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0"/>
  </p:notesMasterIdLst>
  <p:sldIdLst>
    <p:sldId id="268" r:id="rId2"/>
    <p:sldId id="402" r:id="rId3"/>
    <p:sldId id="405" r:id="rId4"/>
    <p:sldId id="426" r:id="rId5"/>
    <p:sldId id="408" r:id="rId6"/>
    <p:sldId id="414" r:id="rId7"/>
    <p:sldId id="416" r:id="rId8"/>
    <p:sldId id="420" r:id="rId9"/>
    <p:sldId id="423" r:id="rId10"/>
    <p:sldId id="419" r:id="rId11"/>
    <p:sldId id="421" r:id="rId12"/>
    <p:sldId id="422" r:id="rId13"/>
    <p:sldId id="425" r:id="rId14"/>
    <p:sldId id="427" r:id="rId15"/>
    <p:sldId id="428" r:id="rId16"/>
    <p:sldId id="430" r:id="rId17"/>
    <p:sldId id="432" r:id="rId18"/>
    <p:sldId id="433" r:id="rId19"/>
    <p:sldId id="434" r:id="rId20"/>
    <p:sldId id="435" r:id="rId21"/>
    <p:sldId id="436" r:id="rId22"/>
    <p:sldId id="437" r:id="rId23"/>
    <p:sldId id="438" r:id="rId24"/>
    <p:sldId id="439" r:id="rId25"/>
    <p:sldId id="440" r:id="rId26"/>
    <p:sldId id="441" r:id="rId27"/>
    <p:sldId id="442" r:id="rId28"/>
    <p:sldId id="443" r:id="rId29"/>
    <p:sldId id="444" r:id="rId30"/>
    <p:sldId id="449" r:id="rId31"/>
    <p:sldId id="461" r:id="rId32"/>
    <p:sldId id="450" r:id="rId33"/>
    <p:sldId id="451" r:id="rId34"/>
    <p:sldId id="452" r:id="rId35"/>
    <p:sldId id="453" r:id="rId36"/>
    <p:sldId id="454" r:id="rId37"/>
    <p:sldId id="455" r:id="rId38"/>
    <p:sldId id="456" r:id="rId39"/>
    <p:sldId id="457" r:id="rId40"/>
    <p:sldId id="448" r:id="rId41"/>
    <p:sldId id="458" r:id="rId42"/>
    <p:sldId id="460" r:id="rId43"/>
    <p:sldId id="462" r:id="rId44"/>
    <p:sldId id="464" r:id="rId45"/>
    <p:sldId id="465" r:id="rId46"/>
    <p:sldId id="466" r:id="rId47"/>
    <p:sldId id="468" r:id="rId48"/>
    <p:sldId id="469" r:id="rId49"/>
    <p:sldId id="470" r:id="rId50"/>
    <p:sldId id="471" r:id="rId51"/>
    <p:sldId id="472" r:id="rId52"/>
    <p:sldId id="473" r:id="rId53"/>
    <p:sldId id="474" r:id="rId54"/>
    <p:sldId id="475" r:id="rId55"/>
    <p:sldId id="476" r:id="rId56"/>
    <p:sldId id="477" r:id="rId57"/>
    <p:sldId id="478" r:id="rId58"/>
    <p:sldId id="479" r:id="rId59"/>
    <p:sldId id="480" r:id="rId60"/>
    <p:sldId id="481" r:id="rId61"/>
    <p:sldId id="482" r:id="rId62"/>
    <p:sldId id="483" r:id="rId63"/>
    <p:sldId id="484" r:id="rId64"/>
    <p:sldId id="485" r:id="rId65"/>
    <p:sldId id="486" r:id="rId66"/>
    <p:sldId id="487" r:id="rId67"/>
    <p:sldId id="488" r:id="rId68"/>
    <p:sldId id="489" r:id="rId69"/>
    <p:sldId id="490" r:id="rId70"/>
    <p:sldId id="491" r:id="rId71"/>
    <p:sldId id="492" r:id="rId72"/>
    <p:sldId id="493" r:id="rId73"/>
    <p:sldId id="494" r:id="rId74"/>
    <p:sldId id="495" r:id="rId75"/>
    <p:sldId id="496" r:id="rId76"/>
    <p:sldId id="497" r:id="rId77"/>
    <p:sldId id="498" r:id="rId78"/>
    <p:sldId id="499" r:id="rId79"/>
    <p:sldId id="500" r:id="rId80"/>
    <p:sldId id="501" r:id="rId81"/>
    <p:sldId id="502" r:id="rId82"/>
    <p:sldId id="503" r:id="rId83"/>
    <p:sldId id="504" r:id="rId84"/>
    <p:sldId id="505" r:id="rId85"/>
    <p:sldId id="506" r:id="rId86"/>
    <p:sldId id="507" r:id="rId87"/>
    <p:sldId id="508" r:id="rId88"/>
    <p:sldId id="509" r:id="rId89"/>
    <p:sldId id="510" r:id="rId90"/>
    <p:sldId id="511" r:id="rId91"/>
    <p:sldId id="512" r:id="rId92"/>
    <p:sldId id="513" r:id="rId93"/>
    <p:sldId id="514" r:id="rId94"/>
    <p:sldId id="515" r:id="rId95"/>
    <p:sldId id="516" r:id="rId96"/>
    <p:sldId id="517" r:id="rId97"/>
    <p:sldId id="518" r:id="rId98"/>
    <p:sldId id="519" r:id="rId99"/>
    <p:sldId id="520" r:id="rId100"/>
    <p:sldId id="521" r:id="rId101"/>
    <p:sldId id="522" r:id="rId102"/>
    <p:sldId id="529" r:id="rId103"/>
    <p:sldId id="530" r:id="rId104"/>
    <p:sldId id="531" r:id="rId105"/>
    <p:sldId id="532" r:id="rId106"/>
    <p:sldId id="533" r:id="rId107"/>
    <p:sldId id="534" r:id="rId108"/>
    <p:sldId id="535" r:id="rId109"/>
    <p:sldId id="536" r:id="rId110"/>
    <p:sldId id="537" r:id="rId111"/>
    <p:sldId id="538" r:id="rId112"/>
    <p:sldId id="539" r:id="rId113"/>
    <p:sldId id="540" r:id="rId114"/>
    <p:sldId id="541" r:id="rId115"/>
    <p:sldId id="542" r:id="rId116"/>
    <p:sldId id="543" r:id="rId117"/>
    <p:sldId id="544" r:id="rId118"/>
    <p:sldId id="545" r:id="rId119"/>
    <p:sldId id="546" r:id="rId120"/>
    <p:sldId id="547" r:id="rId121"/>
    <p:sldId id="548" r:id="rId122"/>
    <p:sldId id="549" r:id="rId123"/>
    <p:sldId id="550" r:id="rId124"/>
    <p:sldId id="551" r:id="rId125"/>
    <p:sldId id="552" r:id="rId126"/>
    <p:sldId id="553" r:id="rId127"/>
    <p:sldId id="554" r:id="rId128"/>
    <p:sldId id="555" r:id="rId129"/>
    <p:sldId id="556" r:id="rId130"/>
    <p:sldId id="557" r:id="rId131"/>
    <p:sldId id="558" r:id="rId132"/>
    <p:sldId id="559" r:id="rId133"/>
    <p:sldId id="560" r:id="rId134"/>
    <p:sldId id="561" r:id="rId135"/>
    <p:sldId id="562" r:id="rId136"/>
    <p:sldId id="563" r:id="rId137"/>
    <p:sldId id="564" r:id="rId138"/>
    <p:sldId id="565" r:id="rId139"/>
    <p:sldId id="566" r:id="rId140"/>
    <p:sldId id="567" r:id="rId141"/>
    <p:sldId id="568" r:id="rId142"/>
    <p:sldId id="569" r:id="rId143"/>
    <p:sldId id="570" r:id="rId144"/>
    <p:sldId id="571" r:id="rId145"/>
    <p:sldId id="600" r:id="rId146"/>
    <p:sldId id="601" r:id="rId147"/>
    <p:sldId id="602" r:id="rId148"/>
    <p:sldId id="603" r:id="rId149"/>
    <p:sldId id="604" r:id="rId150"/>
    <p:sldId id="605" r:id="rId151"/>
    <p:sldId id="606" r:id="rId152"/>
    <p:sldId id="607" r:id="rId153"/>
    <p:sldId id="608" r:id="rId154"/>
    <p:sldId id="609" r:id="rId155"/>
    <p:sldId id="610" r:id="rId156"/>
    <p:sldId id="611" r:id="rId157"/>
    <p:sldId id="612" r:id="rId158"/>
    <p:sldId id="613" r:id="rId1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6369" autoAdjust="0"/>
  </p:normalViewPr>
  <p:slideViewPr>
    <p:cSldViewPr snapToGrid="0">
      <p:cViewPr varScale="1">
        <p:scale>
          <a:sx n="57" d="100"/>
          <a:sy n="57" d="100"/>
        </p:scale>
        <p:origin x="1218"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5" Type="http://schemas.openxmlformats.org/officeDocument/2006/relationships/image" Target="../media/image61.wmf"/><Relationship Id="rId4" Type="http://schemas.openxmlformats.org/officeDocument/2006/relationships/image" Target="../media/image6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4" Type="http://schemas.openxmlformats.org/officeDocument/2006/relationships/image" Target="../media/image6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7.wmf"/><Relationship Id="rId1" Type="http://schemas.openxmlformats.org/officeDocument/2006/relationships/image" Target="../media/image66.wmf"/><Relationship Id="rId4" Type="http://schemas.openxmlformats.org/officeDocument/2006/relationships/image" Target="../media/image6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70.wmf"/><Relationship Id="rId1" Type="http://schemas.openxmlformats.org/officeDocument/2006/relationships/image" Target="../media/image6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72.wmf"/><Relationship Id="rId1" Type="http://schemas.openxmlformats.org/officeDocument/2006/relationships/image" Target="../media/image7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0CAA77-3AA6-4C57-96F9-701486662044}" type="datetimeFigureOut">
              <a:rPr lang="en-IN" smtClean="0"/>
              <a:pPr/>
              <a:t>31-07-2024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568329-1252-4345-9A5E-11DB9D7A9864}" type="slidenum">
              <a:rPr lang="en-IN" smtClean="0"/>
              <a:pPr/>
              <a:t>‹#›</a:t>
            </a:fld>
            <a:endParaRPr lang="en-IN"/>
          </a:p>
        </p:txBody>
      </p:sp>
    </p:spTree>
    <p:extLst>
      <p:ext uri="{BB962C8B-B14F-4D97-AF65-F5344CB8AC3E}">
        <p14:creationId xmlns:p14="http://schemas.microsoft.com/office/powerpoint/2010/main" val="2173851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p:cNvSpPr>
          <p:nvPr>
            <p:ph type="sldImg"/>
          </p:nvPr>
        </p:nvSpPr>
        <p:spPr bwMode="auto">
          <a:xfrm>
            <a:off x="685800" y="1143000"/>
            <a:ext cx="5486400" cy="3086100"/>
          </a:xfrm>
          <a:prstGeom prst="rect">
            <a:avLst/>
          </a:prstGeom>
          <a:noFill/>
          <a:ln w="12700">
            <a:solidFill>
              <a:srgbClr val="000000"/>
            </a:solidFill>
            <a:miter lim="800000"/>
            <a:headEnd/>
            <a:tailEnd/>
          </a:ln>
        </p:spPr>
      </p:sp>
      <p:sp>
        <p:nvSpPr>
          <p:cNvPr id="10243" name="Notes Placeholder 2"/>
          <p:cNvSpPr>
            <a:spLocks noGrp="1"/>
          </p:cNvSpPr>
          <p:nvPr>
            <p:ph type="body" idx="1"/>
          </p:nvPr>
        </p:nvSpPr>
        <p:spPr bwMode="auto">
          <a:xfrm>
            <a:off x="685494" y="4401091"/>
            <a:ext cx="5487013" cy="3599732"/>
          </a:xfrm>
          <a:prstGeom prst="rect">
            <a:avLst/>
          </a:prstGeom>
          <a:noFill/>
          <a:ln>
            <a:miter lim="800000"/>
            <a:headEnd/>
            <a:tailEnd/>
          </a:ln>
        </p:spPr>
        <p:txBody>
          <a:bodyPr/>
          <a:lstStyle/>
          <a:p>
            <a:endParaRPr lang="en-IN" altLang="en-US"/>
          </a:p>
        </p:txBody>
      </p:sp>
    </p:spTree>
    <p:extLst>
      <p:ext uri="{BB962C8B-B14F-4D97-AF65-F5344CB8AC3E}">
        <p14:creationId xmlns:p14="http://schemas.microsoft.com/office/powerpoint/2010/main" val="312652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568329-1252-4345-9A5E-11DB9D7A9864}" type="slidenum">
              <a:rPr lang="en-IN" smtClean="0"/>
              <a:pPr/>
              <a:t>158</a:t>
            </a:fld>
            <a:endParaRPr lang="en-IN"/>
          </a:p>
        </p:txBody>
      </p:sp>
    </p:spTree>
    <p:extLst>
      <p:ext uri="{BB962C8B-B14F-4D97-AF65-F5344CB8AC3E}">
        <p14:creationId xmlns:p14="http://schemas.microsoft.com/office/powerpoint/2010/main" val="2951849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3"/>
            <a:ext cx="2743200" cy="365125"/>
          </a:xfrm>
          <a:prstGeom prst="rect">
            <a:avLst/>
          </a:prstGeom>
        </p:spPr>
        <p:txBody>
          <a:bodyPr/>
          <a:lstStyle>
            <a:lvl1pPr>
              <a:defRPr/>
            </a:lvl1pPr>
          </a:lstStyle>
          <a:p>
            <a:pPr>
              <a:defRPr/>
            </a:pPr>
            <a:fld id="{E75EB103-16EC-4758-A978-CC77522AEBEA}" type="datetimeFigureOut">
              <a:rPr lang="en-US"/>
              <a:pPr>
                <a:defRPr/>
              </a:pPr>
              <a:t>7/31/2024</a:t>
            </a:fld>
            <a:endParaRPr lang="en-US"/>
          </a:p>
        </p:txBody>
      </p:sp>
      <p:sp>
        <p:nvSpPr>
          <p:cNvPr id="5" name="Footer Placeholder 4"/>
          <p:cNvSpPr>
            <a:spLocks noGrp="1"/>
          </p:cNvSpPr>
          <p:nvPr>
            <p:ph type="ftr" sz="quarter" idx="11"/>
          </p:nvPr>
        </p:nvSpPr>
        <p:spPr>
          <a:xfrm>
            <a:off x="4038600" y="6356353"/>
            <a:ext cx="4114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lvl1pPr>
              <a:defRPr/>
            </a:lvl1pPr>
          </a:lstStyle>
          <a:p>
            <a:pPr>
              <a:defRPr/>
            </a:pPr>
            <a:fld id="{E5D45A06-9704-4C28-94D3-B3861964076E}" type="slidenum">
              <a:rPr lang="en-US" altLang="en-US"/>
              <a:pPr>
                <a:defRPr/>
              </a:pPr>
              <a:t>‹#›</a:t>
            </a:fld>
            <a:endParaRPr lang="en-US" altLang="en-US"/>
          </a:p>
        </p:txBody>
      </p:sp>
    </p:spTree>
    <p:extLst>
      <p:ext uri="{BB962C8B-B14F-4D97-AF65-F5344CB8AC3E}">
        <p14:creationId xmlns:p14="http://schemas.microsoft.com/office/powerpoint/2010/main" val="306527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3"/>
            <a:ext cx="2743200" cy="365125"/>
          </a:xfrm>
          <a:prstGeom prst="rect">
            <a:avLst/>
          </a:prstGeom>
        </p:spPr>
        <p:txBody>
          <a:bodyPr/>
          <a:lstStyle>
            <a:lvl1pPr>
              <a:defRPr/>
            </a:lvl1pPr>
          </a:lstStyle>
          <a:p>
            <a:pPr>
              <a:defRPr/>
            </a:pPr>
            <a:fld id="{69AE3ECE-C5A7-4AF2-8860-06FD1DD26ACD}" type="datetimeFigureOut">
              <a:rPr lang="en-US"/>
              <a:pPr>
                <a:defRPr/>
              </a:pPr>
              <a:t>7/31/2024</a:t>
            </a:fld>
            <a:endParaRPr lang="en-US"/>
          </a:p>
        </p:txBody>
      </p:sp>
      <p:sp>
        <p:nvSpPr>
          <p:cNvPr id="5" name="Footer Placeholder 4"/>
          <p:cNvSpPr>
            <a:spLocks noGrp="1"/>
          </p:cNvSpPr>
          <p:nvPr>
            <p:ph type="ftr" sz="quarter" idx="11"/>
          </p:nvPr>
        </p:nvSpPr>
        <p:spPr>
          <a:xfrm>
            <a:off x="4038600" y="6356353"/>
            <a:ext cx="4114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lvl1pPr>
              <a:defRPr/>
            </a:lvl1pPr>
          </a:lstStyle>
          <a:p>
            <a:pPr>
              <a:defRPr/>
            </a:pPr>
            <a:fld id="{CF0DEAAB-8758-4D28-B817-66C35A198AAD}" type="slidenum">
              <a:rPr lang="en-US" altLang="en-US"/>
              <a:pPr>
                <a:defRPr/>
              </a:pPr>
              <a:t>‹#›</a:t>
            </a:fld>
            <a:endParaRPr lang="en-US" altLang="en-US"/>
          </a:p>
        </p:txBody>
      </p:sp>
    </p:spTree>
    <p:extLst>
      <p:ext uri="{BB962C8B-B14F-4D97-AF65-F5344CB8AC3E}">
        <p14:creationId xmlns:p14="http://schemas.microsoft.com/office/powerpoint/2010/main" val="3460052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3"/>
            <a:ext cx="2743200" cy="365125"/>
          </a:xfrm>
          <a:prstGeom prst="rect">
            <a:avLst/>
          </a:prstGeom>
        </p:spPr>
        <p:txBody>
          <a:bodyPr/>
          <a:lstStyle>
            <a:lvl1pPr>
              <a:defRPr/>
            </a:lvl1pPr>
          </a:lstStyle>
          <a:p>
            <a:pPr>
              <a:defRPr/>
            </a:pPr>
            <a:fld id="{E7D710C3-6AAD-46A3-92E9-A3580BB14429}" type="datetimeFigureOut">
              <a:rPr lang="en-US"/>
              <a:pPr>
                <a:defRPr/>
              </a:pPr>
              <a:t>7/31/2024</a:t>
            </a:fld>
            <a:endParaRPr lang="en-US"/>
          </a:p>
        </p:txBody>
      </p:sp>
      <p:sp>
        <p:nvSpPr>
          <p:cNvPr id="5" name="Footer Placeholder 4"/>
          <p:cNvSpPr>
            <a:spLocks noGrp="1"/>
          </p:cNvSpPr>
          <p:nvPr>
            <p:ph type="ftr" sz="quarter" idx="11"/>
          </p:nvPr>
        </p:nvSpPr>
        <p:spPr>
          <a:xfrm>
            <a:off x="4038600" y="6356353"/>
            <a:ext cx="4114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lvl1pPr>
              <a:defRPr/>
            </a:lvl1pPr>
          </a:lstStyle>
          <a:p>
            <a:pPr>
              <a:defRPr/>
            </a:pPr>
            <a:fld id="{43F3AD04-1D4D-48D5-87F9-E9321A564396}" type="slidenum">
              <a:rPr lang="en-US" altLang="en-US"/>
              <a:pPr>
                <a:defRPr/>
              </a:pPr>
              <a:t>‹#›</a:t>
            </a:fld>
            <a:endParaRPr lang="en-US" altLang="en-US"/>
          </a:p>
        </p:txBody>
      </p:sp>
    </p:spTree>
    <p:extLst>
      <p:ext uri="{BB962C8B-B14F-4D97-AF65-F5344CB8AC3E}">
        <p14:creationId xmlns:p14="http://schemas.microsoft.com/office/powerpoint/2010/main" val="38599824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AndTx">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smtClean="0"/>
              <a:t>Click to edit Master title style</a:t>
            </a:r>
            <a:endParaRPr lang="en-IN"/>
          </a:p>
        </p:txBody>
      </p:sp>
      <p:sp>
        <p:nvSpPr>
          <p:cNvPr id="3" name="Chart Placeholder 2"/>
          <p:cNvSpPr>
            <a:spLocks noGrp="1"/>
          </p:cNvSpPr>
          <p:nvPr>
            <p:ph type="chart" sz="half" idx="1"/>
          </p:nvPr>
        </p:nvSpPr>
        <p:spPr>
          <a:xfrm>
            <a:off x="914400" y="1981200"/>
            <a:ext cx="5080000" cy="4114800"/>
          </a:xfrm>
        </p:spPr>
        <p:txBody>
          <a:bodyPr/>
          <a:lstStyle/>
          <a:p>
            <a:pPr lvl="0"/>
            <a:endParaRPr lang="en-IN" noProof="0" smtClean="0"/>
          </a:p>
        </p:txBody>
      </p:sp>
      <p:sp>
        <p:nvSpPr>
          <p:cNvPr id="4" name="Text Placeholder 3"/>
          <p:cNvSpPr>
            <a:spLocks noGrp="1"/>
          </p:cNvSpPr>
          <p:nvPr>
            <p:ph type="body" sz="half" idx="2"/>
          </p:nvPr>
        </p:nvSpPr>
        <p:spPr>
          <a:xfrm>
            <a:off x="61976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08467C4F-273E-48FB-84C0-4EC132525FDF}" type="slidenum">
              <a:rPr lang="en-US"/>
              <a:pPr>
                <a:defRPr/>
              </a:pPr>
              <a:t>‹#›</a:t>
            </a:fld>
            <a:endParaRPr lang="en-US"/>
          </a:p>
        </p:txBody>
      </p:sp>
    </p:spTree>
    <p:extLst>
      <p:ext uri="{BB962C8B-B14F-4D97-AF65-F5344CB8AC3E}">
        <p14:creationId xmlns:p14="http://schemas.microsoft.com/office/powerpoint/2010/main" val="4049900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09189173-831A-4D01-8735-3E2CBDE9A3B7}" type="slidenum">
              <a:rPr lang="en-US"/>
              <a:pPr>
                <a:defRPr/>
              </a:pPr>
              <a:t>‹#›</a:t>
            </a:fld>
            <a:endParaRPr lang="en-US"/>
          </a:p>
        </p:txBody>
      </p:sp>
    </p:spTree>
    <p:extLst>
      <p:ext uri="{BB962C8B-B14F-4D97-AF65-F5344CB8AC3E}">
        <p14:creationId xmlns:p14="http://schemas.microsoft.com/office/powerpoint/2010/main" val="2510801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22400" y="304801"/>
            <a:ext cx="10058400" cy="14319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422400" y="1981200"/>
            <a:ext cx="10058400" cy="4114800"/>
          </a:xfrm>
        </p:spPr>
        <p:txBody>
          <a:bodyPr>
            <a:normAutofit/>
          </a:bodyPr>
          <a:lstStyle/>
          <a:p>
            <a:pPr lvl="0"/>
            <a:endParaRPr lang="en-US" noProof="0"/>
          </a:p>
        </p:txBody>
      </p:sp>
      <p:sp>
        <p:nvSpPr>
          <p:cNvPr id="4" name="Date Placeholder 3"/>
          <p:cNvSpPr>
            <a:spLocks noGrp="1"/>
          </p:cNvSpPr>
          <p:nvPr>
            <p:ph type="dt" sz="half" idx="10"/>
          </p:nvPr>
        </p:nvSpPr>
        <p:spPr>
          <a:xfrm>
            <a:off x="1422400" y="6248400"/>
            <a:ext cx="2540000" cy="457200"/>
          </a:xfrm>
          <a:prstGeom prst="rect">
            <a:avLst/>
          </a:prstGeom>
        </p:spPr>
        <p:txBody>
          <a:bodyPr/>
          <a:lstStyle>
            <a:lvl1pPr>
              <a:defRPr/>
            </a:lvl1pPr>
          </a:lstStyle>
          <a:p>
            <a:pPr>
              <a:defRPr/>
            </a:pPr>
            <a:fld id="{EE1F9A03-C347-40D5-BEC0-059C286EDC09}" type="datetime1">
              <a:rPr lang="en-US" altLang="zh-TW"/>
              <a:pPr>
                <a:defRPr/>
              </a:pPr>
              <a:t>7/31/2024</a:t>
            </a:fld>
            <a:endParaRPr lang="en-US" altLang="zh-TW"/>
          </a:p>
        </p:txBody>
      </p:sp>
      <p:sp>
        <p:nvSpPr>
          <p:cNvPr id="5" name="Footer Placeholder 4"/>
          <p:cNvSpPr>
            <a:spLocks noGrp="1"/>
          </p:cNvSpPr>
          <p:nvPr>
            <p:ph type="ftr" sz="quarter" idx="11"/>
          </p:nvPr>
        </p:nvSpPr>
        <p:spPr>
          <a:xfrm>
            <a:off x="4572000" y="6248400"/>
            <a:ext cx="3860800" cy="457200"/>
          </a:xfrm>
          <a:prstGeom prst="rect">
            <a:avLst/>
          </a:prstGeom>
        </p:spPr>
        <p:txBody>
          <a:bodyPr/>
          <a:lstStyle>
            <a:lvl1pPr>
              <a:defRPr/>
            </a:lvl1pPr>
          </a:lstStyle>
          <a:p>
            <a:pPr>
              <a:defRPr/>
            </a:pPr>
            <a:endParaRPr lang="en-US" altLang="zh-TW"/>
          </a:p>
        </p:txBody>
      </p:sp>
      <p:sp>
        <p:nvSpPr>
          <p:cNvPr id="6" name="Slide Number Placeholder 5"/>
          <p:cNvSpPr>
            <a:spLocks noGrp="1"/>
          </p:cNvSpPr>
          <p:nvPr>
            <p:ph type="sldNum" sz="quarter" idx="12"/>
          </p:nvPr>
        </p:nvSpPr>
        <p:spPr>
          <a:xfrm>
            <a:off x="9652000" y="6381751"/>
            <a:ext cx="2540000" cy="252413"/>
          </a:xfrm>
          <a:prstGeom prst="rect">
            <a:avLst/>
          </a:prstGeom>
        </p:spPr>
        <p:txBody>
          <a:bodyPr/>
          <a:lstStyle>
            <a:lvl1pPr>
              <a:defRPr/>
            </a:lvl1pPr>
          </a:lstStyle>
          <a:p>
            <a:pPr>
              <a:defRPr/>
            </a:pPr>
            <a:r>
              <a:rPr lang="en-US" altLang="zh-TW"/>
              <a:t>Ch9-</a:t>
            </a:r>
            <a:fld id="{1CB7A296-8F70-4C5D-9EF3-DF7F5BFEFAA9}" type="slidenum">
              <a:rPr lang="en-US" altLang="zh-TW"/>
              <a:pPr>
                <a:defRPr/>
              </a:pPr>
              <a:t>‹#›</a:t>
            </a:fld>
            <a:endParaRPr lang="en-US" altLang="zh-TW"/>
          </a:p>
        </p:txBody>
      </p:sp>
    </p:spTree>
    <p:extLst>
      <p:ext uri="{BB962C8B-B14F-4D97-AF65-F5344CB8AC3E}">
        <p14:creationId xmlns:p14="http://schemas.microsoft.com/office/powerpoint/2010/main" val="3080048559"/>
      </p:ext>
    </p:extLst>
  </p:cSld>
  <p:clrMapOvr>
    <a:masterClrMapping/>
  </p:clrMapOvr>
  <p:transition spd="slow">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38589"/>
            <a:ext cx="5384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600" y="6245225"/>
            <a:ext cx="2844800" cy="476250"/>
          </a:xfrm>
          <a:prstGeom prst="rect">
            <a:avLst/>
          </a:prstGeom>
        </p:spPr>
        <p:txBody>
          <a:bodyPr/>
          <a:lstStyle>
            <a:lvl1pPr>
              <a:defRPr/>
            </a:lvl1pPr>
          </a:lstStyle>
          <a:p>
            <a:pPr>
              <a:defRPr/>
            </a:pPr>
            <a:fld id="{BB4DF1D3-E91C-44ED-A603-7C39FA20346D}" type="datetime1">
              <a:rPr lang="en-US"/>
              <a:pPr>
                <a:defRPr/>
              </a:pPr>
              <a:t>7/31/2024</a:t>
            </a:fld>
            <a:endParaRPr lang="en-US"/>
          </a:p>
        </p:txBody>
      </p:sp>
      <p:sp>
        <p:nvSpPr>
          <p:cNvPr id="7" name="Footer Placeholder 6"/>
          <p:cNvSpPr>
            <a:spLocks noGrp="1"/>
          </p:cNvSpPr>
          <p:nvPr>
            <p:ph type="ftr" sz="quarter" idx="11"/>
          </p:nvPr>
        </p:nvSpPr>
        <p:spPr>
          <a:xfrm>
            <a:off x="4165600" y="6245225"/>
            <a:ext cx="3860800" cy="476250"/>
          </a:xfrm>
          <a:prstGeom prst="rect">
            <a:avLst/>
          </a:prstGeom>
        </p:spPr>
        <p:txBody>
          <a:bodyPr/>
          <a:lstStyle>
            <a:lvl1pPr>
              <a:defRPr/>
            </a:lvl1pPr>
          </a:lstStyle>
          <a:p>
            <a:pPr>
              <a:defRPr/>
            </a:pPr>
            <a:endParaRPr lang="en-US"/>
          </a:p>
        </p:txBody>
      </p:sp>
      <p:sp>
        <p:nvSpPr>
          <p:cNvPr id="8" name="Slide Number Placeholder 7"/>
          <p:cNvSpPr>
            <a:spLocks noGrp="1"/>
          </p:cNvSpPr>
          <p:nvPr>
            <p:ph type="sldNum" sz="quarter" idx="12"/>
          </p:nvPr>
        </p:nvSpPr>
        <p:spPr>
          <a:xfrm>
            <a:off x="8737600" y="6245225"/>
            <a:ext cx="2844800" cy="476250"/>
          </a:xfrm>
          <a:prstGeom prst="rect">
            <a:avLst/>
          </a:prstGeom>
        </p:spPr>
        <p:txBody>
          <a:bodyPr/>
          <a:lstStyle>
            <a:lvl1pPr>
              <a:defRPr/>
            </a:lvl1pPr>
          </a:lstStyle>
          <a:p>
            <a:pPr>
              <a:defRPr/>
            </a:pPr>
            <a:fld id="{E6D94776-DB1D-42C8-A6F9-BBDCA5E2EC1C}" type="slidenum">
              <a:rPr lang="en-US"/>
              <a:pPr>
                <a:defRPr/>
              </a:pPr>
              <a:t>‹#›</a:t>
            </a:fld>
            <a:endParaRPr lang="en-US"/>
          </a:p>
        </p:txBody>
      </p:sp>
    </p:spTree>
    <p:extLst>
      <p:ext uri="{BB962C8B-B14F-4D97-AF65-F5344CB8AC3E}">
        <p14:creationId xmlns:p14="http://schemas.microsoft.com/office/powerpoint/2010/main" val="3736669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81018" y="94820"/>
            <a:ext cx="8201891" cy="376236"/>
          </a:xfrm>
        </p:spPr>
        <p:txBody>
          <a:bodyPr/>
          <a:lstStyle>
            <a:lvl1pPr algn="ctr">
              <a:defRPr sz="2800" b="1">
                <a:solidFill>
                  <a:srgbClr val="C00000"/>
                </a:solidFill>
                <a:latin typeface="Trebuchet MS" panose="020B0603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397163" y="951345"/>
            <a:ext cx="11508509" cy="5634182"/>
          </a:xfrm>
        </p:spPr>
        <p:txBody>
          <a:bodyPr/>
          <a:lstStyle>
            <a:lvl1pPr>
              <a:defRPr>
                <a:solidFill>
                  <a:srgbClr val="002060"/>
                </a:solidFill>
                <a:latin typeface="Trebuchet MS" panose="020B0603020202020204" pitchFamily="34" charset="0"/>
              </a:defRPr>
            </a:lvl1pPr>
            <a:lvl2pPr>
              <a:defRPr>
                <a:solidFill>
                  <a:srgbClr val="002060"/>
                </a:solidFill>
                <a:latin typeface="Trebuchet MS" panose="020B0603020202020204" pitchFamily="34" charset="0"/>
              </a:defRPr>
            </a:lvl2pPr>
            <a:lvl3pPr>
              <a:defRPr>
                <a:solidFill>
                  <a:srgbClr val="002060"/>
                </a:solidFill>
                <a:latin typeface="Trebuchet MS" panose="020B0603020202020204" pitchFamily="34" charset="0"/>
              </a:defRPr>
            </a:lvl3pPr>
            <a:lvl4pPr>
              <a:defRPr>
                <a:solidFill>
                  <a:srgbClr val="002060"/>
                </a:solidFill>
                <a:latin typeface="Trebuchet MS" panose="020B0603020202020204" pitchFamily="34" charset="0"/>
              </a:defRPr>
            </a:lvl4pPr>
            <a:lvl5pPr>
              <a:defRPr>
                <a:solidFill>
                  <a:srgbClr val="002060"/>
                </a:solidFill>
                <a:latin typeface="Trebuchet MS" panose="020B06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0982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1800">
                <a:solidFill>
                  <a:schemeClr val="tx1">
                    <a:tint val="75000"/>
                  </a:schemeClr>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3"/>
            <a:ext cx="2743200" cy="365125"/>
          </a:xfrm>
          <a:prstGeom prst="rect">
            <a:avLst/>
          </a:prstGeom>
        </p:spPr>
        <p:txBody>
          <a:bodyPr/>
          <a:lstStyle>
            <a:lvl1pPr>
              <a:defRPr/>
            </a:lvl1pPr>
          </a:lstStyle>
          <a:p>
            <a:pPr>
              <a:defRPr/>
            </a:pPr>
            <a:fld id="{BEE64BE7-269D-467A-AC7A-4582DDC84F34}" type="datetimeFigureOut">
              <a:rPr lang="en-US"/>
              <a:pPr>
                <a:defRPr/>
              </a:pPr>
              <a:t>7/31/2024</a:t>
            </a:fld>
            <a:endParaRPr lang="en-US"/>
          </a:p>
        </p:txBody>
      </p:sp>
      <p:sp>
        <p:nvSpPr>
          <p:cNvPr id="5" name="Footer Placeholder 4"/>
          <p:cNvSpPr>
            <a:spLocks noGrp="1"/>
          </p:cNvSpPr>
          <p:nvPr>
            <p:ph type="ftr" sz="quarter" idx="11"/>
          </p:nvPr>
        </p:nvSpPr>
        <p:spPr>
          <a:xfrm>
            <a:off x="4038600" y="6356353"/>
            <a:ext cx="4114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lvl1pPr>
              <a:defRPr/>
            </a:lvl1pPr>
          </a:lstStyle>
          <a:p>
            <a:pPr>
              <a:defRPr/>
            </a:pPr>
            <a:fld id="{7420A9ED-9C19-4A5B-BBF3-CD68253FA937}" type="slidenum">
              <a:rPr lang="en-US" altLang="en-US"/>
              <a:pPr>
                <a:defRPr/>
              </a:pPr>
              <a:t>‹#›</a:t>
            </a:fld>
            <a:endParaRPr lang="en-US" altLang="en-US"/>
          </a:p>
        </p:txBody>
      </p:sp>
    </p:spTree>
    <p:extLst>
      <p:ext uri="{BB962C8B-B14F-4D97-AF65-F5344CB8AC3E}">
        <p14:creationId xmlns:p14="http://schemas.microsoft.com/office/powerpoint/2010/main" val="887760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817254" y="136522"/>
            <a:ext cx="8164946" cy="365126"/>
          </a:xfrm>
        </p:spPr>
        <p:txBody>
          <a:bodyPr/>
          <a:lstStyle>
            <a:lvl1pPr algn="ctr">
              <a:defRPr/>
            </a:lvl1pPr>
          </a:lstStyle>
          <a:p>
            <a:r>
              <a:rPr lang="en-US" dirty="0"/>
              <a:t>Click to edit Master title style</a:t>
            </a:r>
          </a:p>
        </p:txBody>
      </p:sp>
      <p:sp>
        <p:nvSpPr>
          <p:cNvPr id="3" name="Content Placeholder 2"/>
          <p:cNvSpPr>
            <a:spLocks noGrp="1"/>
          </p:cNvSpPr>
          <p:nvPr>
            <p:ph sz="half" idx="1"/>
          </p:nvPr>
        </p:nvSpPr>
        <p:spPr>
          <a:xfrm>
            <a:off x="304800" y="794327"/>
            <a:ext cx="5715000" cy="53826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794327"/>
            <a:ext cx="5715000" cy="53826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0"/>
          </p:nvPr>
        </p:nvSpPr>
        <p:spPr>
          <a:xfrm>
            <a:off x="838200" y="6356353"/>
            <a:ext cx="2743200" cy="365125"/>
          </a:xfrm>
          <a:prstGeom prst="rect">
            <a:avLst/>
          </a:prstGeom>
        </p:spPr>
        <p:txBody>
          <a:bodyPr/>
          <a:lstStyle>
            <a:lvl1pPr>
              <a:defRPr/>
            </a:lvl1pPr>
          </a:lstStyle>
          <a:p>
            <a:pPr>
              <a:defRPr/>
            </a:pPr>
            <a:fld id="{179BE1D2-C570-4B19-8A82-77686A3BB4A4}" type="datetimeFigureOut">
              <a:rPr lang="en-US"/>
              <a:pPr>
                <a:defRPr/>
              </a:pPr>
              <a:t>7/31/2024</a:t>
            </a:fld>
            <a:endParaRPr lang="en-US"/>
          </a:p>
        </p:txBody>
      </p:sp>
      <p:sp>
        <p:nvSpPr>
          <p:cNvPr id="6" name="Footer Placeholder 4"/>
          <p:cNvSpPr>
            <a:spLocks noGrp="1"/>
          </p:cNvSpPr>
          <p:nvPr>
            <p:ph type="ftr" sz="quarter" idx="11"/>
          </p:nvPr>
        </p:nvSpPr>
        <p:spPr>
          <a:xfrm>
            <a:off x="4038600" y="6356353"/>
            <a:ext cx="41148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8610600" y="6356353"/>
            <a:ext cx="2743200" cy="365125"/>
          </a:xfrm>
          <a:prstGeom prst="rect">
            <a:avLst/>
          </a:prstGeom>
        </p:spPr>
        <p:txBody>
          <a:bodyPr/>
          <a:lstStyle>
            <a:lvl1pPr>
              <a:defRPr/>
            </a:lvl1pPr>
          </a:lstStyle>
          <a:p>
            <a:pPr>
              <a:defRPr/>
            </a:pPr>
            <a:fld id="{0932BBD2-1018-404B-98F2-3B80F97F0889}" type="slidenum">
              <a:rPr lang="en-US" altLang="en-US"/>
              <a:pPr>
                <a:defRPr/>
              </a:pPr>
              <a:t>‹#›</a:t>
            </a:fld>
            <a:endParaRPr lang="en-US" altLang="en-US"/>
          </a:p>
        </p:txBody>
      </p:sp>
    </p:spTree>
    <p:extLst>
      <p:ext uri="{BB962C8B-B14F-4D97-AF65-F5344CB8AC3E}">
        <p14:creationId xmlns:p14="http://schemas.microsoft.com/office/powerpoint/2010/main" val="3641765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3"/>
            <a:ext cx="2743200" cy="365125"/>
          </a:xfrm>
          <a:prstGeom prst="rect">
            <a:avLst/>
          </a:prstGeom>
        </p:spPr>
        <p:txBody>
          <a:bodyPr/>
          <a:lstStyle>
            <a:lvl1pPr>
              <a:defRPr/>
            </a:lvl1pPr>
          </a:lstStyle>
          <a:p>
            <a:pPr>
              <a:defRPr/>
            </a:pPr>
            <a:fld id="{757E0319-217F-42C4-80F6-8AE06444A8BA}" type="datetimeFigureOut">
              <a:rPr lang="en-US"/>
              <a:pPr>
                <a:defRPr/>
              </a:pPr>
              <a:t>7/31/2024</a:t>
            </a:fld>
            <a:endParaRPr lang="en-US"/>
          </a:p>
        </p:txBody>
      </p:sp>
      <p:sp>
        <p:nvSpPr>
          <p:cNvPr id="8" name="Footer Placeholder 7"/>
          <p:cNvSpPr>
            <a:spLocks noGrp="1"/>
          </p:cNvSpPr>
          <p:nvPr>
            <p:ph type="ftr" sz="quarter" idx="11"/>
          </p:nvPr>
        </p:nvSpPr>
        <p:spPr>
          <a:xfrm>
            <a:off x="4038600" y="6356353"/>
            <a:ext cx="4114800" cy="365125"/>
          </a:xfrm>
          <a:prstGeom prst="rect">
            <a:avLst/>
          </a:prstGeom>
        </p:spPr>
        <p:txBody>
          <a:bodyPr/>
          <a:lstStyle>
            <a:lvl1pPr>
              <a:defRPr/>
            </a:lvl1pPr>
          </a:lstStyle>
          <a:p>
            <a:pPr>
              <a:defRPr/>
            </a:pPr>
            <a:endParaRPr lang="en-US"/>
          </a:p>
        </p:txBody>
      </p:sp>
      <p:sp>
        <p:nvSpPr>
          <p:cNvPr id="9" name="Slide Number Placeholder 8"/>
          <p:cNvSpPr>
            <a:spLocks noGrp="1"/>
          </p:cNvSpPr>
          <p:nvPr>
            <p:ph type="sldNum" sz="quarter" idx="12"/>
          </p:nvPr>
        </p:nvSpPr>
        <p:spPr>
          <a:xfrm>
            <a:off x="8610600" y="6356353"/>
            <a:ext cx="2743200" cy="365125"/>
          </a:xfrm>
          <a:prstGeom prst="rect">
            <a:avLst/>
          </a:prstGeom>
        </p:spPr>
        <p:txBody>
          <a:bodyPr/>
          <a:lstStyle>
            <a:lvl1pPr>
              <a:defRPr/>
            </a:lvl1pPr>
          </a:lstStyle>
          <a:p>
            <a:pPr>
              <a:defRPr/>
            </a:pPr>
            <a:fld id="{5C8F3AC0-76DC-4C61-9AC8-E0E545C4AE8A}" type="slidenum">
              <a:rPr lang="ja-JP" altLang="en-US"/>
              <a:pPr>
                <a:defRPr/>
              </a:pPr>
              <a:t>‹#›</a:t>
            </a:fld>
            <a:endParaRPr lang="en-US" altLang="ja-JP"/>
          </a:p>
        </p:txBody>
      </p:sp>
    </p:spTree>
    <p:extLst>
      <p:ext uri="{BB962C8B-B14F-4D97-AF65-F5344CB8AC3E}">
        <p14:creationId xmlns:p14="http://schemas.microsoft.com/office/powerpoint/2010/main" val="2047403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a:xfrm>
            <a:off x="838200" y="6356353"/>
            <a:ext cx="2743200" cy="365125"/>
          </a:xfrm>
          <a:prstGeom prst="rect">
            <a:avLst/>
          </a:prstGeom>
        </p:spPr>
        <p:txBody>
          <a:bodyPr/>
          <a:lstStyle>
            <a:lvl1pPr>
              <a:defRPr/>
            </a:lvl1pPr>
          </a:lstStyle>
          <a:p>
            <a:pPr>
              <a:defRPr/>
            </a:pPr>
            <a:fld id="{923E9EB6-8E5B-437B-B835-5BF31B1E00B5}" type="datetimeFigureOut">
              <a:rPr lang="en-US"/>
              <a:pPr>
                <a:defRPr/>
              </a:pPr>
              <a:t>7/31/2024</a:t>
            </a:fld>
            <a:endParaRPr lang="en-US"/>
          </a:p>
        </p:txBody>
      </p:sp>
      <p:sp>
        <p:nvSpPr>
          <p:cNvPr id="4" name="Footer Placeholder 4"/>
          <p:cNvSpPr>
            <a:spLocks noGrp="1"/>
          </p:cNvSpPr>
          <p:nvPr>
            <p:ph type="ftr" sz="quarter" idx="11"/>
          </p:nvPr>
        </p:nvSpPr>
        <p:spPr>
          <a:xfrm>
            <a:off x="4038600" y="6356353"/>
            <a:ext cx="4114800" cy="365125"/>
          </a:xfrm>
          <a:prstGeom prst="rect">
            <a:avLst/>
          </a:prstGeom>
        </p:spPr>
        <p:txBody>
          <a:bodyPr/>
          <a:lstStyle>
            <a:lvl1pPr>
              <a:defRPr/>
            </a:lvl1pPr>
          </a:lstStyle>
          <a:p>
            <a:pPr>
              <a:defRPr/>
            </a:pPr>
            <a:endParaRPr lang="en-US"/>
          </a:p>
        </p:txBody>
      </p:sp>
      <p:sp>
        <p:nvSpPr>
          <p:cNvPr id="5" name="Slide Number Placeholder 5"/>
          <p:cNvSpPr>
            <a:spLocks noGrp="1"/>
          </p:cNvSpPr>
          <p:nvPr>
            <p:ph type="sldNum" sz="quarter" idx="12"/>
          </p:nvPr>
        </p:nvSpPr>
        <p:spPr>
          <a:xfrm>
            <a:off x="8610600" y="6356353"/>
            <a:ext cx="2743200" cy="365125"/>
          </a:xfrm>
          <a:prstGeom prst="rect">
            <a:avLst/>
          </a:prstGeom>
        </p:spPr>
        <p:txBody>
          <a:bodyPr/>
          <a:lstStyle>
            <a:lvl1pPr>
              <a:defRPr/>
            </a:lvl1pPr>
          </a:lstStyle>
          <a:p>
            <a:pPr>
              <a:defRPr/>
            </a:pPr>
            <a:fld id="{EF1945DB-F095-4142-BFAE-B909CFF96B0C}" type="slidenum">
              <a:rPr lang="en-US" altLang="en-US"/>
              <a:pPr>
                <a:defRPr/>
              </a:pPr>
              <a:t>‹#›</a:t>
            </a:fld>
            <a:endParaRPr lang="en-US" altLang="en-US"/>
          </a:p>
        </p:txBody>
      </p:sp>
    </p:spTree>
    <p:extLst>
      <p:ext uri="{BB962C8B-B14F-4D97-AF65-F5344CB8AC3E}">
        <p14:creationId xmlns:p14="http://schemas.microsoft.com/office/powerpoint/2010/main" val="1887367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3"/>
            <a:ext cx="2743200" cy="365125"/>
          </a:xfrm>
          <a:prstGeom prst="rect">
            <a:avLst/>
          </a:prstGeom>
        </p:spPr>
        <p:txBody>
          <a:bodyPr/>
          <a:lstStyle>
            <a:lvl1pPr>
              <a:defRPr/>
            </a:lvl1pPr>
          </a:lstStyle>
          <a:p>
            <a:pPr>
              <a:defRPr/>
            </a:pPr>
            <a:endParaRPr lang="en-US" altLang="ja-JP"/>
          </a:p>
        </p:txBody>
      </p:sp>
      <p:sp>
        <p:nvSpPr>
          <p:cNvPr id="3" name="Footer Placeholder 2"/>
          <p:cNvSpPr>
            <a:spLocks noGrp="1"/>
          </p:cNvSpPr>
          <p:nvPr>
            <p:ph type="ftr" sz="quarter" idx="11"/>
          </p:nvPr>
        </p:nvSpPr>
        <p:spPr>
          <a:xfrm>
            <a:off x="4038600" y="6356353"/>
            <a:ext cx="4114800" cy="365125"/>
          </a:xfrm>
          <a:prstGeom prst="rect">
            <a:avLst/>
          </a:prstGeom>
        </p:spPr>
        <p:txBody>
          <a:bodyPr/>
          <a:lstStyle>
            <a:lvl1pPr>
              <a:defRPr/>
            </a:lvl1pPr>
          </a:lstStyle>
          <a:p>
            <a:pPr>
              <a:defRPr/>
            </a:pPr>
            <a:endParaRPr lang="en-US"/>
          </a:p>
        </p:txBody>
      </p:sp>
      <p:sp>
        <p:nvSpPr>
          <p:cNvPr id="4" name="Slide Number Placeholder 3"/>
          <p:cNvSpPr>
            <a:spLocks noGrp="1"/>
          </p:cNvSpPr>
          <p:nvPr>
            <p:ph type="sldNum" sz="quarter" idx="12"/>
          </p:nvPr>
        </p:nvSpPr>
        <p:spPr>
          <a:xfrm>
            <a:off x="8610600" y="6356353"/>
            <a:ext cx="2743200" cy="365125"/>
          </a:xfrm>
          <a:prstGeom prst="rect">
            <a:avLst/>
          </a:prstGeom>
        </p:spPr>
        <p:txBody>
          <a:bodyPr/>
          <a:lstStyle>
            <a:lvl1pPr>
              <a:defRPr/>
            </a:lvl1pPr>
          </a:lstStyle>
          <a:p>
            <a:pPr>
              <a:defRPr/>
            </a:pPr>
            <a:fld id="{141A02A0-A90B-453D-8DAA-70FC78355B37}" type="slidenum">
              <a:rPr lang="en-US" altLang="en-US"/>
              <a:pPr>
                <a:defRPr/>
              </a:pPr>
              <a:t>‹#›</a:t>
            </a:fld>
            <a:endParaRPr lang="en-US" altLang="en-US"/>
          </a:p>
        </p:txBody>
      </p:sp>
    </p:spTree>
    <p:extLst>
      <p:ext uri="{BB962C8B-B14F-4D97-AF65-F5344CB8AC3E}">
        <p14:creationId xmlns:p14="http://schemas.microsoft.com/office/powerpoint/2010/main" val="185873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Click to edit Master text styles</a:t>
            </a:r>
          </a:p>
        </p:txBody>
      </p:sp>
      <p:sp>
        <p:nvSpPr>
          <p:cNvPr id="5" name="Date Placeholder 3"/>
          <p:cNvSpPr>
            <a:spLocks noGrp="1"/>
          </p:cNvSpPr>
          <p:nvPr>
            <p:ph type="dt" sz="half" idx="10"/>
          </p:nvPr>
        </p:nvSpPr>
        <p:spPr>
          <a:xfrm>
            <a:off x="838200" y="6356353"/>
            <a:ext cx="2743200" cy="365125"/>
          </a:xfrm>
          <a:prstGeom prst="rect">
            <a:avLst/>
          </a:prstGeom>
        </p:spPr>
        <p:txBody>
          <a:bodyPr/>
          <a:lstStyle>
            <a:lvl1pPr>
              <a:defRPr/>
            </a:lvl1pPr>
          </a:lstStyle>
          <a:p>
            <a:pPr>
              <a:defRPr/>
            </a:pPr>
            <a:fld id="{505DC9E3-D8A3-4953-A557-0C577A5C70B9}" type="datetimeFigureOut">
              <a:rPr lang="en-US"/>
              <a:pPr>
                <a:defRPr/>
              </a:pPr>
              <a:t>7/31/2024</a:t>
            </a:fld>
            <a:endParaRPr lang="en-US"/>
          </a:p>
        </p:txBody>
      </p:sp>
      <p:sp>
        <p:nvSpPr>
          <p:cNvPr id="6" name="Footer Placeholder 4"/>
          <p:cNvSpPr>
            <a:spLocks noGrp="1"/>
          </p:cNvSpPr>
          <p:nvPr>
            <p:ph type="ftr" sz="quarter" idx="11"/>
          </p:nvPr>
        </p:nvSpPr>
        <p:spPr>
          <a:xfrm>
            <a:off x="4038600" y="6356353"/>
            <a:ext cx="41148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8610600" y="6356353"/>
            <a:ext cx="2743200" cy="365125"/>
          </a:xfrm>
          <a:prstGeom prst="rect">
            <a:avLst/>
          </a:prstGeom>
        </p:spPr>
        <p:txBody>
          <a:bodyPr/>
          <a:lstStyle>
            <a:lvl1pPr>
              <a:defRPr/>
            </a:lvl1pPr>
          </a:lstStyle>
          <a:p>
            <a:pPr>
              <a:defRPr/>
            </a:pPr>
            <a:fld id="{5EEC8960-A859-40C2-A14B-EB8324A3A918}" type="slidenum">
              <a:rPr lang="en-US" altLang="en-US"/>
              <a:pPr>
                <a:defRPr/>
              </a:pPr>
              <a:t>‹#›</a:t>
            </a:fld>
            <a:endParaRPr lang="en-US" altLang="en-US"/>
          </a:p>
        </p:txBody>
      </p:sp>
    </p:spTree>
    <p:extLst>
      <p:ext uri="{BB962C8B-B14F-4D97-AF65-F5344CB8AC3E}">
        <p14:creationId xmlns:p14="http://schemas.microsoft.com/office/powerpoint/2010/main" val="2731826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rtlCol="0">
            <a:normAutofit/>
          </a:bodyPr>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Click to edit Master text styles</a:t>
            </a:r>
          </a:p>
        </p:txBody>
      </p:sp>
      <p:sp>
        <p:nvSpPr>
          <p:cNvPr id="5" name="Date Placeholder 4"/>
          <p:cNvSpPr>
            <a:spLocks noGrp="1"/>
          </p:cNvSpPr>
          <p:nvPr>
            <p:ph type="dt" sz="half" idx="10"/>
          </p:nvPr>
        </p:nvSpPr>
        <p:spPr>
          <a:xfrm>
            <a:off x="838200" y="6356353"/>
            <a:ext cx="2743200" cy="365125"/>
          </a:xfrm>
          <a:prstGeom prst="rect">
            <a:avLst/>
          </a:prstGeom>
        </p:spPr>
        <p:txBody>
          <a:bodyPr/>
          <a:lstStyle>
            <a:lvl1pPr>
              <a:defRPr/>
            </a:lvl1pPr>
          </a:lstStyle>
          <a:p>
            <a:pPr>
              <a:defRPr/>
            </a:pPr>
            <a:endParaRPr lang="en-US" altLang="ja-JP"/>
          </a:p>
        </p:txBody>
      </p:sp>
      <p:sp>
        <p:nvSpPr>
          <p:cNvPr id="6" name="Footer Placeholder 5"/>
          <p:cNvSpPr>
            <a:spLocks noGrp="1"/>
          </p:cNvSpPr>
          <p:nvPr>
            <p:ph type="ftr" sz="quarter" idx="11"/>
          </p:nvPr>
        </p:nvSpPr>
        <p:spPr>
          <a:xfrm>
            <a:off x="4038600" y="6356353"/>
            <a:ext cx="4114800" cy="365125"/>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8610600" y="6356353"/>
            <a:ext cx="2743200" cy="365125"/>
          </a:xfrm>
          <a:prstGeom prst="rect">
            <a:avLst/>
          </a:prstGeom>
        </p:spPr>
        <p:txBody>
          <a:bodyPr/>
          <a:lstStyle>
            <a:lvl1pPr>
              <a:defRPr/>
            </a:lvl1pPr>
          </a:lstStyle>
          <a:p>
            <a:pPr>
              <a:defRPr/>
            </a:pPr>
            <a:fld id="{B1996AE4-2993-40F9-AD42-C3061E2A1970}" type="slidenum">
              <a:rPr lang="ja-JP" altLang="en-US"/>
              <a:pPr>
                <a:defRPr/>
              </a:pPr>
              <a:t>‹#›</a:t>
            </a:fld>
            <a:endParaRPr lang="en-US" altLang="ja-JP"/>
          </a:p>
        </p:txBody>
      </p:sp>
    </p:spTree>
    <p:extLst>
      <p:ext uri="{BB962C8B-B14F-4D97-AF65-F5344CB8AC3E}">
        <p14:creationId xmlns:p14="http://schemas.microsoft.com/office/powerpoint/2010/main" val="2113137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838200" y="365128"/>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2052" name="Group 15"/>
          <p:cNvGrpSpPr>
            <a:grpSpLocks/>
          </p:cNvGrpSpPr>
          <p:nvPr/>
        </p:nvGrpSpPr>
        <p:grpSpPr bwMode="auto">
          <a:xfrm>
            <a:off x="2" y="-11113"/>
            <a:ext cx="12272433" cy="6858001"/>
            <a:chOff x="0" y="-11089"/>
            <a:chExt cx="9203687" cy="6858000"/>
          </a:xfrm>
        </p:grpSpPr>
        <p:sp>
          <p:nvSpPr>
            <p:cNvPr id="2053" name="Rectangle 16"/>
            <p:cNvSpPr>
              <a:spLocks noChangeArrowheads="1"/>
            </p:cNvSpPr>
            <p:nvPr userDrawn="1"/>
          </p:nvSpPr>
          <p:spPr bwMode="auto">
            <a:xfrm>
              <a:off x="0" y="-11089"/>
              <a:ext cx="9176702" cy="6858000"/>
            </a:xfrm>
            <a:prstGeom prst="rect">
              <a:avLst/>
            </a:prstGeom>
            <a:solidFill>
              <a:srgbClr val="FFFFFF"/>
            </a:solidFill>
            <a:ln w="25400" algn="ctr">
              <a:solidFill>
                <a:srgbClr val="0070C0"/>
              </a:solidFill>
              <a:miter lim="800000"/>
              <a:headEnd type="none" w="sm" len="sm"/>
              <a:tailEnd type="none" w="sm" len="sm"/>
            </a:ln>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1" hangingPunct="1">
                <a:defRPr/>
              </a:pPr>
              <a:endParaRPr lang="en-IN" altLang="en-US" sz="2400" b="0" baseline="-25000">
                <a:solidFill>
                  <a:srgbClr val="000000"/>
                </a:solidFill>
                <a:latin typeface="Symbol" panose="05050102010706020507" pitchFamily="18" charset="2"/>
              </a:endParaRPr>
            </a:p>
          </p:txBody>
        </p:sp>
        <p:sp>
          <p:nvSpPr>
            <p:cNvPr id="2054" name="TextBox 17"/>
            <p:cNvSpPr txBox="1">
              <a:spLocks noChangeArrowheads="1"/>
            </p:cNvSpPr>
            <p:nvPr userDrawn="1"/>
          </p:nvSpPr>
          <p:spPr bwMode="auto">
            <a:xfrm>
              <a:off x="550825" y="47649"/>
              <a:ext cx="10079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1" hangingPunct="1">
                <a:defRPr/>
              </a:pPr>
              <a:r>
                <a:rPr lang="en-IN" altLang="en-US" sz="1000" b="0">
                  <a:solidFill>
                    <a:srgbClr val="000000"/>
                  </a:solidFill>
                  <a:latin typeface="Times New Roman" panose="02020603050405020304" pitchFamily="18" charset="0"/>
                </a:rPr>
                <a:t>RV College of</a:t>
              </a:r>
            </a:p>
            <a:p>
              <a:pPr eaLnBrk="1" hangingPunct="1">
                <a:defRPr/>
              </a:pPr>
              <a:r>
                <a:rPr lang="en-IN" altLang="en-US" sz="1000" b="0">
                  <a:solidFill>
                    <a:srgbClr val="000000"/>
                  </a:solidFill>
                  <a:latin typeface="Times New Roman" panose="02020603050405020304" pitchFamily="18" charset="0"/>
                </a:rPr>
                <a:t>Engineering</a:t>
              </a:r>
            </a:p>
          </p:txBody>
        </p:sp>
        <p:pic>
          <p:nvPicPr>
            <p:cNvPr id="2055" name="Picture 18"/>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27603" y="25006"/>
              <a:ext cx="523845" cy="523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Connector 19"/>
            <p:cNvCxnSpPr/>
            <p:nvPr userDrawn="1"/>
          </p:nvCxnSpPr>
          <p:spPr bwMode="auto">
            <a:xfrm>
              <a:off x="0" y="609624"/>
              <a:ext cx="9203687" cy="0"/>
            </a:xfrm>
            <a:prstGeom prst="line">
              <a:avLst/>
            </a:prstGeom>
            <a:noFill/>
            <a:ln w="25400" cap="flat" cmpd="sng" algn="ctr">
              <a:solidFill>
                <a:srgbClr val="0070C0"/>
              </a:solidFill>
              <a:prstDash val="solid"/>
              <a:headEnd type="none" w="sm" len="sm"/>
              <a:tailEnd type="none" w="sm" len="sm"/>
            </a:ln>
            <a:effectLst>
              <a:outerShdw blurRad="40000" dist="20000" dir="5400000" rotWithShape="0">
                <a:srgbClr val="000000">
                  <a:alpha val="38000"/>
                </a:srgbClr>
              </a:outerShdw>
            </a:effectLst>
          </p:spPr>
        </p:cxnSp>
        <p:sp>
          <p:nvSpPr>
            <p:cNvPr id="2057" name="TextBox 20"/>
            <p:cNvSpPr txBox="1">
              <a:spLocks noChangeArrowheads="1"/>
            </p:cNvSpPr>
            <p:nvPr userDrawn="1"/>
          </p:nvSpPr>
          <p:spPr bwMode="auto">
            <a:xfrm>
              <a:off x="7086109" y="117499"/>
              <a:ext cx="20572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defRPr/>
              </a:pPr>
              <a:r>
                <a:rPr lang="en-IN" altLang="en-US" sz="1200" i="1" dirty="0">
                  <a:solidFill>
                    <a:srgbClr val="0070C0"/>
                  </a:solidFill>
                  <a:latin typeface="Bookman Old Style" panose="02050604050505020204" pitchFamily="18" charset="0"/>
                </a:rPr>
                <a:t>Go, Change the World</a:t>
              </a:r>
            </a:p>
          </p:txBody>
        </p:sp>
      </p:grpSp>
    </p:spTree>
    <p:extLst>
      <p:ext uri="{BB962C8B-B14F-4D97-AF65-F5344CB8AC3E}">
        <p14:creationId xmlns:p14="http://schemas.microsoft.com/office/powerpoint/2010/main" val="16195571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l" defTabSz="68578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783"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783"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783"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783" rtl="0" eaLnBrk="0" fontAlgn="base" hangingPunct="0">
        <a:lnSpc>
          <a:spcPct val="90000"/>
        </a:lnSpc>
        <a:spcBef>
          <a:spcPct val="0"/>
        </a:spcBef>
        <a:spcAft>
          <a:spcPct val="0"/>
        </a:spcAft>
        <a:defRPr sz="3300">
          <a:solidFill>
            <a:schemeClr val="tx1"/>
          </a:solidFill>
          <a:latin typeface="Calibri Light" pitchFamily="34" charset="0"/>
        </a:defRPr>
      </a:lvl5pPr>
      <a:lvl6pPr marL="457189" algn="l" defTabSz="685783" rtl="0" fontAlgn="base">
        <a:lnSpc>
          <a:spcPct val="90000"/>
        </a:lnSpc>
        <a:spcBef>
          <a:spcPct val="0"/>
        </a:spcBef>
        <a:spcAft>
          <a:spcPct val="0"/>
        </a:spcAft>
        <a:defRPr sz="3300">
          <a:solidFill>
            <a:schemeClr val="tx1"/>
          </a:solidFill>
          <a:latin typeface="Calibri Light" pitchFamily="34" charset="0"/>
        </a:defRPr>
      </a:lvl6pPr>
      <a:lvl7pPr marL="914377" algn="l" defTabSz="685783" rtl="0" fontAlgn="base">
        <a:lnSpc>
          <a:spcPct val="90000"/>
        </a:lnSpc>
        <a:spcBef>
          <a:spcPct val="0"/>
        </a:spcBef>
        <a:spcAft>
          <a:spcPct val="0"/>
        </a:spcAft>
        <a:defRPr sz="3300">
          <a:solidFill>
            <a:schemeClr val="tx1"/>
          </a:solidFill>
          <a:latin typeface="Calibri Light" pitchFamily="34" charset="0"/>
        </a:defRPr>
      </a:lvl7pPr>
      <a:lvl8pPr marL="1371566" algn="l" defTabSz="685783" rtl="0" fontAlgn="base">
        <a:lnSpc>
          <a:spcPct val="90000"/>
        </a:lnSpc>
        <a:spcBef>
          <a:spcPct val="0"/>
        </a:spcBef>
        <a:spcAft>
          <a:spcPct val="0"/>
        </a:spcAft>
        <a:defRPr sz="3300">
          <a:solidFill>
            <a:schemeClr val="tx1"/>
          </a:solidFill>
          <a:latin typeface="Calibri Light" pitchFamily="34" charset="0"/>
        </a:defRPr>
      </a:lvl8pPr>
      <a:lvl9pPr marL="1828754" algn="l" defTabSz="685783" rtl="0" fontAlgn="base">
        <a:lnSpc>
          <a:spcPct val="90000"/>
        </a:lnSpc>
        <a:spcBef>
          <a:spcPct val="0"/>
        </a:spcBef>
        <a:spcAft>
          <a:spcPct val="0"/>
        </a:spcAft>
        <a:defRPr sz="3300">
          <a:solidFill>
            <a:schemeClr val="tx1"/>
          </a:solidFill>
          <a:latin typeface="Calibri Light" pitchFamily="34" charset="0"/>
        </a:defRPr>
      </a:lvl9pPr>
    </p:titleStyle>
    <p:body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8.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60.wmf"/><Relationship Id="rId4" Type="http://schemas.openxmlformats.org/officeDocument/2006/relationships/image" Target="../media/image57.wmf"/><Relationship Id="rId9" Type="http://schemas.openxmlformats.org/officeDocument/2006/relationships/oleObject" Target="../embeddings/oleObject4.bin"/><Relationship Id="rId14" Type="http://schemas.openxmlformats.org/officeDocument/2006/relationships/oleObject" Target="../embeddings/oleObject7.bin"/></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oleObject" Target="../embeddings/oleObject14.bin"/><Relationship Id="rId3" Type="http://schemas.openxmlformats.org/officeDocument/2006/relationships/oleObject" Target="../embeddings/oleObject8.bin"/><Relationship Id="rId7" Type="http://schemas.openxmlformats.org/officeDocument/2006/relationships/image" Target="../media/image63.wmf"/><Relationship Id="rId12" Type="http://schemas.openxmlformats.org/officeDocument/2006/relationships/image" Target="../media/image65.wmf"/><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oleObject" Target="../embeddings/oleObject10.bin"/><Relationship Id="rId11" Type="http://schemas.openxmlformats.org/officeDocument/2006/relationships/oleObject" Target="../embeddings/oleObject13.bin"/><Relationship Id="rId5" Type="http://schemas.openxmlformats.org/officeDocument/2006/relationships/oleObject" Target="../embeddings/oleObject9.bin"/><Relationship Id="rId10" Type="http://schemas.openxmlformats.org/officeDocument/2006/relationships/oleObject" Target="../embeddings/oleObject12.bin"/><Relationship Id="rId4" Type="http://schemas.openxmlformats.org/officeDocument/2006/relationships/image" Target="../media/image62.wmf"/><Relationship Id="rId9" Type="http://schemas.openxmlformats.org/officeDocument/2006/relationships/image" Target="../media/image64.wmf"/><Relationship Id="rId14" Type="http://schemas.openxmlformats.org/officeDocument/2006/relationships/oleObject" Target="../embeddings/oleObject15.bin"/></Relationships>
</file>

<file path=ppt/slides/_rels/slide128.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image" Target="../media/image68.wmf"/><Relationship Id="rId18" Type="http://schemas.openxmlformats.org/officeDocument/2006/relationships/oleObject" Target="../embeddings/oleObject27.bin"/><Relationship Id="rId3" Type="http://schemas.openxmlformats.org/officeDocument/2006/relationships/oleObject" Target="../embeddings/oleObject16.bin"/><Relationship Id="rId7" Type="http://schemas.openxmlformats.org/officeDocument/2006/relationships/oleObject" Target="../embeddings/oleObject19.bin"/><Relationship Id="rId12" Type="http://schemas.openxmlformats.org/officeDocument/2006/relationships/oleObject" Target="../embeddings/oleObject22.bin"/><Relationship Id="rId17" Type="http://schemas.openxmlformats.org/officeDocument/2006/relationships/oleObject" Target="../embeddings/oleObject26.bin"/><Relationship Id="rId2" Type="http://schemas.openxmlformats.org/officeDocument/2006/relationships/slideLayout" Target="../slideLayouts/slideLayout2.xml"/><Relationship Id="rId16" Type="http://schemas.openxmlformats.org/officeDocument/2006/relationships/oleObject" Target="../embeddings/oleObject25.bin"/><Relationship Id="rId1" Type="http://schemas.openxmlformats.org/officeDocument/2006/relationships/vmlDrawing" Target="../drawings/vmlDrawing3.vml"/><Relationship Id="rId6" Type="http://schemas.openxmlformats.org/officeDocument/2006/relationships/oleObject" Target="../embeddings/oleObject18.bin"/><Relationship Id="rId11" Type="http://schemas.openxmlformats.org/officeDocument/2006/relationships/oleObject" Target="../embeddings/oleObject21.bin"/><Relationship Id="rId5" Type="http://schemas.openxmlformats.org/officeDocument/2006/relationships/oleObject" Target="../embeddings/oleObject17.bin"/><Relationship Id="rId15" Type="http://schemas.openxmlformats.org/officeDocument/2006/relationships/oleObject" Target="../embeddings/oleObject24.bin"/><Relationship Id="rId10" Type="http://schemas.openxmlformats.org/officeDocument/2006/relationships/image" Target="../media/image62.wmf"/><Relationship Id="rId4" Type="http://schemas.openxmlformats.org/officeDocument/2006/relationships/image" Target="../media/image66.wmf"/><Relationship Id="rId9" Type="http://schemas.openxmlformats.org/officeDocument/2006/relationships/oleObject" Target="../embeddings/oleObject20.bin"/><Relationship Id="rId14" Type="http://schemas.openxmlformats.org/officeDocument/2006/relationships/oleObject" Target="../embeddings/oleObject23.bin"/></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70.wmf"/><Relationship Id="rId5" Type="http://schemas.openxmlformats.org/officeDocument/2006/relationships/oleObject" Target="../embeddings/oleObject29.bin"/><Relationship Id="rId4" Type="http://schemas.openxmlformats.org/officeDocument/2006/relationships/image" Target="../media/image69.wmf"/><Relationship Id="rId9" Type="http://schemas.openxmlformats.org/officeDocument/2006/relationships/image" Target="../media/image61.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72.wmf"/><Relationship Id="rId5" Type="http://schemas.openxmlformats.org/officeDocument/2006/relationships/oleObject" Target="../embeddings/oleObject33.bin"/><Relationship Id="rId10" Type="http://schemas.openxmlformats.org/officeDocument/2006/relationships/oleObject" Target="../embeddings/oleObject36.bin"/><Relationship Id="rId4" Type="http://schemas.openxmlformats.org/officeDocument/2006/relationships/image" Target="../media/image71.wmf"/><Relationship Id="rId9" Type="http://schemas.openxmlformats.org/officeDocument/2006/relationships/image" Target="../media/image66.w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73.w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74.w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3.xml"/><Relationship Id="rId1" Type="http://schemas.openxmlformats.org/officeDocument/2006/relationships/vmlDrawing" Target="../drawings/vmlDrawing8.vml"/><Relationship Id="rId4" Type="http://schemas.openxmlformats.org/officeDocument/2006/relationships/image" Target="../media/image75.e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s://en.wikipedia.org/wiki/Loop_(graph_theory)" TargetMode="External"/><Relationship Id="rId13" Type="http://schemas.openxmlformats.org/officeDocument/2006/relationships/image" Target="../media/image10.png"/><Relationship Id="rId3" Type="http://schemas.openxmlformats.org/officeDocument/2006/relationships/hyperlink" Target="https://en.wikipedia.org/wiki/Vertex_(graph_theory)" TargetMode="External"/><Relationship Id="rId7" Type="http://schemas.openxmlformats.org/officeDocument/2006/relationships/hyperlink" Target="https://en.wikipedia.org/wiki/Multigraph" TargetMode="External"/><Relationship Id="rId12" Type="http://schemas.openxmlformats.org/officeDocument/2006/relationships/hyperlink" Target="https://en.wikipedia.org/wiki/Handshaking_lemma" TargetMode="External"/><Relationship Id="rId2" Type="http://schemas.openxmlformats.org/officeDocument/2006/relationships/hyperlink" Target="https://en.wikipedia.org/wiki/Graph_theory" TargetMode="External"/><Relationship Id="rId1" Type="http://schemas.openxmlformats.org/officeDocument/2006/relationships/slideLayout" Target="../slideLayouts/slideLayout7.xml"/><Relationship Id="rId6" Type="http://schemas.openxmlformats.org/officeDocument/2006/relationships/hyperlink" Target="https://en.wikipedia.org/wiki/Incidence_(graph)" TargetMode="External"/><Relationship Id="rId11" Type="http://schemas.openxmlformats.org/officeDocument/2006/relationships/hyperlink" Target="https://en.wikipedia.org/wiki/Complete_graph" TargetMode="External"/><Relationship Id="rId5" Type="http://schemas.openxmlformats.org/officeDocument/2006/relationships/hyperlink" Target="https://en.wikipedia.org/wiki/Edge_(graph_theory)" TargetMode="External"/><Relationship Id="rId10" Type="http://schemas.openxmlformats.org/officeDocument/2006/relationships/hyperlink" Target="https://en.wikipedia.org/wiki/Regular_graph" TargetMode="External"/><Relationship Id="rId4" Type="http://schemas.openxmlformats.org/officeDocument/2006/relationships/hyperlink" Target="https://en.wikipedia.org/wiki/Graph_(discrete_mathematics)" TargetMode="External"/><Relationship Id="rId9" Type="http://schemas.openxmlformats.org/officeDocument/2006/relationships/hyperlink" Target="https://en.wikipedia.org/wiki/Degree_(graph_theory)"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Graph_isomorphism" TargetMode="External"/><Relationship Id="rId2" Type="http://schemas.openxmlformats.org/officeDocument/2006/relationships/hyperlink" Target="https://en.wikipedia.org/wiki/File:Conjugate-dessins.svg" TargetMode="Externa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2305326" y="2643189"/>
            <a:ext cx="8000027" cy="800219"/>
          </a:xfrm>
          <a:prstGeom prst="rect">
            <a:avLst/>
          </a:prstGeom>
          <a:noFill/>
          <a:ln w="9525">
            <a:noFill/>
            <a:miter lim="800000"/>
            <a:headEnd/>
            <a:tailEnd/>
          </a:ln>
        </p:spPr>
        <p:txBody>
          <a:bodyPr>
            <a:spAutoFit/>
          </a:bodyPr>
          <a:lstStyle/>
          <a:p>
            <a:pPr marL="457200" indent="-457200" algn="just">
              <a:buSzPct val="60000"/>
              <a:tabLst>
                <a:tab pos="519113" algn="l"/>
                <a:tab pos="563563" algn="l"/>
              </a:tabLst>
            </a:pPr>
            <a:endParaRPr lang="ja-JP" altLang="en-US" sz="1400">
              <a:solidFill>
                <a:srgbClr val="FFFF00"/>
              </a:solidFill>
              <a:latin typeface="Arial" charset="0"/>
              <a:ea typeface="Arial Unicode MS" pitchFamily="34" charset="-128"/>
              <a:cs typeface="Arial Unicode MS" pitchFamily="34" charset="-128"/>
            </a:endParaRPr>
          </a:p>
          <a:p>
            <a:pPr marL="457200" indent="-457200" algn="just">
              <a:buSzPct val="60000"/>
              <a:tabLst>
                <a:tab pos="519113" algn="l"/>
                <a:tab pos="563563" algn="l"/>
              </a:tabLst>
            </a:pPr>
            <a:endParaRPr lang="ja-JP" altLang="en-US" sz="3200">
              <a:solidFill>
                <a:srgbClr val="FFFF00"/>
              </a:solidFill>
              <a:latin typeface="Arial" charset="0"/>
              <a:ea typeface="ＭＳ Ｐゴシック" pitchFamily="34"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82" y="544945"/>
            <a:ext cx="12044218" cy="4931044"/>
          </a:xfrm>
          <a:prstGeom prst="rect">
            <a:avLst/>
          </a:prstGeom>
        </p:spPr>
      </p:pic>
      <p:sp>
        <p:nvSpPr>
          <p:cNvPr id="5" name="Text Box 5"/>
          <p:cNvSpPr txBox="1">
            <a:spLocks noChangeArrowheads="1"/>
          </p:cNvSpPr>
          <p:nvPr/>
        </p:nvSpPr>
        <p:spPr bwMode="auto">
          <a:xfrm>
            <a:off x="357909" y="5541652"/>
            <a:ext cx="11623964" cy="707886"/>
          </a:xfrm>
          <a:prstGeom prst="rect">
            <a:avLst/>
          </a:prstGeom>
          <a:solidFill>
            <a:schemeClr val="accent6">
              <a:lumMod val="60000"/>
              <a:lumOff val="40000"/>
            </a:schemeClr>
          </a:solidFill>
          <a:ln w="9525">
            <a:noFill/>
            <a:miter lim="800000"/>
            <a:headEnd/>
            <a:tailEnd/>
          </a:ln>
        </p:spPr>
        <p:txBody>
          <a:bodyPr wrap="square">
            <a:spAutoFit/>
          </a:bodyPr>
          <a:lstStyle/>
          <a:p>
            <a:pPr algn="ctr" eaLnBrk="1" hangingPunct="1"/>
            <a:r>
              <a:rPr lang="en-US" altLang="ja-JP" sz="4000" b="1" i="1" dirty="0" smtClean="0">
                <a:solidFill>
                  <a:srgbClr val="002060"/>
                </a:solidFill>
                <a:latin typeface="Times New Roman" pitchFamily="18" charset="0"/>
                <a:ea typeface="ＭＳ Ｐゴシック" pitchFamily="34" charset="-128"/>
              </a:rPr>
              <a:t>Dept. of CSE, RVCE</a:t>
            </a:r>
            <a:endParaRPr lang="en-US" altLang="ja-JP" sz="4000" b="1" i="1" dirty="0">
              <a:solidFill>
                <a:srgbClr val="002060"/>
              </a:solidFill>
              <a:latin typeface="Times New Roman" pitchFamily="18" charset="0"/>
              <a:ea typeface="ＭＳ Ｐゴシック" pitchFamily="34" charset="-128"/>
            </a:endParaRPr>
          </a:p>
        </p:txBody>
      </p:sp>
    </p:spTree>
    <p:extLst>
      <p:ext uri="{BB962C8B-B14F-4D97-AF65-F5344CB8AC3E}">
        <p14:creationId xmlns:p14="http://schemas.microsoft.com/office/powerpoint/2010/main" val="704108047"/>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662E0F9-A378-489A-832C-641EE6DA540F}"/>
              </a:ext>
            </a:extLst>
          </p:cNvPr>
          <p:cNvSpPr/>
          <p:nvPr/>
        </p:nvSpPr>
        <p:spPr>
          <a:xfrm>
            <a:off x="1708727" y="83128"/>
            <a:ext cx="8192655" cy="461665"/>
          </a:xfrm>
          <a:prstGeom prst="rect">
            <a:avLst/>
          </a:prstGeom>
          <a:solidFill>
            <a:srgbClr val="FFC000"/>
          </a:solidFill>
        </p:spPr>
        <p:txBody>
          <a:bodyPr wrap="squar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UNIT-I</a:t>
            </a:r>
            <a:endParaRPr lang="en-US" sz="2400" dirty="0">
              <a:ln w="0"/>
              <a:effectLst>
                <a:outerShdw blurRad="38100" dist="19050" dir="2700000" algn="tl" rotWithShape="0">
                  <a:schemeClr val="dk1">
                    <a:alpha val="40000"/>
                  </a:schemeClr>
                </a:outerShdw>
              </a:effectLst>
            </a:endParaRPr>
          </a:p>
        </p:txBody>
      </p:sp>
      <p:sp>
        <p:nvSpPr>
          <p:cNvPr id="1026" name="AutoShape 2" descr="Königsberg graph.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2050" name="Picture 2" descr="C:\Users\HKK\Downloads\diagrams 1_2.jpg"/>
          <p:cNvPicPr>
            <a:picLocks noChangeAspect="1" noChangeArrowheads="1"/>
          </p:cNvPicPr>
          <p:nvPr/>
        </p:nvPicPr>
        <p:blipFill>
          <a:blip r:embed="rId2" cstate="print"/>
          <a:srcRect/>
          <a:stretch>
            <a:fillRect/>
          </a:stretch>
        </p:blipFill>
        <p:spPr bwMode="auto">
          <a:xfrm>
            <a:off x="1955908" y="1681792"/>
            <a:ext cx="4204260" cy="3576008"/>
          </a:xfrm>
          <a:prstGeom prst="rect">
            <a:avLst/>
          </a:prstGeom>
          <a:noFill/>
        </p:spPr>
      </p:pic>
    </p:spTree>
    <p:extLst>
      <p:ext uri="{BB962C8B-B14F-4D97-AF65-F5344CB8AC3E}">
        <p14:creationId xmlns:p14="http://schemas.microsoft.com/office/powerpoint/2010/main" val="2811541242"/>
      </p:ext>
    </p:extLst>
  </p:cSld>
  <p:clrMapOvr>
    <a:masterClrMapping/>
  </p:clrMapOvr>
  <p:transition spd="slow">
    <p:push dir="u"/>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ST Graph Step 2"/>
          <p:cNvPicPr/>
          <p:nvPr/>
        </p:nvPicPr>
        <p:blipFill>
          <a:blip r:embed="rId2">
            <a:extLst>
              <a:ext uri="{28A0092B-C50C-407E-A947-70E740481C1C}">
                <a14:useLocalDpi xmlns:a14="http://schemas.microsoft.com/office/drawing/2010/main" val="0"/>
              </a:ext>
            </a:extLst>
          </a:blip>
          <a:srcRect/>
          <a:stretch>
            <a:fillRect/>
          </a:stretch>
        </p:blipFill>
        <p:spPr bwMode="auto">
          <a:xfrm>
            <a:off x="481239" y="896484"/>
            <a:ext cx="3333750" cy="1552575"/>
          </a:xfrm>
          <a:prstGeom prst="rect">
            <a:avLst/>
          </a:prstGeom>
          <a:noFill/>
          <a:ln>
            <a:noFill/>
          </a:ln>
        </p:spPr>
      </p:pic>
      <p:sp>
        <p:nvSpPr>
          <p:cNvPr id="3" name="Rectangle 2"/>
          <p:cNvSpPr/>
          <p:nvPr/>
        </p:nvSpPr>
        <p:spPr>
          <a:xfrm>
            <a:off x="101600" y="2449059"/>
            <a:ext cx="12090400" cy="646331"/>
          </a:xfrm>
          <a:prstGeom prst="rect">
            <a:avLst/>
          </a:prstGeom>
        </p:spPr>
        <p:txBody>
          <a:bodyPr wrap="square">
            <a:spAutoFit/>
          </a:bodyPr>
          <a:lstStyle/>
          <a:p>
            <a:r>
              <a:rPr lang="en-IN" dirty="0"/>
              <a:t>After this step, S-7-A-3-C tree is formed. Now we'll again treat it as a node and will check all the edges again. However, we will choose only the least cost edge. In this case, C-3-D is the new edge, which is less than other edges' cost 8, 6, 4, etc.</a:t>
            </a:r>
          </a:p>
        </p:txBody>
      </p:sp>
      <p:pic>
        <p:nvPicPr>
          <p:cNvPr id="4" name="Picture 3" descr="MST Graph Step 3"/>
          <p:cNvPicPr/>
          <p:nvPr/>
        </p:nvPicPr>
        <p:blipFill>
          <a:blip r:embed="rId3">
            <a:extLst>
              <a:ext uri="{28A0092B-C50C-407E-A947-70E740481C1C}">
                <a14:useLocalDpi xmlns:a14="http://schemas.microsoft.com/office/drawing/2010/main" val="0"/>
              </a:ext>
            </a:extLst>
          </a:blip>
          <a:srcRect/>
          <a:stretch>
            <a:fillRect/>
          </a:stretch>
        </p:blipFill>
        <p:spPr bwMode="auto">
          <a:xfrm>
            <a:off x="263525" y="3396568"/>
            <a:ext cx="3333750" cy="1552575"/>
          </a:xfrm>
          <a:prstGeom prst="rect">
            <a:avLst/>
          </a:prstGeom>
          <a:noFill/>
          <a:ln>
            <a:noFill/>
          </a:ln>
        </p:spPr>
      </p:pic>
      <p:sp>
        <p:nvSpPr>
          <p:cNvPr id="5" name="Rectangle 4"/>
          <p:cNvSpPr/>
          <p:nvPr/>
        </p:nvSpPr>
        <p:spPr>
          <a:xfrm>
            <a:off x="3163297" y="98363"/>
            <a:ext cx="3082254" cy="369332"/>
          </a:xfrm>
          <a:prstGeom prst="rect">
            <a:avLst/>
          </a:prstGeom>
        </p:spPr>
        <p:txBody>
          <a:bodyPr wrap="none">
            <a:spAutoFit/>
          </a:bodyPr>
          <a:lstStyle/>
          <a:p>
            <a:r>
              <a:rPr lang="en-US" dirty="0" smtClean="0">
                <a:solidFill>
                  <a:srgbClr val="FF0000"/>
                </a:solidFill>
              </a:rPr>
              <a:t>Minimum Cost Spanning Trees</a:t>
            </a:r>
            <a:endParaRPr lang="en-US" dirty="0">
              <a:solidFill>
                <a:srgbClr val="FF0000"/>
              </a:solidFill>
            </a:endParaRPr>
          </a:p>
        </p:txBody>
      </p:sp>
    </p:spTree>
    <p:extLst>
      <p:ext uri="{BB962C8B-B14F-4D97-AF65-F5344CB8AC3E}">
        <p14:creationId xmlns:p14="http://schemas.microsoft.com/office/powerpoint/2010/main" val="187594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9313" y="832508"/>
            <a:ext cx="11698515" cy="923330"/>
          </a:xfrm>
          <a:prstGeom prst="rect">
            <a:avLst/>
          </a:prstGeom>
        </p:spPr>
        <p:txBody>
          <a:bodyPr wrap="square">
            <a:spAutoFit/>
          </a:bodyPr>
          <a:lstStyle/>
          <a:p>
            <a:r>
              <a:rPr lang="en-IN" dirty="0"/>
              <a:t>After adding node </a:t>
            </a:r>
            <a:r>
              <a:rPr lang="en-IN" b="1" dirty="0"/>
              <a:t>D</a:t>
            </a:r>
            <a:r>
              <a:rPr lang="en-IN" dirty="0"/>
              <a:t> to the spanning tree, we now have two edges going out of it having the same cost, i.e. D-2-T and D-2-B. Thus, we can add either one. But the next step will again yield edge 2 as the least cost. Hence, we are showing a spanning tree with both edges included.</a:t>
            </a:r>
          </a:p>
        </p:txBody>
      </p:sp>
      <p:pic>
        <p:nvPicPr>
          <p:cNvPr id="3" name="Picture 2" descr="MST Prim's Algorithm"/>
          <p:cNvPicPr/>
          <p:nvPr/>
        </p:nvPicPr>
        <p:blipFill>
          <a:blip r:embed="rId2">
            <a:extLst>
              <a:ext uri="{28A0092B-C50C-407E-A947-70E740481C1C}">
                <a14:useLocalDpi xmlns:a14="http://schemas.microsoft.com/office/drawing/2010/main" val="0"/>
              </a:ext>
            </a:extLst>
          </a:blip>
          <a:srcRect/>
          <a:stretch>
            <a:fillRect/>
          </a:stretch>
        </p:blipFill>
        <p:spPr bwMode="auto">
          <a:xfrm>
            <a:off x="333826" y="2260826"/>
            <a:ext cx="3333750" cy="1552575"/>
          </a:xfrm>
          <a:prstGeom prst="rect">
            <a:avLst/>
          </a:prstGeom>
          <a:noFill/>
          <a:ln>
            <a:noFill/>
          </a:ln>
        </p:spPr>
      </p:pic>
      <p:sp>
        <p:nvSpPr>
          <p:cNvPr id="4" name="Rectangle 3"/>
          <p:cNvSpPr/>
          <p:nvPr/>
        </p:nvSpPr>
        <p:spPr>
          <a:xfrm>
            <a:off x="319312" y="4121835"/>
            <a:ext cx="11161488" cy="369332"/>
          </a:xfrm>
          <a:prstGeom prst="rect">
            <a:avLst/>
          </a:prstGeom>
        </p:spPr>
        <p:txBody>
          <a:bodyPr wrap="square">
            <a:spAutoFit/>
          </a:bodyPr>
          <a:lstStyle/>
          <a:p>
            <a:r>
              <a:rPr lang="en-IN" dirty="0"/>
              <a:t>We may find that the output spanning tree of the same graph using two different algorithms is same.</a:t>
            </a:r>
          </a:p>
        </p:txBody>
      </p:sp>
      <p:sp>
        <p:nvSpPr>
          <p:cNvPr id="5" name="Rectangle 4"/>
          <p:cNvSpPr/>
          <p:nvPr/>
        </p:nvSpPr>
        <p:spPr>
          <a:xfrm>
            <a:off x="3163297" y="98363"/>
            <a:ext cx="3082254" cy="369332"/>
          </a:xfrm>
          <a:prstGeom prst="rect">
            <a:avLst/>
          </a:prstGeom>
        </p:spPr>
        <p:txBody>
          <a:bodyPr wrap="none">
            <a:spAutoFit/>
          </a:bodyPr>
          <a:lstStyle/>
          <a:p>
            <a:r>
              <a:rPr lang="en-US" dirty="0" smtClean="0">
                <a:solidFill>
                  <a:srgbClr val="FF0000"/>
                </a:solidFill>
              </a:rPr>
              <a:t>Minimum Cost Spanning Trees</a:t>
            </a:r>
            <a:endParaRPr lang="en-US" dirty="0">
              <a:solidFill>
                <a:srgbClr val="FF0000"/>
              </a:solidFill>
            </a:endParaRPr>
          </a:p>
        </p:txBody>
      </p:sp>
    </p:spTree>
    <p:extLst>
      <p:ext uri="{BB962C8B-B14F-4D97-AF65-F5344CB8AC3E}">
        <p14:creationId xmlns:p14="http://schemas.microsoft.com/office/powerpoint/2010/main" val="48476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1486" y="718457"/>
            <a:ext cx="10972800" cy="838200"/>
          </a:xfrm>
        </p:spPr>
        <p:txBody>
          <a:bodyPr/>
          <a:lstStyle/>
          <a:p>
            <a:pPr eaLnBrk="1" hangingPunct="1"/>
            <a:r>
              <a:rPr lang="en-US" dirty="0" smtClean="0">
                <a:latin typeface="Times New Roman" pitchFamily="18" charset="0"/>
              </a:rPr>
              <a:t>Euler Trails and Circuits</a:t>
            </a:r>
          </a:p>
        </p:txBody>
      </p:sp>
      <p:sp>
        <p:nvSpPr>
          <p:cNvPr id="3075" name="Rectangle 3"/>
          <p:cNvSpPr>
            <a:spLocks noGrp="1" noChangeArrowheads="1"/>
          </p:cNvSpPr>
          <p:nvPr>
            <p:ph type="body" idx="1"/>
          </p:nvPr>
        </p:nvSpPr>
        <p:spPr>
          <a:xfrm>
            <a:off x="647703" y="1983258"/>
            <a:ext cx="10871200" cy="1600200"/>
          </a:xfrm>
        </p:spPr>
        <p:txBody>
          <a:bodyPr/>
          <a:lstStyle/>
          <a:p>
            <a:pPr eaLnBrk="1" hangingPunct="1"/>
            <a:r>
              <a:rPr lang="en-US" dirty="0" smtClean="0">
                <a:latin typeface="Times New Roman" pitchFamily="18" charset="0"/>
              </a:rPr>
              <a:t>The Seven bridges of </a:t>
            </a:r>
            <a:r>
              <a:rPr lang="en-US" dirty="0" err="1" smtClean="0">
                <a:latin typeface="Times New Roman" pitchFamily="18" charset="0"/>
              </a:rPr>
              <a:t>K</a:t>
            </a:r>
            <a:r>
              <a:rPr lang="en-US" dirty="0" err="1" smtClean="0">
                <a:latin typeface="Times New Roman" pitchFamily="18" charset="0"/>
                <a:sym typeface="Arial Alternative" pitchFamily="49" charset="2"/>
              </a:rPr>
              <a:t>ö</a:t>
            </a:r>
            <a:r>
              <a:rPr lang="en-US" dirty="0" err="1" smtClean="0">
                <a:latin typeface="Times New Roman" pitchFamily="18" charset="0"/>
              </a:rPr>
              <a:t>nigsberg</a:t>
            </a:r>
            <a:endParaRPr lang="en-US" dirty="0" smtClean="0">
              <a:latin typeface="Times New Roman" pitchFamily="18" charset="0"/>
            </a:endParaRPr>
          </a:p>
        </p:txBody>
      </p:sp>
      <p:grpSp>
        <p:nvGrpSpPr>
          <p:cNvPr id="2" name="Group 4"/>
          <p:cNvGrpSpPr>
            <a:grpSpLocks/>
          </p:cNvGrpSpPr>
          <p:nvPr/>
        </p:nvGrpSpPr>
        <p:grpSpPr bwMode="auto">
          <a:xfrm>
            <a:off x="8568269" y="3352801"/>
            <a:ext cx="3141134" cy="3208098"/>
            <a:chOff x="3880" y="2088"/>
            <a:chExt cx="1484" cy="2128"/>
          </a:xfrm>
        </p:grpSpPr>
        <p:sp>
          <p:nvSpPr>
            <p:cNvPr id="3093" name="Line 5"/>
            <p:cNvSpPr>
              <a:spLocks noChangeShapeType="1"/>
            </p:cNvSpPr>
            <p:nvPr/>
          </p:nvSpPr>
          <p:spPr bwMode="auto">
            <a:xfrm>
              <a:off x="4280" y="2200"/>
              <a:ext cx="824" cy="92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094" name="Line 6"/>
            <p:cNvSpPr>
              <a:spLocks noChangeShapeType="1"/>
            </p:cNvSpPr>
            <p:nvPr/>
          </p:nvSpPr>
          <p:spPr bwMode="auto">
            <a:xfrm flipV="1">
              <a:off x="4288" y="3112"/>
              <a:ext cx="832" cy="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095" name="Oval 7"/>
            <p:cNvSpPr>
              <a:spLocks noChangeArrowheads="1"/>
            </p:cNvSpPr>
            <p:nvPr/>
          </p:nvSpPr>
          <p:spPr bwMode="auto">
            <a:xfrm>
              <a:off x="4240" y="2160"/>
              <a:ext cx="96" cy="96"/>
            </a:xfrm>
            <a:prstGeom prst="ellipse">
              <a:avLst/>
            </a:prstGeom>
            <a:solidFill>
              <a:schemeClr val="tx1"/>
            </a:solidFill>
            <a:ln w="9525">
              <a:solidFill>
                <a:schemeClr val="tx1"/>
              </a:solidFill>
              <a:miter lim="800000"/>
              <a:headEnd/>
              <a:tailEnd/>
            </a:ln>
          </p:spPr>
          <p:txBody>
            <a:bodyPr wrap="none" anchor="ctr"/>
            <a:lstStyle/>
            <a:p>
              <a:endParaRPr lang="en-US"/>
            </a:p>
          </p:txBody>
        </p:sp>
        <p:sp>
          <p:nvSpPr>
            <p:cNvPr id="3096" name="Oval 8"/>
            <p:cNvSpPr>
              <a:spLocks noChangeArrowheads="1"/>
            </p:cNvSpPr>
            <p:nvPr/>
          </p:nvSpPr>
          <p:spPr bwMode="auto">
            <a:xfrm>
              <a:off x="4240" y="3072"/>
              <a:ext cx="96" cy="96"/>
            </a:xfrm>
            <a:prstGeom prst="ellipse">
              <a:avLst/>
            </a:prstGeom>
            <a:solidFill>
              <a:schemeClr val="tx1"/>
            </a:solidFill>
            <a:ln w="9525">
              <a:solidFill>
                <a:schemeClr val="tx1"/>
              </a:solidFill>
              <a:miter lim="800000"/>
              <a:headEnd/>
              <a:tailEnd/>
            </a:ln>
          </p:spPr>
          <p:txBody>
            <a:bodyPr wrap="none" anchor="ctr"/>
            <a:lstStyle/>
            <a:p>
              <a:endParaRPr lang="en-US"/>
            </a:p>
          </p:txBody>
        </p:sp>
        <p:sp>
          <p:nvSpPr>
            <p:cNvPr id="3097" name="Oval 9"/>
            <p:cNvSpPr>
              <a:spLocks noChangeArrowheads="1"/>
            </p:cNvSpPr>
            <p:nvPr/>
          </p:nvSpPr>
          <p:spPr bwMode="auto">
            <a:xfrm>
              <a:off x="5056" y="3072"/>
              <a:ext cx="96" cy="96"/>
            </a:xfrm>
            <a:prstGeom prst="ellipse">
              <a:avLst/>
            </a:prstGeom>
            <a:solidFill>
              <a:schemeClr val="tx1"/>
            </a:solidFill>
            <a:ln w="9525">
              <a:solidFill>
                <a:schemeClr val="tx1"/>
              </a:solidFill>
              <a:miter lim="800000"/>
              <a:headEnd/>
              <a:tailEnd/>
            </a:ln>
          </p:spPr>
          <p:txBody>
            <a:bodyPr wrap="none" anchor="ctr"/>
            <a:lstStyle/>
            <a:p>
              <a:endParaRPr lang="en-US"/>
            </a:p>
          </p:txBody>
        </p:sp>
        <p:sp>
          <p:nvSpPr>
            <p:cNvPr id="3098" name="Oval 10"/>
            <p:cNvSpPr>
              <a:spLocks noChangeArrowheads="1"/>
            </p:cNvSpPr>
            <p:nvPr/>
          </p:nvSpPr>
          <p:spPr bwMode="auto">
            <a:xfrm>
              <a:off x="4256" y="3968"/>
              <a:ext cx="96" cy="96"/>
            </a:xfrm>
            <a:prstGeom prst="ellipse">
              <a:avLst/>
            </a:prstGeom>
            <a:solidFill>
              <a:schemeClr val="tx1"/>
            </a:solidFill>
            <a:ln w="9525">
              <a:solidFill>
                <a:schemeClr val="tx1"/>
              </a:solidFill>
              <a:miter lim="800000"/>
              <a:headEnd/>
              <a:tailEnd/>
            </a:ln>
          </p:spPr>
          <p:txBody>
            <a:bodyPr wrap="none" anchor="ctr"/>
            <a:lstStyle/>
            <a:p>
              <a:endParaRPr lang="en-US"/>
            </a:p>
          </p:txBody>
        </p:sp>
        <p:sp>
          <p:nvSpPr>
            <p:cNvPr id="3099" name="Line 11"/>
            <p:cNvSpPr>
              <a:spLocks noChangeShapeType="1"/>
            </p:cNvSpPr>
            <p:nvPr/>
          </p:nvSpPr>
          <p:spPr bwMode="auto">
            <a:xfrm flipH="1" flipV="1">
              <a:off x="4304" y="3112"/>
              <a:ext cx="0" cy="896"/>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100" name="Line 12"/>
            <p:cNvSpPr>
              <a:spLocks noChangeShapeType="1"/>
            </p:cNvSpPr>
            <p:nvPr/>
          </p:nvSpPr>
          <p:spPr bwMode="auto">
            <a:xfrm flipH="1" flipV="1">
              <a:off x="4296" y="2192"/>
              <a:ext cx="0" cy="896"/>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101" name="Line 13"/>
            <p:cNvSpPr>
              <a:spLocks noChangeShapeType="1"/>
            </p:cNvSpPr>
            <p:nvPr/>
          </p:nvSpPr>
          <p:spPr bwMode="auto">
            <a:xfrm flipH="1">
              <a:off x="4320" y="3120"/>
              <a:ext cx="800" cy="896"/>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grpSp>
          <p:nvGrpSpPr>
            <p:cNvPr id="3102" name="Group 14"/>
            <p:cNvGrpSpPr>
              <a:grpSpLocks/>
            </p:cNvGrpSpPr>
            <p:nvPr/>
          </p:nvGrpSpPr>
          <p:grpSpPr bwMode="auto">
            <a:xfrm>
              <a:off x="4072" y="2216"/>
              <a:ext cx="208" cy="920"/>
              <a:chOff x="3800" y="2224"/>
              <a:chExt cx="160" cy="1032"/>
            </a:xfrm>
          </p:grpSpPr>
          <p:sp>
            <p:nvSpPr>
              <p:cNvPr id="3110" name="Arc 15"/>
              <p:cNvSpPr>
                <a:spLocks/>
              </p:cNvSpPr>
              <p:nvPr/>
            </p:nvSpPr>
            <p:spPr bwMode="auto">
              <a:xfrm flipH="1">
                <a:off x="3800" y="2224"/>
                <a:ext cx="160" cy="5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3111" name="Arc 16"/>
              <p:cNvSpPr>
                <a:spLocks/>
              </p:cNvSpPr>
              <p:nvPr/>
            </p:nvSpPr>
            <p:spPr bwMode="auto">
              <a:xfrm flipH="1" flipV="1">
                <a:off x="3800" y="2736"/>
                <a:ext cx="160" cy="5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grpSp>
        <p:grpSp>
          <p:nvGrpSpPr>
            <p:cNvPr id="3103" name="Group 17"/>
            <p:cNvGrpSpPr>
              <a:grpSpLocks/>
            </p:cNvGrpSpPr>
            <p:nvPr/>
          </p:nvGrpSpPr>
          <p:grpSpPr bwMode="auto">
            <a:xfrm>
              <a:off x="4080" y="3144"/>
              <a:ext cx="168" cy="880"/>
              <a:chOff x="3800" y="2224"/>
              <a:chExt cx="160" cy="1032"/>
            </a:xfrm>
          </p:grpSpPr>
          <p:sp>
            <p:nvSpPr>
              <p:cNvPr id="3108" name="Arc 18"/>
              <p:cNvSpPr>
                <a:spLocks/>
              </p:cNvSpPr>
              <p:nvPr/>
            </p:nvSpPr>
            <p:spPr bwMode="auto">
              <a:xfrm flipH="1">
                <a:off x="3800" y="2224"/>
                <a:ext cx="160" cy="5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3109" name="Arc 19"/>
              <p:cNvSpPr>
                <a:spLocks/>
              </p:cNvSpPr>
              <p:nvPr/>
            </p:nvSpPr>
            <p:spPr bwMode="auto">
              <a:xfrm flipH="1" flipV="1">
                <a:off x="3800" y="2736"/>
                <a:ext cx="160" cy="5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grpSp>
        <p:sp>
          <p:nvSpPr>
            <p:cNvPr id="3104" name="Text Box 20"/>
            <p:cNvSpPr txBox="1">
              <a:spLocks noChangeArrowheads="1"/>
            </p:cNvSpPr>
            <p:nvPr/>
          </p:nvSpPr>
          <p:spPr bwMode="auto">
            <a:xfrm>
              <a:off x="3880" y="3008"/>
              <a:ext cx="177"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a</a:t>
              </a:r>
              <a:endParaRPr lang="en-US" sz="2400">
                <a:solidFill>
                  <a:schemeClr val="tx2"/>
                </a:solidFill>
                <a:latin typeface="Bookman Old Style" pitchFamily="18" charset="0"/>
              </a:endParaRPr>
            </a:p>
          </p:txBody>
        </p:sp>
        <p:sp>
          <p:nvSpPr>
            <p:cNvPr id="3105" name="Text Box 21"/>
            <p:cNvSpPr txBox="1">
              <a:spLocks noChangeArrowheads="1"/>
            </p:cNvSpPr>
            <p:nvPr/>
          </p:nvSpPr>
          <p:spPr bwMode="auto">
            <a:xfrm>
              <a:off x="4400" y="3910"/>
              <a:ext cx="174"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b</a:t>
              </a:r>
              <a:endParaRPr lang="en-US" sz="2400">
                <a:solidFill>
                  <a:schemeClr val="tx2"/>
                </a:solidFill>
                <a:latin typeface="Bookman Old Style" pitchFamily="18" charset="0"/>
              </a:endParaRPr>
            </a:p>
          </p:txBody>
        </p:sp>
        <p:sp>
          <p:nvSpPr>
            <p:cNvPr id="3106" name="Text Box 22"/>
            <p:cNvSpPr txBox="1">
              <a:spLocks noChangeArrowheads="1"/>
            </p:cNvSpPr>
            <p:nvPr/>
          </p:nvSpPr>
          <p:spPr bwMode="auto">
            <a:xfrm>
              <a:off x="4384" y="2088"/>
              <a:ext cx="157"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c</a:t>
              </a:r>
              <a:endParaRPr lang="en-US" sz="2400">
                <a:solidFill>
                  <a:schemeClr val="tx2"/>
                </a:solidFill>
                <a:latin typeface="Bookman Old Style" pitchFamily="18" charset="0"/>
              </a:endParaRPr>
            </a:p>
          </p:txBody>
        </p:sp>
        <p:sp>
          <p:nvSpPr>
            <p:cNvPr id="3107" name="Text Box 23"/>
            <p:cNvSpPr txBox="1">
              <a:spLocks noChangeArrowheads="1"/>
            </p:cNvSpPr>
            <p:nvPr/>
          </p:nvSpPr>
          <p:spPr bwMode="auto">
            <a:xfrm>
              <a:off x="5184" y="2984"/>
              <a:ext cx="180"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d</a:t>
              </a:r>
              <a:endParaRPr lang="en-US" sz="2400">
                <a:solidFill>
                  <a:schemeClr val="tx2"/>
                </a:solidFill>
                <a:latin typeface="Bookman Old Style" pitchFamily="18" charset="0"/>
              </a:endParaRPr>
            </a:p>
          </p:txBody>
        </p:sp>
      </p:grpSp>
      <p:grpSp>
        <p:nvGrpSpPr>
          <p:cNvPr id="3077" name="Group 24"/>
          <p:cNvGrpSpPr>
            <a:grpSpLocks/>
          </p:cNvGrpSpPr>
          <p:nvPr/>
        </p:nvGrpSpPr>
        <p:grpSpPr bwMode="auto">
          <a:xfrm>
            <a:off x="1020234" y="3251201"/>
            <a:ext cx="6464300" cy="3168650"/>
            <a:chOff x="482" y="2048"/>
            <a:chExt cx="3054" cy="1996"/>
          </a:xfrm>
        </p:grpSpPr>
        <p:sp>
          <p:nvSpPr>
            <p:cNvPr id="3078" name="Freeform 25"/>
            <p:cNvSpPr>
              <a:spLocks/>
            </p:cNvSpPr>
            <p:nvPr/>
          </p:nvSpPr>
          <p:spPr bwMode="auto">
            <a:xfrm>
              <a:off x="492" y="2182"/>
              <a:ext cx="2675" cy="526"/>
            </a:xfrm>
            <a:custGeom>
              <a:avLst/>
              <a:gdLst>
                <a:gd name="T0" fmla="*/ 0 w 4120"/>
                <a:gd name="T1" fmla="*/ 365 h 618"/>
                <a:gd name="T2" fmla="*/ 46 w 4120"/>
                <a:gd name="T3" fmla="*/ 365 h 618"/>
                <a:gd name="T4" fmla="*/ 123 w 4120"/>
                <a:gd name="T5" fmla="*/ 340 h 618"/>
                <a:gd name="T6" fmla="*/ 201 w 4120"/>
                <a:gd name="T7" fmla="*/ 276 h 618"/>
                <a:gd name="T8" fmla="*/ 252 w 4120"/>
                <a:gd name="T9" fmla="*/ 242 h 618"/>
                <a:gd name="T10" fmla="*/ 293 w 4120"/>
                <a:gd name="T11" fmla="*/ 197 h 618"/>
                <a:gd name="T12" fmla="*/ 306 w 4120"/>
                <a:gd name="T13" fmla="*/ 187 h 618"/>
                <a:gd name="T14" fmla="*/ 353 w 4120"/>
                <a:gd name="T15" fmla="*/ 143 h 618"/>
                <a:gd name="T16" fmla="*/ 388 w 4120"/>
                <a:gd name="T17" fmla="*/ 129 h 618"/>
                <a:gd name="T18" fmla="*/ 515 w 4120"/>
                <a:gd name="T19" fmla="*/ 134 h 618"/>
                <a:gd name="T20" fmla="*/ 543 w 4120"/>
                <a:gd name="T21" fmla="*/ 148 h 618"/>
                <a:gd name="T22" fmla="*/ 604 w 4120"/>
                <a:gd name="T23" fmla="*/ 182 h 618"/>
                <a:gd name="T24" fmla="*/ 710 w 4120"/>
                <a:gd name="T25" fmla="*/ 276 h 618"/>
                <a:gd name="T26" fmla="*/ 769 w 4120"/>
                <a:gd name="T27" fmla="*/ 355 h 618"/>
                <a:gd name="T28" fmla="*/ 858 w 4120"/>
                <a:gd name="T29" fmla="*/ 380 h 618"/>
                <a:gd name="T30" fmla="*/ 946 w 4120"/>
                <a:gd name="T31" fmla="*/ 340 h 618"/>
                <a:gd name="T32" fmla="*/ 972 w 4120"/>
                <a:gd name="T33" fmla="*/ 321 h 618"/>
                <a:gd name="T34" fmla="*/ 985 w 4120"/>
                <a:gd name="T35" fmla="*/ 300 h 618"/>
                <a:gd name="T36" fmla="*/ 996 w 4120"/>
                <a:gd name="T37" fmla="*/ 281 h 618"/>
                <a:gd name="T38" fmla="*/ 1001 w 4120"/>
                <a:gd name="T39" fmla="*/ 266 h 618"/>
                <a:gd name="T40" fmla="*/ 1007 w 4120"/>
                <a:gd name="T41" fmla="*/ 256 h 618"/>
                <a:gd name="T42" fmla="*/ 1023 w 4120"/>
                <a:gd name="T43" fmla="*/ 217 h 618"/>
                <a:gd name="T44" fmla="*/ 1045 w 4120"/>
                <a:gd name="T45" fmla="*/ 168 h 618"/>
                <a:gd name="T46" fmla="*/ 1049 w 4120"/>
                <a:gd name="T47" fmla="*/ 153 h 618"/>
                <a:gd name="T48" fmla="*/ 1056 w 4120"/>
                <a:gd name="T49" fmla="*/ 143 h 618"/>
                <a:gd name="T50" fmla="*/ 1064 w 4120"/>
                <a:gd name="T51" fmla="*/ 118 h 618"/>
                <a:gd name="T52" fmla="*/ 1082 w 4120"/>
                <a:gd name="T53" fmla="*/ 84 h 618"/>
                <a:gd name="T54" fmla="*/ 1088 w 4120"/>
                <a:gd name="T55" fmla="*/ 74 h 618"/>
                <a:gd name="T56" fmla="*/ 1106 w 4120"/>
                <a:gd name="T57" fmla="*/ 44 h 618"/>
                <a:gd name="T58" fmla="*/ 1128 w 4120"/>
                <a:gd name="T59" fmla="*/ 0 h 61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120"/>
                <a:gd name="T91" fmla="*/ 0 h 618"/>
                <a:gd name="T92" fmla="*/ 4120 w 4120"/>
                <a:gd name="T93" fmla="*/ 618 h 61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120" h="618">
                  <a:moveTo>
                    <a:pt x="0" y="592"/>
                  </a:moveTo>
                  <a:lnTo>
                    <a:pt x="168" y="592"/>
                  </a:lnTo>
                  <a:cubicBezTo>
                    <a:pt x="259" y="562"/>
                    <a:pt x="352" y="558"/>
                    <a:pt x="448" y="552"/>
                  </a:cubicBezTo>
                  <a:cubicBezTo>
                    <a:pt x="546" y="519"/>
                    <a:pt x="639" y="480"/>
                    <a:pt x="736" y="448"/>
                  </a:cubicBezTo>
                  <a:cubicBezTo>
                    <a:pt x="796" y="428"/>
                    <a:pt x="863" y="420"/>
                    <a:pt x="920" y="392"/>
                  </a:cubicBezTo>
                  <a:cubicBezTo>
                    <a:pt x="970" y="367"/>
                    <a:pt x="1021" y="343"/>
                    <a:pt x="1072" y="320"/>
                  </a:cubicBezTo>
                  <a:cubicBezTo>
                    <a:pt x="1087" y="313"/>
                    <a:pt x="1106" y="313"/>
                    <a:pt x="1120" y="304"/>
                  </a:cubicBezTo>
                  <a:cubicBezTo>
                    <a:pt x="1170" y="271"/>
                    <a:pt x="1230" y="247"/>
                    <a:pt x="1288" y="232"/>
                  </a:cubicBezTo>
                  <a:cubicBezTo>
                    <a:pt x="1330" y="221"/>
                    <a:pt x="1416" y="208"/>
                    <a:pt x="1416" y="208"/>
                  </a:cubicBezTo>
                  <a:cubicBezTo>
                    <a:pt x="1571" y="211"/>
                    <a:pt x="1725" y="211"/>
                    <a:pt x="1880" y="216"/>
                  </a:cubicBezTo>
                  <a:cubicBezTo>
                    <a:pt x="1894" y="216"/>
                    <a:pt x="1983" y="240"/>
                    <a:pt x="1984" y="240"/>
                  </a:cubicBezTo>
                  <a:cubicBezTo>
                    <a:pt x="2059" y="255"/>
                    <a:pt x="2134" y="274"/>
                    <a:pt x="2208" y="296"/>
                  </a:cubicBezTo>
                  <a:cubicBezTo>
                    <a:pt x="2341" y="336"/>
                    <a:pt x="2472" y="382"/>
                    <a:pt x="2592" y="448"/>
                  </a:cubicBezTo>
                  <a:cubicBezTo>
                    <a:pt x="2667" y="490"/>
                    <a:pt x="2730" y="542"/>
                    <a:pt x="2808" y="576"/>
                  </a:cubicBezTo>
                  <a:cubicBezTo>
                    <a:pt x="2906" y="618"/>
                    <a:pt x="3033" y="607"/>
                    <a:pt x="3136" y="616"/>
                  </a:cubicBezTo>
                  <a:cubicBezTo>
                    <a:pt x="3252" y="608"/>
                    <a:pt x="3347" y="588"/>
                    <a:pt x="3456" y="552"/>
                  </a:cubicBezTo>
                  <a:cubicBezTo>
                    <a:pt x="3488" y="541"/>
                    <a:pt x="3520" y="531"/>
                    <a:pt x="3552" y="520"/>
                  </a:cubicBezTo>
                  <a:cubicBezTo>
                    <a:pt x="3570" y="514"/>
                    <a:pt x="3600" y="488"/>
                    <a:pt x="3600" y="488"/>
                  </a:cubicBezTo>
                  <a:cubicBezTo>
                    <a:pt x="3646" y="419"/>
                    <a:pt x="3585" y="500"/>
                    <a:pt x="3640" y="456"/>
                  </a:cubicBezTo>
                  <a:cubicBezTo>
                    <a:pt x="3648" y="450"/>
                    <a:pt x="3649" y="439"/>
                    <a:pt x="3656" y="432"/>
                  </a:cubicBezTo>
                  <a:cubicBezTo>
                    <a:pt x="3663" y="425"/>
                    <a:pt x="3672" y="421"/>
                    <a:pt x="3680" y="416"/>
                  </a:cubicBezTo>
                  <a:cubicBezTo>
                    <a:pt x="3717" y="360"/>
                    <a:pt x="3696" y="379"/>
                    <a:pt x="3736" y="352"/>
                  </a:cubicBezTo>
                  <a:cubicBezTo>
                    <a:pt x="3753" y="326"/>
                    <a:pt x="3790" y="289"/>
                    <a:pt x="3816" y="272"/>
                  </a:cubicBezTo>
                  <a:cubicBezTo>
                    <a:pt x="3821" y="264"/>
                    <a:pt x="3825" y="255"/>
                    <a:pt x="3832" y="248"/>
                  </a:cubicBezTo>
                  <a:cubicBezTo>
                    <a:pt x="3839" y="241"/>
                    <a:pt x="3850" y="240"/>
                    <a:pt x="3856" y="232"/>
                  </a:cubicBezTo>
                  <a:cubicBezTo>
                    <a:pt x="3900" y="177"/>
                    <a:pt x="3819" y="238"/>
                    <a:pt x="3888" y="192"/>
                  </a:cubicBezTo>
                  <a:cubicBezTo>
                    <a:pt x="3915" y="152"/>
                    <a:pt x="3896" y="173"/>
                    <a:pt x="3952" y="136"/>
                  </a:cubicBezTo>
                  <a:cubicBezTo>
                    <a:pt x="3960" y="131"/>
                    <a:pt x="3976" y="120"/>
                    <a:pt x="3976" y="120"/>
                  </a:cubicBezTo>
                  <a:cubicBezTo>
                    <a:pt x="3995" y="91"/>
                    <a:pt x="4012" y="91"/>
                    <a:pt x="4040" y="72"/>
                  </a:cubicBezTo>
                  <a:cubicBezTo>
                    <a:pt x="4061" y="40"/>
                    <a:pt x="4093" y="27"/>
                    <a:pt x="4120" y="0"/>
                  </a:cubicBezTo>
                </a:path>
              </a:pathLst>
            </a:custGeom>
            <a:noFill/>
            <a:ln w="254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3079" name="Freeform 26"/>
            <p:cNvSpPr>
              <a:spLocks/>
            </p:cNvSpPr>
            <p:nvPr/>
          </p:nvSpPr>
          <p:spPr bwMode="auto">
            <a:xfrm>
              <a:off x="991" y="2591"/>
              <a:ext cx="1236" cy="813"/>
            </a:xfrm>
            <a:custGeom>
              <a:avLst/>
              <a:gdLst>
                <a:gd name="T0" fmla="*/ 15 w 1904"/>
                <a:gd name="T1" fmla="*/ 139 h 955"/>
                <a:gd name="T2" fmla="*/ 29 w 1904"/>
                <a:gd name="T3" fmla="*/ 129 h 955"/>
                <a:gd name="T4" fmla="*/ 35 w 1904"/>
                <a:gd name="T5" fmla="*/ 118 h 955"/>
                <a:gd name="T6" fmla="*/ 83 w 1904"/>
                <a:gd name="T7" fmla="*/ 84 h 955"/>
                <a:gd name="T8" fmla="*/ 123 w 1904"/>
                <a:gd name="T9" fmla="*/ 49 h 955"/>
                <a:gd name="T10" fmla="*/ 221 w 1904"/>
                <a:gd name="T11" fmla="*/ 0 h 955"/>
                <a:gd name="T12" fmla="*/ 295 w 1904"/>
                <a:gd name="T13" fmla="*/ 5 h 955"/>
                <a:gd name="T14" fmla="*/ 328 w 1904"/>
                <a:gd name="T15" fmla="*/ 20 h 955"/>
                <a:gd name="T16" fmla="*/ 412 w 1904"/>
                <a:gd name="T17" fmla="*/ 60 h 955"/>
                <a:gd name="T18" fmla="*/ 444 w 1904"/>
                <a:gd name="T19" fmla="*/ 89 h 955"/>
                <a:gd name="T20" fmla="*/ 471 w 1904"/>
                <a:gd name="T21" fmla="*/ 109 h 955"/>
                <a:gd name="T22" fmla="*/ 484 w 1904"/>
                <a:gd name="T23" fmla="*/ 129 h 955"/>
                <a:gd name="T24" fmla="*/ 490 w 1904"/>
                <a:gd name="T25" fmla="*/ 134 h 955"/>
                <a:gd name="T26" fmla="*/ 503 w 1904"/>
                <a:gd name="T27" fmla="*/ 153 h 955"/>
                <a:gd name="T28" fmla="*/ 512 w 1904"/>
                <a:gd name="T29" fmla="*/ 178 h 955"/>
                <a:gd name="T30" fmla="*/ 521 w 1904"/>
                <a:gd name="T31" fmla="*/ 222 h 955"/>
                <a:gd name="T32" fmla="*/ 510 w 1904"/>
                <a:gd name="T33" fmla="*/ 415 h 955"/>
                <a:gd name="T34" fmla="*/ 492 w 1904"/>
                <a:gd name="T35" fmla="*/ 484 h 955"/>
                <a:gd name="T36" fmla="*/ 462 w 1904"/>
                <a:gd name="T37" fmla="*/ 534 h 955"/>
                <a:gd name="T38" fmla="*/ 310 w 1904"/>
                <a:gd name="T39" fmla="*/ 587 h 955"/>
                <a:gd name="T40" fmla="*/ 129 w 1904"/>
                <a:gd name="T41" fmla="*/ 573 h 955"/>
                <a:gd name="T42" fmla="*/ 90 w 1904"/>
                <a:gd name="T43" fmla="*/ 558 h 955"/>
                <a:gd name="T44" fmla="*/ 77 w 1904"/>
                <a:gd name="T45" fmla="*/ 548 h 955"/>
                <a:gd name="T46" fmla="*/ 64 w 1904"/>
                <a:gd name="T47" fmla="*/ 529 h 955"/>
                <a:gd name="T48" fmla="*/ 0 w 1904"/>
                <a:gd name="T49" fmla="*/ 272 h 955"/>
                <a:gd name="T50" fmla="*/ 2 w 1904"/>
                <a:gd name="T51" fmla="*/ 173 h 955"/>
                <a:gd name="T52" fmla="*/ 15 w 1904"/>
                <a:gd name="T53" fmla="*/ 139 h 95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04"/>
                <a:gd name="T82" fmla="*/ 0 h 955"/>
                <a:gd name="T83" fmla="*/ 1904 w 1904"/>
                <a:gd name="T84" fmla="*/ 955 h 95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04" h="955">
                  <a:moveTo>
                    <a:pt x="56" y="224"/>
                  </a:moveTo>
                  <a:cubicBezTo>
                    <a:pt x="72" y="219"/>
                    <a:pt x="90" y="217"/>
                    <a:pt x="104" y="208"/>
                  </a:cubicBezTo>
                  <a:cubicBezTo>
                    <a:pt x="112" y="203"/>
                    <a:pt x="119" y="196"/>
                    <a:pt x="128" y="192"/>
                  </a:cubicBezTo>
                  <a:cubicBezTo>
                    <a:pt x="183" y="168"/>
                    <a:pt x="246" y="151"/>
                    <a:pt x="304" y="136"/>
                  </a:cubicBezTo>
                  <a:cubicBezTo>
                    <a:pt x="347" y="108"/>
                    <a:pt x="399" y="96"/>
                    <a:pt x="448" y="80"/>
                  </a:cubicBezTo>
                  <a:cubicBezTo>
                    <a:pt x="567" y="40"/>
                    <a:pt x="682" y="11"/>
                    <a:pt x="808" y="0"/>
                  </a:cubicBezTo>
                  <a:cubicBezTo>
                    <a:pt x="899" y="3"/>
                    <a:pt x="989" y="3"/>
                    <a:pt x="1080" y="8"/>
                  </a:cubicBezTo>
                  <a:cubicBezTo>
                    <a:pt x="1118" y="10"/>
                    <a:pt x="1162" y="26"/>
                    <a:pt x="1200" y="32"/>
                  </a:cubicBezTo>
                  <a:cubicBezTo>
                    <a:pt x="1305" y="48"/>
                    <a:pt x="1403" y="62"/>
                    <a:pt x="1504" y="96"/>
                  </a:cubicBezTo>
                  <a:cubicBezTo>
                    <a:pt x="1545" y="110"/>
                    <a:pt x="1582" y="130"/>
                    <a:pt x="1624" y="144"/>
                  </a:cubicBezTo>
                  <a:cubicBezTo>
                    <a:pt x="1652" y="153"/>
                    <a:pt x="1695" y="160"/>
                    <a:pt x="1720" y="176"/>
                  </a:cubicBezTo>
                  <a:cubicBezTo>
                    <a:pt x="1736" y="187"/>
                    <a:pt x="1750" y="202"/>
                    <a:pt x="1768" y="208"/>
                  </a:cubicBezTo>
                  <a:cubicBezTo>
                    <a:pt x="1776" y="211"/>
                    <a:pt x="1785" y="212"/>
                    <a:pt x="1792" y="216"/>
                  </a:cubicBezTo>
                  <a:cubicBezTo>
                    <a:pt x="1809" y="225"/>
                    <a:pt x="1840" y="248"/>
                    <a:pt x="1840" y="248"/>
                  </a:cubicBezTo>
                  <a:cubicBezTo>
                    <a:pt x="1860" y="308"/>
                    <a:pt x="1831" y="236"/>
                    <a:pt x="1872" y="288"/>
                  </a:cubicBezTo>
                  <a:cubicBezTo>
                    <a:pt x="1878" y="295"/>
                    <a:pt x="1900" y="349"/>
                    <a:pt x="1904" y="360"/>
                  </a:cubicBezTo>
                  <a:cubicBezTo>
                    <a:pt x="1899" y="469"/>
                    <a:pt x="1898" y="569"/>
                    <a:pt x="1864" y="672"/>
                  </a:cubicBezTo>
                  <a:cubicBezTo>
                    <a:pt x="1847" y="722"/>
                    <a:pt x="1844" y="755"/>
                    <a:pt x="1800" y="784"/>
                  </a:cubicBezTo>
                  <a:cubicBezTo>
                    <a:pt x="1778" y="817"/>
                    <a:pt x="1724" y="846"/>
                    <a:pt x="1688" y="864"/>
                  </a:cubicBezTo>
                  <a:cubicBezTo>
                    <a:pt x="1505" y="955"/>
                    <a:pt x="1342" y="943"/>
                    <a:pt x="1136" y="952"/>
                  </a:cubicBezTo>
                  <a:cubicBezTo>
                    <a:pt x="914" y="947"/>
                    <a:pt x="694" y="937"/>
                    <a:pt x="472" y="928"/>
                  </a:cubicBezTo>
                  <a:cubicBezTo>
                    <a:pt x="423" y="923"/>
                    <a:pt x="375" y="917"/>
                    <a:pt x="328" y="904"/>
                  </a:cubicBezTo>
                  <a:cubicBezTo>
                    <a:pt x="312" y="900"/>
                    <a:pt x="294" y="897"/>
                    <a:pt x="280" y="888"/>
                  </a:cubicBezTo>
                  <a:cubicBezTo>
                    <a:pt x="264" y="877"/>
                    <a:pt x="232" y="856"/>
                    <a:pt x="232" y="856"/>
                  </a:cubicBezTo>
                  <a:cubicBezTo>
                    <a:pt x="141" y="720"/>
                    <a:pt x="40" y="602"/>
                    <a:pt x="0" y="440"/>
                  </a:cubicBezTo>
                  <a:cubicBezTo>
                    <a:pt x="3" y="387"/>
                    <a:pt x="1" y="333"/>
                    <a:pt x="8" y="280"/>
                  </a:cubicBezTo>
                  <a:cubicBezTo>
                    <a:pt x="12" y="250"/>
                    <a:pt x="110" y="224"/>
                    <a:pt x="56" y="224"/>
                  </a:cubicBezTo>
                  <a:close/>
                </a:path>
              </a:pathLst>
            </a:custGeom>
            <a:noFill/>
            <a:ln w="254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3080" name="Freeform 27"/>
            <p:cNvSpPr>
              <a:spLocks/>
            </p:cNvSpPr>
            <p:nvPr/>
          </p:nvSpPr>
          <p:spPr bwMode="auto">
            <a:xfrm>
              <a:off x="482" y="2934"/>
              <a:ext cx="2992" cy="767"/>
            </a:xfrm>
            <a:custGeom>
              <a:avLst/>
              <a:gdLst>
                <a:gd name="T0" fmla="*/ 0 w 4608"/>
                <a:gd name="T1" fmla="*/ 13 h 901"/>
                <a:gd name="T2" fmla="*/ 46 w 4608"/>
                <a:gd name="T3" fmla="*/ 13 h 901"/>
                <a:gd name="T4" fmla="*/ 97 w 4608"/>
                <a:gd name="T5" fmla="*/ 18 h 901"/>
                <a:gd name="T6" fmla="*/ 145 w 4608"/>
                <a:gd name="T7" fmla="*/ 48 h 901"/>
                <a:gd name="T8" fmla="*/ 149 w 4608"/>
                <a:gd name="T9" fmla="*/ 62 h 901"/>
                <a:gd name="T10" fmla="*/ 156 w 4608"/>
                <a:gd name="T11" fmla="*/ 72 h 901"/>
                <a:gd name="T12" fmla="*/ 162 w 4608"/>
                <a:gd name="T13" fmla="*/ 117 h 901"/>
                <a:gd name="T14" fmla="*/ 201 w 4608"/>
                <a:gd name="T15" fmla="*/ 309 h 901"/>
                <a:gd name="T16" fmla="*/ 234 w 4608"/>
                <a:gd name="T17" fmla="*/ 408 h 901"/>
                <a:gd name="T18" fmla="*/ 282 w 4608"/>
                <a:gd name="T19" fmla="*/ 477 h 901"/>
                <a:gd name="T20" fmla="*/ 303 w 4608"/>
                <a:gd name="T21" fmla="*/ 496 h 901"/>
                <a:gd name="T22" fmla="*/ 453 w 4608"/>
                <a:gd name="T23" fmla="*/ 556 h 901"/>
                <a:gd name="T24" fmla="*/ 675 w 4608"/>
                <a:gd name="T25" fmla="*/ 487 h 901"/>
                <a:gd name="T26" fmla="*/ 747 w 4608"/>
                <a:gd name="T27" fmla="*/ 432 h 901"/>
                <a:gd name="T28" fmla="*/ 766 w 4608"/>
                <a:gd name="T29" fmla="*/ 417 h 901"/>
                <a:gd name="T30" fmla="*/ 780 w 4608"/>
                <a:gd name="T31" fmla="*/ 398 h 901"/>
                <a:gd name="T32" fmla="*/ 784 w 4608"/>
                <a:gd name="T33" fmla="*/ 383 h 901"/>
                <a:gd name="T34" fmla="*/ 790 w 4608"/>
                <a:gd name="T35" fmla="*/ 373 h 901"/>
                <a:gd name="T36" fmla="*/ 793 w 4608"/>
                <a:gd name="T37" fmla="*/ 358 h 901"/>
                <a:gd name="T38" fmla="*/ 823 w 4608"/>
                <a:gd name="T39" fmla="*/ 284 h 901"/>
                <a:gd name="T40" fmla="*/ 845 w 4608"/>
                <a:gd name="T41" fmla="*/ 265 h 901"/>
                <a:gd name="T42" fmla="*/ 876 w 4608"/>
                <a:gd name="T43" fmla="*/ 260 h 901"/>
                <a:gd name="T44" fmla="*/ 948 w 4608"/>
                <a:gd name="T45" fmla="*/ 250 h 901"/>
                <a:gd name="T46" fmla="*/ 1075 w 4608"/>
                <a:gd name="T47" fmla="*/ 255 h 901"/>
                <a:gd name="T48" fmla="*/ 1106 w 4608"/>
                <a:gd name="T49" fmla="*/ 275 h 901"/>
                <a:gd name="T50" fmla="*/ 1214 w 4608"/>
                <a:gd name="T51" fmla="*/ 339 h 901"/>
                <a:gd name="T52" fmla="*/ 1240 w 4608"/>
                <a:gd name="T53" fmla="*/ 368 h 901"/>
                <a:gd name="T54" fmla="*/ 1262 w 4608"/>
                <a:gd name="T55" fmla="*/ 398 h 90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608"/>
                <a:gd name="T85" fmla="*/ 0 h 901"/>
                <a:gd name="T86" fmla="*/ 4608 w 4608"/>
                <a:gd name="T87" fmla="*/ 901 h 90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608" h="901">
                  <a:moveTo>
                    <a:pt x="0" y="21"/>
                  </a:moveTo>
                  <a:cubicBezTo>
                    <a:pt x="62" y="0"/>
                    <a:pt x="104" y="17"/>
                    <a:pt x="168" y="21"/>
                  </a:cubicBezTo>
                  <a:cubicBezTo>
                    <a:pt x="229" y="25"/>
                    <a:pt x="291" y="26"/>
                    <a:pt x="352" y="29"/>
                  </a:cubicBezTo>
                  <a:cubicBezTo>
                    <a:pt x="414" y="38"/>
                    <a:pt x="475" y="42"/>
                    <a:pt x="528" y="77"/>
                  </a:cubicBezTo>
                  <a:cubicBezTo>
                    <a:pt x="533" y="85"/>
                    <a:pt x="537" y="94"/>
                    <a:pt x="544" y="101"/>
                  </a:cubicBezTo>
                  <a:cubicBezTo>
                    <a:pt x="551" y="108"/>
                    <a:pt x="563" y="109"/>
                    <a:pt x="568" y="117"/>
                  </a:cubicBezTo>
                  <a:cubicBezTo>
                    <a:pt x="581" y="138"/>
                    <a:pt x="584" y="165"/>
                    <a:pt x="592" y="189"/>
                  </a:cubicBezTo>
                  <a:cubicBezTo>
                    <a:pt x="627" y="295"/>
                    <a:pt x="635" y="433"/>
                    <a:pt x="736" y="501"/>
                  </a:cubicBezTo>
                  <a:cubicBezTo>
                    <a:pt x="771" y="553"/>
                    <a:pt x="803" y="626"/>
                    <a:pt x="856" y="661"/>
                  </a:cubicBezTo>
                  <a:cubicBezTo>
                    <a:pt x="872" y="709"/>
                    <a:pt x="983" y="757"/>
                    <a:pt x="1032" y="773"/>
                  </a:cubicBezTo>
                  <a:cubicBezTo>
                    <a:pt x="1056" y="781"/>
                    <a:pt x="1078" y="796"/>
                    <a:pt x="1104" y="805"/>
                  </a:cubicBezTo>
                  <a:cubicBezTo>
                    <a:pt x="1280" y="864"/>
                    <a:pt x="1473" y="887"/>
                    <a:pt x="1656" y="901"/>
                  </a:cubicBezTo>
                  <a:cubicBezTo>
                    <a:pt x="1924" y="888"/>
                    <a:pt x="2207" y="875"/>
                    <a:pt x="2464" y="789"/>
                  </a:cubicBezTo>
                  <a:cubicBezTo>
                    <a:pt x="2552" y="760"/>
                    <a:pt x="2640" y="730"/>
                    <a:pt x="2728" y="701"/>
                  </a:cubicBezTo>
                  <a:cubicBezTo>
                    <a:pt x="2749" y="694"/>
                    <a:pt x="2782" y="689"/>
                    <a:pt x="2800" y="677"/>
                  </a:cubicBezTo>
                  <a:cubicBezTo>
                    <a:pt x="2816" y="666"/>
                    <a:pt x="2848" y="645"/>
                    <a:pt x="2848" y="645"/>
                  </a:cubicBezTo>
                  <a:cubicBezTo>
                    <a:pt x="2853" y="637"/>
                    <a:pt x="2857" y="628"/>
                    <a:pt x="2864" y="621"/>
                  </a:cubicBezTo>
                  <a:cubicBezTo>
                    <a:pt x="2871" y="614"/>
                    <a:pt x="2882" y="613"/>
                    <a:pt x="2888" y="605"/>
                  </a:cubicBezTo>
                  <a:cubicBezTo>
                    <a:pt x="2893" y="598"/>
                    <a:pt x="2892" y="588"/>
                    <a:pt x="2896" y="581"/>
                  </a:cubicBezTo>
                  <a:cubicBezTo>
                    <a:pt x="2929" y="522"/>
                    <a:pt x="2951" y="489"/>
                    <a:pt x="3008" y="461"/>
                  </a:cubicBezTo>
                  <a:cubicBezTo>
                    <a:pt x="3036" y="447"/>
                    <a:pt x="3055" y="433"/>
                    <a:pt x="3088" y="429"/>
                  </a:cubicBezTo>
                  <a:cubicBezTo>
                    <a:pt x="3125" y="425"/>
                    <a:pt x="3163" y="423"/>
                    <a:pt x="3200" y="421"/>
                  </a:cubicBezTo>
                  <a:cubicBezTo>
                    <a:pt x="3473" y="405"/>
                    <a:pt x="3270" y="421"/>
                    <a:pt x="3464" y="405"/>
                  </a:cubicBezTo>
                  <a:cubicBezTo>
                    <a:pt x="3619" y="408"/>
                    <a:pt x="3773" y="408"/>
                    <a:pt x="3928" y="413"/>
                  </a:cubicBezTo>
                  <a:cubicBezTo>
                    <a:pt x="3966" y="414"/>
                    <a:pt x="4003" y="438"/>
                    <a:pt x="4040" y="445"/>
                  </a:cubicBezTo>
                  <a:cubicBezTo>
                    <a:pt x="4171" y="471"/>
                    <a:pt x="4305" y="507"/>
                    <a:pt x="4432" y="549"/>
                  </a:cubicBezTo>
                  <a:cubicBezTo>
                    <a:pt x="4465" y="560"/>
                    <a:pt x="4494" y="586"/>
                    <a:pt x="4528" y="597"/>
                  </a:cubicBezTo>
                  <a:cubicBezTo>
                    <a:pt x="4543" y="612"/>
                    <a:pt x="4586" y="645"/>
                    <a:pt x="4608" y="645"/>
                  </a:cubicBezTo>
                </a:path>
              </a:pathLst>
            </a:custGeom>
            <a:noFill/>
            <a:ln w="254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3081" name="Freeform 28"/>
            <p:cNvSpPr>
              <a:spLocks/>
            </p:cNvSpPr>
            <p:nvPr/>
          </p:nvSpPr>
          <p:spPr bwMode="auto">
            <a:xfrm>
              <a:off x="2430" y="2359"/>
              <a:ext cx="1106" cy="961"/>
            </a:xfrm>
            <a:custGeom>
              <a:avLst/>
              <a:gdLst>
                <a:gd name="T0" fmla="*/ 348 w 1704"/>
                <a:gd name="T1" fmla="*/ 0 h 1128"/>
                <a:gd name="T2" fmla="*/ 328 w 1704"/>
                <a:gd name="T3" fmla="*/ 74 h 1128"/>
                <a:gd name="T4" fmla="*/ 315 w 1704"/>
                <a:gd name="T5" fmla="*/ 94 h 1128"/>
                <a:gd name="T6" fmla="*/ 308 w 1704"/>
                <a:gd name="T7" fmla="*/ 104 h 1128"/>
                <a:gd name="T8" fmla="*/ 304 w 1704"/>
                <a:gd name="T9" fmla="*/ 119 h 1128"/>
                <a:gd name="T10" fmla="*/ 297 w 1704"/>
                <a:gd name="T11" fmla="*/ 124 h 1128"/>
                <a:gd name="T12" fmla="*/ 278 w 1704"/>
                <a:gd name="T13" fmla="*/ 178 h 1128"/>
                <a:gd name="T14" fmla="*/ 267 w 1704"/>
                <a:gd name="T15" fmla="*/ 203 h 1128"/>
                <a:gd name="T16" fmla="*/ 262 w 1704"/>
                <a:gd name="T17" fmla="*/ 218 h 1128"/>
                <a:gd name="T18" fmla="*/ 249 w 1704"/>
                <a:gd name="T19" fmla="*/ 238 h 1128"/>
                <a:gd name="T20" fmla="*/ 245 w 1704"/>
                <a:gd name="T21" fmla="*/ 252 h 1128"/>
                <a:gd name="T22" fmla="*/ 232 w 1704"/>
                <a:gd name="T23" fmla="*/ 272 h 1128"/>
                <a:gd name="T24" fmla="*/ 188 w 1704"/>
                <a:gd name="T25" fmla="*/ 336 h 1128"/>
                <a:gd name="T26" fmla="*/ 164 w 1704"/>
                <a:gd name="T27" fmla="*/ 341 h 1128"/>
                <a:gd name="T28" fmla="*/ 55 w 1704"/>
                <a:gd name="T29" fmla="*/ 365 h 1128"/>
                <a:gd name="T30" fmla="*/ 26 w 1704"/>
                <a:gd name="T31" fmla="*/ 381 h 1128"/>
                <a:gd name="T32" fmla="*/ 13 w 1704"/>
                <a:gd name="T33" fmla="*/ 390 h 1128"/>
                <a:gd name="T34" fmla="*/ 4 w 1704"/>
                <a:gd name="T35" fmla="*/ 435 h 1128"/>
                <a:gd name="T36" fmla="*/ 0 w 1704"/>
                <a:gd name="T37" fmla="*/ 465 h 1128"/>
                <a:gd name="T38" fmla="*/ 6 w 1704"/>
                <a:gd name="T39" fmla="*/ 544 h 1128"/>
                <a:gd name="T40" fmla="*/ 13 w 1704"/>
                <a:gd name="T41" fmla="*/ 550 h 1128"/>
                <a:gd name="T42" fmla="*/ 20 w 1704"/>
                <a:gd name="T43" fmla="*/ 559 h 1128"/>
                <a:gd name="T44" fmla="*/ 33 w 1704"/>
                <a:gd name="T45" fmla="*/ 569 h 1128"/>
                <a:gd name="T46" fmla="*/ 297 w 1704"/>
                <a:gd name="T47" fmla="*/ 559 h 1128"/>
                <a:gd name="T48" fmla="*/ 367 w 1704"/>
                <a:gd name="T49" fmla="*/ 589 h 1128"/>
                <a:gd name="T50" fmla="*/ 394 w 1704"/>
                <a:gd name="T51" fmla="*/ 604 h 1128"/>
                <a:gd name="T52" fmla="*/ 435 w 1704"/>
                <a:gd name="T53" fmla="*/ 643 h 1128"/>
                <a:gd name="T54" fmla="*/ 453 w 1704"/>
                <a:gd name="T55" fmla="*/ 673 h 1128"/>
                <a:gd name="T56" fmla="*/ 466 w 1704"/>
                <a:gd name="T57" fmla="*/ 698 h 112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04"/>
                <a:gd name="T88" fmla="*/ 0 h 1128"/>
                <a:gd name="T89" fmla="*/ 1704 w 1704"/>
                <a:gd name="T90" fmla="*/ 1128 h 112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04" h="1128">
                  <a:moveTo>
                    <a:pt x="1272" y="0"/>
                  </a:moveTo>
                  <a:cubicBezTo>
                    <a:pt x="1257" y="44"/>
                    <a:pt x="1226" y="81"/>
                    <a:pt x="1200" y="120"/>
                  </a:cubicBezTo>
                  <a:cubicBezTo>
                    <a:pt x="1189" y="136"/>
                    <a:pt x="1168" y="141"/>
                    <a:pt x="1152" y="152"/>
                  </a:cubicBezTo>
                  <a:cubicBezTo>
                    <a:pt x="1144" y="157"/>
                    <a:pt x="1128" y="168"/>
                    <a:pt x="1128" y="168"/>
                  </a:cubicBezTo>
                  <a:cubicBezTo>
                    <a:pt x="1123" y="176"/>
                    <a:pt x="1120" y="186"/>
                    <a:pt x="1112" y="192"/>
                  </a:cubicBezTo>
                  <a:cubicBezTo>
                    <a:pt x="1105" y="197"/>
                    <a:pt x="1094" y="194"/>
                    <a:pt x="1088" y="200"/>
                  </a:cubicBezTo>
                  <a:cubicBezTo>
                    <a:pt x="1055" y="233"/>
                    <a:pt x="1053" y="263"/>
                    <a:pt x="1016" y="288"/>
                  </a:cubicBezTo>
                  <a:cubicBezTo>
                    <a:pt x="973" y="352"/>
                    <a:pt x="1029" y="275"/>
                    <a:pt x="976" y="328"/>
                  </a:cubicBezTo>
                  <a:cubicBezTo>
                    <a:pt x="969" y="335"/>
                    <a:pt x="967" y="346"/>
                    <a:pt x="960" y="352"/>
                  </a:cubicBezTo>
                  <a:cubicBezTo>
                    <a:pt x="946" y="365"/>
                    <a:pt x="912" y="384"/>
                    <a:pt x="912" y="384"/>
                  </a:cubicBezTo>
                  <a:cubicBezTo>
                    <a:pt x="907" y="392"/>
                    <a:pt x="903" y="402"/>
                    <a:pt x="896" y="408"/>
                  </a:cubicBezTo>
                  <a:cubicBezTo>
                    <a:pt x="882" y="421"/>
                    <a:pt x="848" y="440"/>
                    <a:pt x="848" y="440"/>
                  </a:cubicBezTo>
                  <a:cubicBezTo>
                    <a:pt x="826" y="473"/>
                    <a:pt x="733" y="538"/>
                    <a:pt x="688" y="544"/>
                  </a:cubicBezTo>
                  <a:cubicBezTo>
                    <a:pt x="659" y="548"/>
                    <a:pt x="629" y="549"/>
                    <a:pt x="600" y="552"/>
                  </a:cubicBezTo>
                  <a:cubicBezTo>
                    <a:pt x="466" y="579"/>
                    <a:pt x="336" y="586"/>
                    <a:pt x="200" y="592"/>
                  </a:cubicBezTo>
                  <a:cubicBezTo>
                    <a:pt x="127" y="602"/>
                    <a:pt x="162" y="594"/>
                    <a:pt x="96" y="616"/>
                  </a:cubicBezTo>
                  <a:cubicBezTo>
                    <a:pt x="80" y="621"/>
                    <a:pt x="48" y="632"/>
                    <a:pt x="48" y="632"/>
                  </a:cubicBezTo>
                  <a:cubicBezTo>
                    <a:pt x="23" y="670"/>
                    <a:pt x="35" y="647"/>
                    <a:pt x="16" y="704"/>
                  </a:cubicBezTo>
                  <a:cubicBezTo>
                    <a:pt x="11" y="720"/>
                    <a:pt x="0" y="752"/>
                    <a:pt x="0" y="752"/>
                  </a:cubicBezTo>
                  <a:cubicBezTo>
                    <a:pt x="10" y="849"/>
                    <a:pt x="0" y="807"/>
                    <a:pt x="24" y="880"/>
                  </a:cubicBezTo>
                  <a:cubicBezTo>
                    <a:pt x="27" y="888"/>
                    <a:pt x="40" y="884"/>
                    <a:pt x="48" y="888"/>
                  </a:cubicBezTo>
                  <a:cubicBezTo>
                    <a:pt x="57" y="892"/>
                    <a:pt x="63" y="900"/>
                    <a:pt x="72" y="904"/>
                  </a:cubicBezTo>
                  <a:cubicBezTo>
                    <a:pt x="87" y="911"/>
                    <a:pt x="120" y="920"/>
                    <a:pt x="120" y="920"/>
                  </a:cubicBezTo>
                  <a:cubicBezTo>
                    <a:pt x="444" y="913"/>
                    <a:pt x="765" y="919"/>
                    <a:pt x="1088" y="904"/>
                  </a:cubicBezTo>
                  <a:cubicBezTo>
                    <a:pt x="1177" y="912"/>
                    <a:pt x="1259" y="924"/>
                    <a:pt x="1344" y="952"/>
                  </a:cubicBezTo>
                  <a:cubicBezTo>
                    <a:pt x="1375" y="962"/>
                    <a:pt x="1409" y="963"/>
                    <a:pt x="1440" y="976"/>
                  </a:cubicBezTo>
                  <a:cubicBezTo>
                    <a:pt x="1489" y="997"/>
                    <a:pt x="1542" y="1023"/>
                    <a:pt x="1592" y="1040"/>
                  </a:cubicBezTo>
                  <a:cubicBezTo>
                    <a:pt x="1611" y="1069"/>
                    <a:pt x="1628" y="1069"/>
                    <a:pt x="1656" y="1088"/>
                  </a:cubicBezTo>
                  <a:cubicBezTo>
                    <a:pt x="1681" y="1125"/>
                    <a:pt x="1679" y="1103"/>
                    <a:pt x="1704" y="1128"/>
                  </a:cubicBezTo>
                </a:path>
              </a:pathLst>
            </a:custGeom>
            <a:noFill/>
            <a:ln w="254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3082" name="Freeform 29"/>
            <p:cNvSpPr>
              <a:spLocks/>
            </p:cNvSpPr>
            <p:nvPr/>
          </p:nvSpPr>
          <p:spPr bwMode="auto">
            <a:xfrm>
              <a:off x="1195" y="2240"/>
              <a:ext cx="230" cy="534"/>
            </a:xfrm>
            <a:custGeom>
              <a:avLst/>
              <a:gdLst>
                <a:gd name="T0" fmla="*/ 87 w 210"/>
                <a:gd name="T1" fmla="*/ 14 h 442"/>
                <a:gd name="T2" fmla="*/ 24 w 210"/>
                <a:gd name="T3" fmla="*/ 162 h 442"/>
                <a:gd name="T4" fmla="*/ 9 w 210"/>
                <a:gd name="T5" fmla="*/ 226 h 442"/>
                <a:gd name="T6" fmla="*/ 0 w 210"/>
                <a:gd name="T7" fmla="*/ 257 h 442"/>
                <a:gd name="T8" fmla="*/ 39 w 210"/>
                <a:gd name="T9" fmla="*/ 680 h 442"/>
                <a:gd name="T10" fmla="*/ 95 w 210"/>
                <a:gd name="T11" fmla="*/ 755 h 442"/>
                <a:gd name="T12" fmla="*/ 118 w 210"/>
                <a:gd name="T13" fmla="*/ 777 h 442"/>
                <a:gd name="T14" fmla="*/ 276 w 210"/>
                <a:gd name="T15" fmla="*/ 765 h 442"/>
                <a:gd name="T16" fmla="*/ 205 w 210"/>
                <a:gd name="T17" fmla="*/ 713 h 442"/>
                <a:gd name="T18" fmla="*/ 150 w 210"/>
                <a:gd name="T19" fmla="*/ 406 h 442"/>
                <a:gd name="T20" fmla="*/ 174 w 210"/>
                <a:gd name="T21" fmla="*/ 237 h 442"/>
                <a:gd name="T22" fmla="*/ 189 w 210"/>
                <a:gd name="T23" fmla="*/ 173 h 442"/>
                <a:gd name="T24" fmla="*/ 197 w 210"/>
                <a:gd name="T25" fmla="*/ 141 h 442"/>
                <a:gd name="T26" fmla="*/ 181 w 210"/>
                <a:gd name="T27" fmla="*/ 204 h 442"/>
                <a:gd name="T28" fmla="*/ 189 w 210"/>
                <a:gd name="T29" fmla="*/ 173 h 442"/>
                <a:gd name="T30" fmla="*/ 252 w 210"/>
                <a:gd name="T31" fmla="*/ 57 h 442"/>
                <a:gd name="T32" fmla="*/ 87 w 210"/>
                <a:gd name="T33" fmla="*/ 14 h 4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0"/>
                <a:gd name="T52" fmla="*/ 0 h 442"/>
                <a:gd name="T53" fmla="*/ 210 w 210"/>
                <a:gd name="T54" fmla="*/ 442 h 4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0" h="442">
                  <a:moveTo>
                    <a:pt x="66" y="8"/>
                  </a:moveTo>
                  <a:cubicBezTo>
                    <a:pt x="38" y="26"/>
                    <a:pt x="28" y="61"/>
                    <a:pt x="18" y="92"/>
                  </a:cubicBezTo>
                  <a:cubicBezTo>
                    <a:pt x="14" y="104"/>
                    <a:pt x="10" y="116"/>
                    <a:pt x="6" y="128"/>
                  </a:cubicBezTo>
                  <a:cubicBezTo>
                    <a:pt x="4" y="134"/>
                    <a:pt x="0" y="146"/>
                    <a:pt x="0" y="146"/>
                  </a:cubicBezTo>
                  <a:cubicBezTo>
                    <a:pt x="4" y="227"/>
                    <a:pt x="7" y="307"/>
                    <a:pt x="30" y="386"/>
                  </a:cubicBezTo>
                  <a:cubicBezTo>
                    <a:pt x="39" y="416"/>
                    <a:pt x="35" y="403"/>
                    <a:pt x="72" y="428"/>
                  </a:cubicBezTo>
                  <a:cubicBezTo>
                    <a:pt x="78" y="432"/>
                    <a:pt x="90" y="440"/>
                    <a:pt x="90" y="440"/>
                  </a:cubicBezTo>
                  <a:cubicBezTo>
                    <a:pt x="129" y="427"/>
                    <a:pt x="169" y="442"/>
                    <a:pt x="210" y="434"/>
                  </a:cubicBezTo>
                  <a:cubicBezTo>
                    <a:pt x="192" y="422"/>
                    <a:pt x="174" y="416"/>
                    <a:pt x="156" y="404"/>
                  </a:cubicBezTo>
                  <a:cubicBezTo>
                    <a:pt x="136" y="344"/>
                    <a:pt x="121" y="294"/>
                    <a:pt x="114" y="230"/>
                  </a:cubicBezTo>
                  <a:cubicBezTo>
                    <a:pt x="119" y="198"/>
                    <a:pt x="123" y="165"/>
                    <a:pt x="132" y="134"/>
                  </a:cubicBezTo>
                  <a:cubicBezTo>
                    <a:pt x="136" y="122"/>
                    <a:pt x="140" y="110"/>
                    <a:pt x="144" y="98"/>
                  </a:cubicBezTo>
                  <a:cubicBezTo>
                    <a:pt x="146" y="92"/>
                    <a:pt x="150" y="80"/>
                    <a:pt x="150" y="80"/>
                  </a:cubicBezTo>
                  <a:cubicBezTo>
                    <a:pt x="150" y="80"/>
                    <a:pt x="142" y="104"/>
                    <a:pt x="138" y="116"/>
                  </a:cubicBezTo>
                  <a:cubicBezTo>
                    <a:pt x="136" y="122"/>
                    <a:pt x="141" y="104"/>
                    <a:pt x="144" y="98"/>
                  </a:cubicBezTo>
                  <a:cubicBezTo>
                    <a:pt x="155" y="77"/>
                    <a:pt x="173" y="45"/>
                    <a:pt x="192" y="32"/>
                  </a:cubicBezTo>
                  <a:cubicBezTo>
                    <a:pt x="144" y="0"/>
                    <a:pt x="181" y="21"/>
                    <a:pt x="66" y="8"/>
                  </a:cubicBezTo>
                  <a:close/>
                </a:path>
              </a:pathLst>
            </a:custGeom>
            <a:solidFill>
              <a:schemeClr val="accent1"/>
            </a:solidFill>
            <a:ln w="9525" cap="flat" cmpd="sng">
              <a:solidFill>
                <a:schemeClr val="tx1"/>
              </a:solidFill>
              <a:prstDash val="solid"/>
              <a:round/>
              <a:headEnd/>
              <a:tailEnd/>
            </a:ln>
          </p:spPr>
          <p:txBody>
            <a:bodyPr wrap="none" anchor="ctr"/>
            <a:lstStyle/>
            <a:p>
              <a:endParaRPr lang="en-IN"/>
            </a:p>
          </p:txBody>
        </p:sp>
        <p:sp>
          <p:nvSpPr>
            <p:cNvPr id="3083" name="Freeform 30"/>
            <p:cNvSpPr>
              <a:spLocks/>
            </p:cNvSpPr>
            <p:nvPr/>
          </p:nvSpPr>
          <p:spPr bwMode="auto">
            <a:xfrm>
              <a:off x="1740" y="2233"/>
              <a:ext cx="230" cy="534"/>
            </a:xfrm>
            <a:custGeom>
              <a:avLst/>
              <a:gdLst>
                <a:gd name="T0" fmla="*/ 87 w 210"/>
                <a:gd name="T1" fmla="*/ 14 h 442"/>
                <a:gd name="T2" fmla="*/ 24 w 210"/>
                <a:gd name="T3" fmla="*/ 162 h 442"/>
                <a:gd name="T4" fmla="*/ 9 w 210"/>
                <a:gd name="T5" fmla="*/ 226 h 442"/>
                <a:gd name="T6" fmla="*/ 0 w 210"/>
                <a:gd name="T7" fmla="*/ 257 h 442"/>
                <a:gd name="T8" fmla="*/ 39 w 210"/>
                <a:gd name="T9" fmla="*/ 680 h 442"/>
                <a:gd name="T10" fmla="*/ 95 w 210"/>
                <a:gd name="T11" fmla="*/ 755 h 442"/>
                <a:gd name="T12" fmla="*/ 118 w 210"/>
                <a:gd name="T13" fmla="*/ 777 h 442"/>
                <a:gd name="T14" fmla="*/ 276 w 210"/>
                <a:gd name="T15" fmla="*/ 765 h 442"/>
                <a:gd name="T16" fmla="*/ 205 w 210"/>
                <a:gd name="T17" fmla="*/ 713 h 442"/>
                <a:gd name="T18" fmla="*/ 150 w 210"/>
                <a:gd name="T19" fmla="*/ 406 h 442"/>
                <a:gd name="T20" fmla="*/ 174 w 210"/>
                <a:gd name="T21" fmla="*/ 237 h 442"/>
                <a:gd name="T22" fmla="*/ 189 w 210"/>
                <a:gd name="T23" fmla="*/ 173 h 442"/>
                <a:gd name="T24" fmla="*/ 197 w 210"/>
                <a:gd name="T25" fmla="*/ 141 h 442"/>
                <a:gd name="T26" fmla="*/ 181 w 210"/>
                <a:gd name="T27" fmla="*/ 204 h 442"/>
                <a:gd name="T28" fmla="*/ 189 w 210"/>
                <a:gd name="T29" fmla="*/ 173 h 442"/>
                <a:gd name="T30" fmla="*/ 252 w 210"/>
                <a:gd name="T31" fmla="*/ 57 h 442"/>
                <a:gd name="T32" fmla="*/ 87 w 210"/>
                <a:gd name="T33" fmla="*/ 14 h 4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0"/>
                <a:gd name="T52" fmla="*/ 0 h 442"/>
                <a:gd name="T53" fmla="*/ 210 w 210"/>
                <a:gd name="T54" fmla="*/ 442 h 4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0" h="442">
                  <a:moveTo>
                    <a:pt x="66" y="8"/>
                  </a:moveTo>
                  <a:cubicBezTo>
                    <a:pt x="38" y="26"/>
                    <a:pt x="28" y="61"/>
                    <a:pt x="18" y="92"/>
                  </a:cubicBezTo>
                  <a:cubicBezTo>
                    <a:pt x="14" y="104"/>
                    <a:pt x="10" y="116"/>
                    <a:pt x="6" y="128"/>
                  </a:cubicBezTo>
                  <a:cubicBezTo>
                    <a:pt x="4" y="134"/>
                    <a:pt x="0" y="146"/>
                    <a:pt x="0" y="146"/>
                  </a:cubicBezTo>
                  <a:cubicBezTo>
                    <a:pt x="4" y="227"/>
                    <a:pt x="7" y="307"/>
                    <a:pt x="30" y="386"/>
                  </a:cubicBezTo>
                  <a:cubicBezTo>
                    <a:pt x="39" y="416"/>
                    <a:pt x="35" y="403"/>
                    <a:pt x="72" y="428"/>
                  </a:cubicBezTo>
                  <a:cubicBezTo>
                    <a:pt x="78" y="432"/>
                    <a:pt x="90" y="440"/>
                    <a:pt x="90" y="440"/>
                  </a:cubicBezTo>
                  <a:cubicBezTo>
                    <a:pt x="129" y="427"/>
                    <a:pt x="169" y="442"/>
                    <a:pt x="210" y="434"/>
                  </a:cubicBezTo>
                  <a:cubicBezTo>
                    <a:pt x="192" y="422"/>
                    <a:pt x="174" y="416"/>
                    <a:pt x="156" y="404"/>
                  </a:cubicBezTo>
                  <a:cubicBezTo>
                    <a:pt x="136" y="344"/>
                    <a:pt x="121" y="294"/>
                    <a:pt x="114" y="230"/>
                  </a:cubicBezTo>
                  <a:cubicBezTo>
                    <a:pt x="119" y="198"/>
                    <a:pt x="123" y="165"/>
                    <a:pt x="132" y="134"/>
                  </a:cubicBezTo>
                  <a:cubicBezTo>
                    <a:pt x="136" y="122"/>
                    <a:pt x="140" y="110"/>
                    <a:pt x="144" y="98"/>
                  </a:cubicBezTo>
                  <a:cubicBezTo>
                    <a:pt x="146" y="92"/>
                    <a:pt x="150" y="80"/>
                    <a:pt x="150" y="80"/>
                  </a:cubicBezTo>
                  <a:cubicBezTo>
                    <a:pt x="150" y="80"/>
                    <a:pt x="142" y="104"/>
                    <a:pt x="138" y="116"/>
                  </a:cubicBezTo>
                  <a:cubicBezTo>
                    <a:pt x="136" y="122"/>
                    <a:pt x="141" y="104"/>
                    <a:pt x="144" y="98"/>
                  </a:cubicBezTo>
                  <a:cubicBezTo>
                    <a:pt x="155" y="77"/>
                    <a:pt x="173" y="45"/>
                    <a:pt x="192" y="32"/>
                  </a:cubicBezTo>
                  <a:cubicBezTo>
                    <a:pt x="144" y="0"/>
                    <a:pt x="181" y="21"/>
                    <a:pt x="66" y="8"/>
                  </a:cubicBezTo>
                  <a:close/>
                </a:path>
              </a:pathLst>
            </a:custGeom>
            <a:solidFill>
              <a:schemeClr val="accent1"/>
            </a:solidFill>
            <a:ln w="9525" cap="flat" cmpd="sng">
              <a:solidFill>
                <a:schemeClr val="tx1"/>
              </a:solidFill>
              <a:prstDash val="solid"/>
              <a:round/>
              <a:headEnd/>
              <a:tailEnd/>
            </a:ln>
          </p:spPr>
          <p:txBody>
            <a:bodyPr wrap="none" anchor="ctr"/>
            <a:lstStyle/>
            <a:p>
              <a:endParaRPr lang="en-IN"/>
            </a:p>
          </p:txBody>
        </p:sp>
        <p:sp>
          <p:nvSpPr>
            <p:cNvPr id="3084" name="Freeform 31"/>
            <p:cNvSpPr>
              <a:spLocks/>
            </p:cNvSpPr>
            <p:nvPr/>
          </p:nvSpPr>
          <p:spPr bwMode="auto">
            <a:xfrm>
              <a:off x="1162" y="3212"/>
              <a:ext cx="230" cy="534"/>
            </a:xfrm>
            <a:custGeom>
              <a:avLst/>
              <a:gdLst>
                <a:gd name="T0" fmla="*/ 87 w 210"/>
                <a:gd name="T1" fmla="*/ 14 h 442"/>
                <a:gd name="T2" fmla="*/ 24 w 210"/>
                <a:gd name="T3" fmla="*/ 162 h 442"/>
                <a:gd name="T4" fmla="*/ 9 w 210"/>
                <a:gd name="T5" fmla="*/ 226 h 442"/>
                <a:gd name="T6" fmla="*/ 0 w 210"/>
                <a:gd name="T7" fmla="*/ 257 h 442"/>
                <a:gd name="T8" fmla="*/ 39 w 210"/>
                <a:gd name="T9" fmla="*/ 680 h 442"/>
                <a:gd name="T10" fmla="*/ 95 w 210"/>
                <a:gd name="T11" fmla="*/ 755 h 442"/>
                <a:gd name="T12" fmla="*/ 118 w 210"/>
                <a:gd name="T13" fmla="*/ 777 h 442"/>
                <a:gd name="T14" fmla="*/ 276 w 210"/>
                <a:gd name="T15" fmla="*/ 765 h 442"/>
                <a:gd name="T16" fmla="*/ 205 w 210"/>
                <a:gd name="T17" fmla="*/ 713 h 442"/>
                <a:gd name="T18" fmla="*/ 150 w 210"/>
                <a:gd name="T19" fmla="*/ 406 h 442"/>
                <a:gd name="T20" fmla="*/ 174 w 210"/>
                <a:gd name="T21" fmla="*/ 237 h 442"/>
                <a:gd name="T22" fmla="*/ 189 w 210"/>
                <a:gd name="T23" fmla="*/ 173 h 442"/>
                <a:gd name="T24" fmla="*/ 197 w 210"/>
                <a:gd name="T25" fmla="*/ 141 h 442"/>
                <a:gd name="T26" fmla="*/ 181 w 210"/>
                <a:gd name="T27" fmla="*/ 204 h 442"/>
                <a:gd name="T28" fmla="*/ 189 w 210"/>
                <a:gd name="T29" fmla="*/ 173 h 442"/>
                <a:gd name="T30" fmla="*/ 252 w 210"/>
                <a:gd name="T31" fmla="*/ 57 h 442"/>
                <a:gd name="T32" fmla="*/ 87 w 210"/>
                <a:gd name="T33" fmla="*/ 14 h 4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0"/>
                <a:gd name="T52" fmla="*/ 0 h 442"/>
                <a:gd name="T53" fmla="*/ 210 w 210"/>
                <a:gd name="T54" fmla="*/ 442 h 4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0" h="442">
                  <a:moveTo>
                    <a:pt x="66" y="8"/>
                  </a:moveTo>
                  <a:cubicBezTo>
                    <a:pt x="38" y="26"/>
                    <a:pt x="28" y="61"/>
                    <a:pt x="18" y="92"/>
                  </a:cubicBezTo>
                  <a:cubicBezTo>
                    <a:pt x="14" y="104"/>
                    <a:pt x="10" y="116"/>
                    <a:pt x="6" y="128"/>
                  </a:cubicBezTo>
                  <a:cubicBezTo>
                    <a:pt x="4" y="134"/>
                    <a:pt x="0" y="146"/>
                    <a:pt x="0" y="146"/>
                  </a:cubicBezTo>
                  <a:cubicBezTo>
                    <a:pt x="4" y="227"/>
                    <a:pt x="7" y="307"/>
                    <a:pt x="30" y="386"/>
                  </a:cubicBezTo>
                  <a:cubicBezTo>
                    <a:pt x="39" y="416"/>
                    <a:pt x="35" y="403"/>
                    <a:pt x="72" y="428"/>
                  </a:cubicBezTo>
                  <a:cubicBezTo>
                    <a:pt x="78" y="432"/>
                    <a:pt x="90" y="440"/>
                    <a:pt x="90" y="440"/>
                  </a:cubicBezTo>
                  <a:cubicBezTo>
                    <a:pt x="129" y="427"/>
                    <a:pt x="169" y="442"/>
                    <a:pt x="210" y="434"/>
                  </a:cubicBezTo>
                  <a:cubicBezTo>
                    <a:pt x="192" y="422"/>
                    <a:pt x="174" y="416"/>
                    <a:pt x="156" y="404"/>
                  </a:cubicBezTo>
                  <a:cubicBezTo>
                    <a:pt x="136" y="344"/>
                    <a:pt x="121" y="294"/>
                    <a:pt x="114" y="230"/>
                  </a:cubicBezTo>
                  <a:cubicBezTo>
                    <a:pt x="119" y="198"/>
                    <a:pt x="123" y="165"/>
                    <a:pt x="132" y="134"/>
                  </a:cubicBezTo>
                  <a:cubicBezTo>
                    <a:pt x="136" y="122"/>
                    <a:pt x="140" y="110"/>
                    <a:pt x="144" y="98"/>
                  </a:cubicBezTo>
                  <a:cubicBezTo>
                    <a:pt x="146" y="92"/>
                    <a:pt x="150" y="80"/>
                    <a:pt x="150" y="80"/>
                  </a:cubicBezTo>
                  <a:cubicBezTo>
                    <a:pt x="150" y="80"/>
                    <a:pt x="142" y="104"/>
                    <a:pt x="138" y="116"/>
                  </a:cubicBezTo>
                  <a:cubicBezTo>
                    <a:pt x="136" y="122"/>
                    <a:pt x="141" y="104"/>
                    <a:pt x="144" y="98"/>
                  </a:cubicBezTo>
                  <a:cubicBezTo>
                    <a:pt x="155" y="77"/>
                    <a:pt x="173" y="45"/>
                    <a:pt x="192" y="32"/>
                  </a:cubicBezTo>
                  <a:cubicBezTo>
                    <a:pt x="144" y="0"/>
                    <a:pt x="181" y="21"/>
                    <a:pt x="66" y="8"/>
                  </a:cubicBezTo>
                  <a:close/>
                </a:path>
              </a:pathLst>
            </a:custGeom>
            <a:solidFill>
              <a:schemeClr val="accent1"/>
            </a:solidFill>
            <a:ln w="9525" cap="flat" cmpd="sng">
              <a:solidFill>
                <a:schemeClr val="tx1"/>
              </a:solidFill>
              <a:prstDash val="solid"/>
              <a:round/>
              <a:headEnd/>
              <a:tailEnd/>
            </a:ln>
          </p:spPr>
          <p:txBody>
            <a:bodyPr wrap="none" anchor="ctr"/>
            <a:lstStyle/>
            <a:p>
              <a:endParaRPr lang="en-IN"/>
            </a:p>
          </p:txBody>
        </p:sp>
        <p:sp>
          <p:nvSpPr>
            <p:cNvPr id="3085" name="Freeform 32"/>
            <p:cNvSpPr>
              <a:spLocks/>
            </p:cNvSpPr>
            <p:nvPr/>
          </p:nvSpPr>
          <p:spPr bwMode="auto">
            <a:xfrm>
              <a:off x="1714" y="3256"/>
              <a:ext cx="229" cy="534"/>
            </a:xfrm>
            <a:custGeom>
              <a:avLst/>
              <a:gdLst>
                <a:gd name="T0" fmla="*/ 86 w 210"/>
                <a:gd name="T1" fmla="*/ 14 h 442"/>
                <a:gd name="T2" fmla="*/ 24 w 210"/>
                <a:gd name="T3" fmla="*/ 162 h 442"/>
                <a:gd name="T4" fmla="*/ 9 w 210"/>
                <a:gd name="T5" fmla="*/ 226 h 442"/>
                <a:gd name="T6" fmla="*/ 0 w 210"/>
                <a:gd name="T7" fmla="*/ 257 h 442"/>
                <a:gd name="T8" fmla="*/ 39 w 210"/>
                <a:gd name="T9" fmla="*/ 680 h 442"/>
                <a:gd name="T10" fmla="*/ 94 w 210"/>
                <a:gd name="T11" fmla="*/ 755 h 442"/>
                <a:gd name="T12" fmla="*/ 117 w 210"/>
                <a:gd name="T13" fmla="*/ 777 h 442"/>
                <a:gd name="T14" fmla="*/ 273 w 210"/>
                <a:gd name="T15" fmla="*/ 765 h 442"/>
                <a:gd name="T16" fmla="*/ 202 w 210"/>
                <a:gd name="T17" fmla="*/ 713 h 442"/>
                <a:gd name="T18" fmla="*/ 147 w 210"/>
                <a:gd name="T19" fmla="*/ 406 h 442"/>
                <a:gd name="T20" fmla="*/ 171 w 210"/>
                <a:gd name="T21" fmla="*/ 237 h 442"/>
                <a:gd name="T22" fmla="*/ 186 w 210"/>
                <a:gd name="T23" fmla="*/ 173 h 442"/>
                <a:gd name="T24" fmla="*/ 195 w 210"/>
                <a:gd name="T25" fmla="*/ 141 h 442"/>
                <a:gd name="T26" fmla="*/ 179 w 210"/>
                <a:gd name="T27" fmla="*/ 204 h 442"/>
                <a:gd name="T28" fmla="*/ 186 w 210"/>
                <a:gd name="T29" fmla="*/ 173 h 442"/>
                <a:gd name="T30" fmla="*/ 249 w 210"/>
                <a:gd name="T31" fmla="*/ 57 h 442"/>
                <a:gd name="T32" fmla="*/ 86 w 210"/>
                <a:gd name="T33" fmla="*/ 14 h 4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0"/>
                <a:gd name="T52" fmla="*/ 0 h 442"/>
                <a:gd name="T53" fmla="*/ 210 w 210"/>
                <a:gd name="T54" fmla="*/ 442 h 4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0" h="442">
                  <a:moveTo>
                    <a:pt x="66" y="8"/>
                  </a:moveTo>
                  <a:cubicBezTo>
                    <a:pt x="38" y="26"/>
                    <a:pt x="28" y="61"/>
                    <a:pt x="18" y="92"/>
                  </a:cubicBezTo>
                  <a:cubicBezTo>
                    <a:pt x="14" y="104"/>
                    <a:pt x="10" y="116"/>
                    <a:pt x="6" y="128"/>
                  </a:cubicBezTo>
                  <a:cubicBezTo>
                    <a:pt x="4" y="134"/>
                    <a:pt x="0" y="146"/>
                    <a:pt x="0" y="146"/>
                  </a:cubicBezTo>
                  <a:cubicBezTo>
                    <a:pt x="4" y="227"/>
                    <a:pt x="7" y="307"/>
                    <a:pt x="30" y="386"/>
                  </a:cubicBezTo>
                  <a:cubicBezTo>
                    <a:pt x="39" y="416"/>
                    <a:pt x="35" y="403"/>
                    <a:pt x="72" y="428"/>
                  </a:cubicBezTo>
                  <a:cubicBezTo>
                    <a:pt x="78" y="432"/>
                    <a:pt x="90" y="440"/>
                    <a:pt x="90" y="440"/>
                  </a:cubicBezTo>
                  <a:cubicBezTo>
                    <a:pt x="129" y="427"/>
                    <a:pt x="169" y="442"/>
                    <a:pt x="210" y="434"/>
                  </a:cubicBezTo>
                  <a:cubicBezTo>
                    <a:pt x="192" y="422"/>
                    <a:pt x="174" y="416"/>
                    <a:pt x="156" y="404"/>
                  </a:cubicBezTo>
                  <a:cubicBezTo>
                    <a:pt x="136" y="344"/>
                    <a:pt x="121" y="294"/>
                    <a:pt x="114" y="230"/>
                  </a:cubicBezTo>
                  <a:cubicBezTo>
                    <a:pt x="119" y="198"/>
                    <a:pt x="123" y="165"/>
                    <a:pt x="132" y="134"/>
                  </a:cubicBezTo>
                  <a:cubicBezTo>
                    <a:pt x="136" y="122"/>
                    <a:pt x="140" y="110"/>
                    <a:pt x="144" y="98"/>
                  </a:cubicBezTo>
                  <a:cubicBezTo>
                    <a:pt x="146" y="92"/>
                    <a:pt x="150" y="80"/>
                    <a:pt x="150" y="80"/>
                  </a:cubicBezTo>
                  <a:cubicBezTo>
                    <a:pt x="150" y="80"/>
                    <a:pt x="142" y="104"/>
                    <a:pt x="138" y="116"/>
                  </a:cubicBezTo>
                  <a:cubicBezTo>
                    <a:pt x="136" y="122"/>
                    <a:pt x="141" y="104"/>
                    <a:pt x="144" y="98"/>
                  </a:cubicBezTo>
                  <a:cubicBezTo>
                    <a:pt x="155" y="77"/>
                    <a:pt x="173" y="45"/>
                    <a:pt x="192" y="32"/>
                  </a:cubicBezTo>
                  <a:cubicBezTo>
                    <a:pt x="144" y="0"/>
                    <a:pt x="181" y="21"/>
                    <a:pt x="66" y="8"/>
                  </a:cubicBezTo>
                  <a:close/>
                </a:path>
              </a:pathLst>
            </a:custGeom>
            <a:solidFill>
              <a:schemeClr val="accent1"/>
            </a:solidFill>
            <a:ln w="9525" cap="flat" cmpd="sng">
              <a:solidFill>
                <a:schemeClr val="tx1"/>
              </a:solidFill>
              <a:prstDash val="solid"/>
              <a:round/>
              <a:headEnd/>
              <a:tailEnd/>
            </a:ln>
          </p:spPr>
          <p:txBody>
            <a:bodyPr wrap="none" anchor="ctr"/>
            <a:lstStyle/>
            <a:p>
              <a:endParaRPr lang="en-IN"/>
            </a:p>
          </p:txBody>
        </p:sp>
        <p:sp>
          <p:nvSpPr>
            <p:cNvPr id="3086" name="Freeform 33"/>
            <p:cNvSpPr>
              <a:spLocks/>
            </p:cNvSpPr>
            <p:nvPr/>
          </p:nvSpPr>
          <p:spPr bwMode="auto">
            <a:xfrm rot="5400000">
              <a:off x="2220" y="2773"/>
              <a:ext cx="254" cy="484"/>
            </a:xfrm>
            <a:custGeom>
              <a:avLst/>
              <a:gdLst>
                <a:gd name="T0" fmla="*/ 117 w 210"/>
                <a:gd name="T1" fmla="*/ 11 h 442"/>
                <a:gd name="T2" fmla="*/ 33 w 210"/>
                <a:gd name="T3" fmla="*/ 122 h 442"/>
                <a:gd name="T4" fmla="*/ 10 w 210"/>
                <a:gd name="T5" fmla="*/ 168 h 442"/>
                <a:gd name="T6" fmla="*/ 0 w 210"/>
                <a:gd name="T7" fmla="*/ 192 h 442"/>
                <a:gd name="T8" fmla="*/ 53 w 210"/>
                <a:gd name="T9" fmla="*/ 507 h 442"/>
                <a:gd name="T10" fmla="*/ 127 w 210"/>
                <a:gd name="T11" fmla="*/ 563 h 442"/>
                <a:gd name="T12" fmla="*/ 160 w 210"/>
                <a:gd name="T13" fmla="*/ 578 h 442"/>
                <a:gd name="T14" fmla="*/ 371 w 210"/>
                <a:gd name="T15" fmla="*/ 569 h 442"/>
                <a:gd name="T16" fmla="*/ 277 w 210"/>
                <a:gd name="T17" fmla="*/ 530 h 442"/>
                <a:gd name="T18" fmla="*/ 202 w 210"/>
                <a:gd name="T19" fmla="*/ 302 h 442"/>
                <a:gd name="T20" fmla="*/ 235 w 210"/>
                <a:gd name="T21" fmla="*/ 176 h 442"/>
                <a:gd name="T22" fmla="*/ 254 w 210"/>
                <a:gd name="T23" fmla="*/ 128 h 442"/>
                <a:gd name="T24" fmla="*/ 265 w 210"/>
                <a:gd name="T25" fmla="*/ 105 h 442"/>
                <a:gd name="T26" fmla="*/ 244 w 210"/>
                <a:gd name="T27" fmla="*/ 152 h 442"/>
                <a:gd name="T28" fmla="*/ 254 w 210"/>
                <a:gd name="T29" fmla="*/ 128 h 442"/>
                <a:gd name="T30" fmla="*/ 340 w 210"/>
                <a:gd name="T31" fmla="*/ 42 h 442"/>
                <a:gd name="T32" fmla="*/ 117 w 210"/>
                <a:gd name="T33" fmla="*/ 11 h 4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0"/>
                <a:gd name="T52" fmla="*/ 0 h 442"/>
                <a:gd name="T53" fmla="*/ 210 w 210"/>
                <a:gd name="T54" fmla="*/ 442 h 4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0" h="442">
                  <a:moveTo>
                    <a:pt x="66" y="8"/>
                  </a:moveTo>
                  <a:cubicBezTo>
                    <a:pt x="38" y="26"/>
                    <a:pt x="28" y="61"/>
                    <a:pt x="18" y="92"/>
                  </a:cubicBezTo>
                  <a:cubicBezTo>
                    <a:pt x="14" y="104"/>
                    <a:pt x="10" y="116"/>
                    <a:pt x="6" y="128"/>
                  </a:cubicBezTo>
                  <a:cubicBezTo>
                    <a:pt x="4" y="134"/>
                    <a:pt x="0" y="146"/>
                    <a:pt x="0" y="146"/>
                  </a:cubicBezTo>
                  <a:cubicBezTo>
                    <a:pt x="4" y="227"/>
                    <a:pt x="7" y="307"/>
                    <a:pt x="30" y="386"/>
                  </a:cubicBezTo>
                  <a:cubicBezTo>
                    <a:pt x="39" y="416"/>
                    <a:pt x="35" y="403"/>
                    <a:pt x="72" y="428"/>
                  </a:cubicBezTo>
                  <a:cubicBezTo>
                    <a:pt x="78" y="432"/>
                    <a:pt x="90" y="440"/>
                    <a:pt x="90" y="440"/>
                  </a:cubicBezTo>
                  <a:cubicBezTo>
                    <a:pt x="129" y="427"/>
                    <a:pt x="169" y="442"/>
                    <a:pt x="210" y="434"/>
                  </a:cubicBezTo>
                  <a:cubicBezTo>
                    <a:pt x="192" y="422"/>
                    <a:pt x="174" y="416"/>
                    <a:pt x="156" y="404"/>
                  </a:cubicBezTo>
                  <a:cubicBezTo>
                    <a:pt x="136" y="344"/>
                    <a:pt x="121" y="294"/>
                    <a:pt x="114" y="230"/>
                  </a:cubicBezTo>
                  <a:cubicBezTo>
                    <a:pt x="119" y="198"/>
                    <a:pt x="123" y="165"/>
                    <a:pt x="132" y="134"/>
                  </a:cubicBezTo>
                  <a:cubicBezTo>
                    <a:pt x="136" y="122"/>
                    <a:pt x="140" y="110"/>
                    <a:pt x="144" y="98"/>
                  </a:cubicBezTo>
                  <a:cubicBezTo>
                    <a:pt x="146" y="92"/>
                    <a:pt x="150" y="80"/>
                    <a:pt x="150" y="80"/>
                  </a:cubicBezTo>
                  <a:cubicBezTo>
                    <a:pt x="150" y="80"/>
                    <a:pt x="142" y="104"/>
                    <a:pt x="138" y="116"/>
                  </a:cubicBezTo>
                  <a:cubicBezTo>
                    <a:pt x="136" y="122"/>
                    <a:pt x="141" y="104"/>
                    <a:pt x="144" y="98"/>
                  </a:cubicBezTo>
                  <a:cubicBezTo>
                    <a:pt x="155" y="77"/>
                    <a:pt x="173" y="45"/>
                    <a:pt x="192" y="32"/>
                  </a:cubicBezTo>
                  <a:cubicBezTo>
                    <a:pt x="144" y="0"/>
                    <a:pt x="181" y="21"/>
                    <a:pt x="66" y="8"/>
                  </a:cubicBezTo>
                  <a:close/>
                </a:path>
              </a:pathLst>
            </a:custGeom>
            <a:solidFill>
              <a:schemeClr val="accent1"/>
            </a:solidFill>
            <a:ln w="9525" cap="flat" cmpd="sng">
              <a:solidFill>
                <a:schemeClr val="tx1"/>
              </a:solidFill>
              <a:prstDash val="solid"/>
              <a:round/>
              <a:headEnd/>
              <a:tailEnd/>
            </a:ln>
          </p:spPr>
          <p:txBody>
            <a:bodyPr wrap="none" anchor="ctr"/>
            <a:lstStyle/>
            <a:p>
              <a:endParaRPr lang="en-IN"/>
            </a:p>
          </p:txBody>
        </p:sp>
        <p:sp>
          <p:nvSpPr>
            <p:cNvPr id="3087" name="Freeform 34"/>
            <p:cNvSpPr>
              <a:spLocks/>
            </p:cNvSpPr>
            <p:nvPr/>
          </p:nvSpPr>
          <p:spPr bwMode="auto">
            <a:xfrm flipH="1">
              <a:off x="2678" y="2407"/>
              <a:ext cx="230" cy="534"/>
            </a:xfrm>
            <a:custGeom>
              <a:avLst/>
              <a:gdLst>
                <a:gd name="T0" fmla="*/ 87 w 210"/>
                <a:gd name="T1" fmla="*/ 14 h 442"/>
                <a:gd name="T2" fmla="*/ 24 w 210"/>
                <a:gd name="T3" fmla="*/ 162 h 442"/>
                <a:gd name="T4" fmla="*/ 9 w 210"/>
                <a:gd name="T5" fmla="*/ 226 h 442"/>
                <a:gd name="T6" fmla="*/ 0 w 210"/>
                <a:gd name="T7" fmla="*/ 257 h 442"/>
                <a:gd name="T8" fmla="*/ 39 w 210"/>
                <a:gd name="T9" fmla="*/ 680 h 442"/>
                <a:gd name="T10" fmla="*/ 95 w 210"/>
                <a:gd name="T11" fmla="*/ 755 h 442"/>
                <a:gd name="T12" fmla="*/ 118 w 210"/>
                <a:gd name="T13" fmla="*/ 777 h 442"/>
                <a:gd name="T14" fmla="*/ 276 w 210"/>
                <a:gd name="T15" fmla="*/ 765 h 442"/>
                <a:gd name="T16" fmla="*/ 205 w 210"/>
                <a:gd name="T17" fmla="*/ 713 h 442"/>
                <a:gd name="T18" fmla="*/ 150 w 210"/>
                <a:gd name="T19" fmla="*/ 406 h 442"/>
                <a:gd name="T20" fmla="*/ 174 w 210"/>
                <a:gd name="T21" fmla="*/ 237 h 442"/>
                <a:gd name="T22" fmla="*/ 189 w 210"/>
                <a:gd name="T23" fmla="*/ 173 h 442"/>
                <a:gd name="T24" fmla="*/ 197 w 210"/>
                <a:gd name="T25" fmla="*/ 141 h 442"/>
                <a:gd name="T26" fmla="*/ 181 w 210"/>
                <a:gd name="T27" fmla="*/ 204 h 442"/>
                <a:gd name="T28" fmla="*/ 189 w 210"/>
                <a:gd name="T29" fmla="*/ 173 h 442"/>
                <a:gd name="T30" fmla="*/ 252 w 210"/>
                <a:gd name="T31" fmla="*/ 57 h 442"/>
                <a:gd name="T32" fmla="*/ 87 w 210"/>
                <a:gd name="T33" fmla="*/ 14 h 4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0"/>
                <a:gd name="T52" fmla="*/ 0 h 442"/>
                <a:gd name="T53" fmla="*/ 210 w 210"/>
                <a:gd name="T54" fmla="*/ 442 h 4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0" h="442">
                  <a:moveTo>
                    <a:pt x="66" y="8"/>
                  </a:moveTo>
                  <a:cubicBezTo>
                    <a:pt x="38" y="26"/>
                    <a:pt x="28" y="61"/>
                    <a:pt x="18" y="92"/>
                  </a:cubicBezTo>
                  <a:cubicBezTo>
                    <a:pt x="14" y="104"/>
                    <a:pt x="10" y="116"/>
                    <a:pt x="6" y="128"/>
                  </a:cubicBezTo>
                  <a:cubicBezTo>
                    <a:pt x="4" y="134"/>
                    <a:pt x="0" y="146"/>
                    <a:pt x="0" y="146"/>
                  </a:cubicBezTo>
                  <a:cubicBezTo>
                    <a:pt x="4" y="227"/>
                    <a:pt x="7" y="307"/>
                    <a:pt x="30" y="386"/>
                  </a:cubicBezTo>
                  <a:cubicBezTo>
                    <a:pt x="39" y="416"/>
                    <a:pt x="35" y="403"/>
                    <a:pt x="72" y="428"/>
                  </a:cubicBezTo>
                  <a:cubicBezTo>
                    <a:pt x="78" y="432"/>
                    <a:pt x="90" y="440"/>
                    <a:pt x="90" y="440"/>
                  </a:cubicBezTo>
                  <a:cubicBezTo>
                    <a:pt x="129" y="427"/>
                    <a:pt x="169" y="442"/>
                    <a:pt x="210" y="434"/>
                  </a:cubicBezTo>
                  <a:cubicBezTo>
                    <a:pt x="192" y="422"/>
                    <a:pt x="174" y="416"/>
                    <a:pt x="156" y="404"/>
                  </a:cubicBezTo>
                  <a:cubicBezTo>
                    <a:pt x="136" y="344"/>
                    <a:pt x="121" y="294"/>
                    <a:pt x="114" y="230"/>
                  </a:cubicBezTo>
                  <a:cubicBezTo>
                    <a:pt x="119" y="198"/>
                    <a:pt x="123" y="165"/>
                    <a:pt x="132" y="134"/>
                  </a:cubicBezTo>
                  <a:cubicBezTo>
                    <a:pt x="136" y="122"/>
                    <a:pt x="140" y="110"/>
                    <a:pt x="144" y="98"/>
                  </a:cubicBezTo>
                  <a:cubicBezTo>
                    <a:pt x="146" y="92"/>
                    <a:pt x="150" y="80"/>
                    <a:pt x="150" y="80"/>
                  </a:cubicBezTo>
                  <a:cubicBezTo>
                    <a:pt x="150" y="80"/>
                    <a:pt x="142" y="104"/>
                    <a:pt x="138" y="116"/>
                  </a:cubicBezTo>
                  <a:cubicBezTo>
                    <a:pt x="136" y="122"/>
                    <a:pt x="141" y="104"/>
                    <a:pt x="144" y="98"/>
                  </a:cubicBezTo>
                  <a:cubicBezTo>
                    <a:pt x="155" y="77"/>
                    <a:pt x="173" y="45"/>
                    <a:pt x="192" y="32"/>
                  </a:cubicBezTo>
                  <a:cubicBezTo>
                    <a:pt x="144" y="0"/>
                    <a:pt x="181" y="21"/>
                    <a:pt x="66" y="8"/>
                  </a:cubicBezTo>
                  <a:close/>
                </a:path>
              </a:pathLst>
            </a:custGeom>
            <a:solidFill>
              <a:schemeClr val="accent1"/>
            </a:solidFill>
            <a:ln w="9525" cap="flat" cmpd="sng">
              <a:solidFill>
                <a:schemeClr val="tx1"/>
              </a:solidFill>
              <a:prstDash val="solid"/>
              <a:round/>
              <a:headEnd/>
              <a:tailEnd/>
            </a:ln>
          </p:spPr>
          <p:txBody>
            <a:bodyPr wrap="none" anchor="ctr"/>
            <a:lstStyle/>
            <a:p>
              <a:endParaRPr lang="en-IN"/>
            </a:p>
          </p:txBody>
        </p:sp>
        <p:sp>
          <p:nvSpPr>
            <p:cNvPr id="3088" name="Freeform 35"/>
            <p:cNvSpPr>
              <a:spLocks/>
            </p:cNvSpPr>
            <p:nvPr/>
          </p:nvSpPr>
          <p:spPr bwMode="auto">
            <a:xfrm flipH="1">
              <a:off x="3046" y="2987"/>
              <a:ext cx="230" cy="535"/>
            </a:xfrm>
            <a:custGeom>
              <a:avLst/>
              <a:gdLst>
                <a:gd name="T0" fmla="*/ 87 w 210"/>
                <a:gd name="T1" fmla="*/ 15 h 442"/>
                <a:gd name="T2" fmla="*/ 24 w 210"/>
                <a:gd name="T3" fmla="*/ 162 h 442"/>
                <a:gd name="T4" fmla="*/ 9 w 210"/>
                <a:gd name="T5" fmla="*/ 228 h 442"/>
                <a:gd name="T6" fmla="*/ 0 w 210"/>
                <a:gd name="T7" fmla="*/ 259 h 442"/>
                <a:gd name="T8" fmla="*/ 39 w 210"/>
                <a:gd name="T9" fmla="*/ 684 h 442"/>
                <a:gd name="T10" fmla="*/ 95 w 210"/>
                <a:gd name="T11" fmla="*/ 759 h 442"/>
                <a:gd name="T12" fmla="*/ 118 w 210"/>
                <a:gd name="T13" fmla="*/ 781 h 442"/>
                <a:gd name="T14" fmla="*/ 276 w 210"/>
                <a:gd name="T15" fmla="*/ 769 h 442"/>
                <a:gd name="T16" fmla="*/ 205 w 210"/>
                <a:gd name="T17" fmla="*/ 717 h 442"/>
                <a:gd name="T18" fmla="*/ 150 w 210"/>
                <a:gd name="T19" fmla="*/ 407 h 442"/>
                <a:gd name="T20" fmla="*/ 174 w 210"/>
                <a:gd name="T21" fmla="*/ 237 h 442"/>
                <a:gd name="T22" fmla="*/ 189 w 210"/>
                <a:gd name="T23" fmla="*/ 174 h 442"/>
                <a:gd name="T24" fmla="*/ 197 w 210"/>
                <a:gd name="T25" fmla="*/ 142 h 442"/>
                <a:gd name="T26" fmla="*/ 181 w 210"/>
                <a:gd name="T27" fmla="*/ 205 h 442"/>
                <a:gd name="T28" fmla="*/ 189 w 210"/>
                <a:gd name="T29" fmla="*/ 174 h 442"/>
                <a:gd name="T30" fmla="*/ 252 w 210"/>
                <a:gd name="T31" fmla="*/ 57 h 442"/>
                <a:gd name="T32" fmla="*/ 87 w 210"/>
                <a:gd name="T33" fmla="*/ 15 h 4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0"/>
                <a:gd name="T52" fmla="*/ 0 h 442"/>
                <a:gd name="T53" fmla="*/ 210 w 210"/>
                <a:gd name="T54" fmla="*/ 442 h 4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0" h="442">
                  <a:moveTo>
                    <a:pt x="66" y="8"/>
                  </a:moveTo>
                  <a:cubicBezTo>
                    <a:pt x="38" y="26"/>
                    <a:pt x="28" y="61"/>
                    <a:pt x="18" y="92"/>
                  </a:cubicBezTo>
                  <a:cubicBezTo>
                    <a:pt x="14" y="104"/>
                    <a:pt x="10" y="116"/>
                    <a:pt x="6" y="128"/>
                  </a:cubicBezTo>
                  <a:cubicBezTo>
                    <a:pt x="4" y="134"/>
                    <a:pt x="0" y="146"/>
                    <a:pt x="0" y="146"/>
                  </a:cubicBezTo>
                  <a:cubicBezTo>
                    <a:pt x="4" y="227"/>
                    <a:pt x="7" y="307"/>
                    <a:pt x="30" y="386"/>
                  </a:cubicBezTo>
                  <a:cubicBezTo>
                    <a:pt x="39" y="416"/>
                    <a:pt x="35" y="403"/>
                    <a:pt x="72" y="428"/>
                  </a:cubicBezTo>
                  <a:cubicBezTo>
                    <a:pt x="78" y="432"/>
                    <a:pt x="90" y="440"/>
                    <a:pt x="90" y="440"/>
                  </a:cubicBezTo>
                  <a:cubicBezTo>
                    <a:pt x="129" y="427"/>
                    <a:pt x="169" y="442"/>
                    <a:pt x="210" y="434"/>
                  </a:cubicBezTo>
                  <a:cubicBezTo>
                    <a:pt x="192" y="422"/>
                    <a:pt x="174" y="416"/>
                    <a:pt x="156" y="404"/>
                  </a:cubicBezTo>
                  <a:cubicBezTo>
                    <a:pt x="136" y="344"/>
                    <a:pt x="121" y="294"/>
                    <a:pt x="114" y="230"/>
                  </a:cubicBezTo>
                  <a:cubicBezTo>
                    <a:pt x="119" y="198"/>
                    <a:pt x="123" y="165"/>
                    <a:pt x="132" y="134"/>
                  </a:cubicBezTo>
                  <a:cubicBezTo>
                    <a:pt x="136" y="122"/>
                    <a:pt x="140" y="110"/>
                    <a:pt x="144" y="98"/>
                  </a:cubicBezTo>
                  <a:cubicBezTo>
                    <a:pt x="146" y="92"/>
                    <a:pt x="150" y="80"/>
                    <a:pt x="150" y="80"/>
                  </a:cubicBezTo>
                  <a:cubicBezTo>
                    <a:pt x="150" y="80"/>
                    <a:pt x="142" y="104"/>
                    <a:pt x="138" y="116"/>
                  </a:cubicBezTo>
                  <a:cubicBezTo>
                    <a:pt x="136" y="122"/>
                    <a:pt x="141" y="104"/>
                    <a:pt x="144" y="98"/>
                  </a:cubicBezTo>
                  <a:cubicBezTo>
                    <a:pt x="155" y="77"/>
                    <a:pt x="173" y="45"/>
                    <a:pt x="192" y="32"/>
                  </a:cubicBezTo>
                  <a:cubicBezTo>
                    <a:pt x="144" y="0"/>
                    <a:pt x="181" y="21"/>
                    <a:pt x="66" y="8"/>
                  </a:cubicBezTo>
                  <a:close/>
                </a:path>
              </a:pathLst>
            </a:custGeom>
            <a:solidFill>
              <a:schemeClr val="accent1"/>
            </a:solidFill>
            <a:ln w="9525" cap="flat" cmpd="sng">
              <a:solidFill>
                <a:schemeClr val="tx1"/>
              </a:solidFill>
              <a:prstDash val="solid"/>
              <a:round/>
              <a:headEnd/>
              <a:tailEnd/>
            </a:ln>
          </p:spPr>
          <p:txBody>
            <a:bodyPr wrap="none" anchor="ctr"/>
            <a:lstStyle/>
            <a:p>
              <a:endParaRPr lang="en-IN"/>
            </a:p>
          </p:txBody>
        </p:sp>
        <p:sp>
          <p:nvSpPr>
            <p:cNvPr id="3089" name="Text Box 36"/>
            <p:cNvSpPr txBox="1">
              <a:spLocks noChangeArrowheads="1"/>
            </p:cNvSpPr>
            <p:nvPr/>
          </p:nvSpPr>
          <p:spPr bwMode="auto">
            <a:xfrm>
              <a:off x="1520" y="2872"/>
              <a:ext cx="1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000" i="1">
                  <a:solidFill>
                    <a:schemeClr val="tx2"/>
                  </a:solidFill>
                  <a:latin typeface="Bookman Old Style" pitchFamily="18" charset="0"/>
                </a:rPr>
                <a:t>A</a:t>
              </a:r>
              <a:endParaRPr lang="en-US" sz="1400">
                <a:solidFill>
                  <a:schemeClr val="tx2"/>
                </a:solidFill>
                <a:latin typeface="Bookman Old Style" pitchFamily="18" charset="0"/>
              </a:endParaRPr>
            </a:p>
          </p:txBody>
        </p:sp>
        <p:sp>
          <p:nvSpPr>
            <p:cNvPr id="3090" name="Text Box 37"/>
            <p:cNvSpPr txBox="1">
              <a:spLocks noChangeArrowheads="1"/>
            </p:cNvSpPr>
            <p:nvPr/>
          </p:nvSpPr>
          <p:spPr bwMode="auto">
            <a:xfrm>
              <a:off x="1472" y="3792"/>
              <a:ext cx="17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000" i="1">
                  <a:solidFill>
                    <a:schemeClr val="tx2"/>
                  </a:solidFill>
                  <a:latin typeface="Bookman Old Style" pitchFamily="18" charset="0"/>
                </a:rPr>
                <a:t>B</a:t>
              </a:r>
              <a:endParaRPr lang="en-US" sz="1400">
                <a:solidFill>
                  <a:schemeClr val="tx2"/>
                </a:solidFill>
                <a:latin typeface="Bookman Old Style" pitchFamily="18" charset="0"/>
              </a:endParaRPr>
            </a:p>
          </p:txBody>
        </p:sp>
        <p:sp>
          <p:nvSpPr>
            <p:cNvPr id="3091" name="Text Box 38"/>
            <p:cNvSpPr txBox="1">
              <a:spLocks noChangeArrowheads="1"/>
            </p:cNvSpPr>
            <p:nvPr/>
          </p:nvSpPr>
          <p:spPr bwMode="auto">
            <a:xfrm>
              <a:off x="1488" y="2048"/>
              <a:ext cx="17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000" i="1">
                  <a:solidFill>
                    <a:schemeClr val="tx2"/>
                  </a:solidFill>
                  <a:latin typeface="Bookman Old Style" pitchFamily="18" charset="0"/>
                </a:rPr>
                <a:t>C</a:t>
              </a:r>
              <a:endParaRPr lang="en-US" sz="1400">
                <a:solidFill>
                  <a:schemeClr val="tx2"/>
                </a:solidFill>
                <a:latin typeface="Bookman Old Style" pitchFamily="18" charset="0"/>
              </a:endParaRPr>
            </a:p>
          </p:txBody>
        </p:sp>
        <p:sp>
          <p:nvSpPr>
            <p:cNvPr id="3092" name="Text Box 39"/>
            <p:cNvSpPr txBox="1">
              <a:spLocks noChangeArrowheads="1"/>
            </p:cNvSpPr>
            <p:nvPr/>
          </p:nvSpPr>
          <p:spPr bwMode="auto">
            <a:xfrm>
              <a:off x="3136" y="2656"/>
              <a:ext cx="17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000" i="1">
                  <a:solidFill>
                    <a:schemeClr val="tx2"/>
                  </a:solidFill>
                  <a:latin typeface="Bookman Old Style" pitchFamily="18" charset="0"/>
                </a:rPr>
                <a:t>D</a:t>
              </a:r>
              <a:endParaRPr lang="en-US" sz="1400">
                <a:solidFill>
                  <a:schemeClr val="tx2"/>
                </a:solidFill>
                <a:latin typeface="Bookman Old Style" pitchFamily="18" charset="0"/>
              </a:endParaRPr>
            </a:p>
          </p:txBody>
        </p:sp>
      </p:grpSp>
      <p:sp>
        <p:nvSpPr>
          <p:cNvPr id="40" name="Rectangle 39"/>
          <p:cNvSpPr/>
          <p:nvPr/>
        </p:nvSpPr>
        <p:spPr>
          <a:xfrm>
            <a:off x="2299855" y="140916"/>
            <a:ext cx="6289963" cy="523220"/>
          </a:xfrm>
          <a:prstGeom prst="rect">
            <a:avLst/>
          </a:prstGeom>
        </p:spPr>
        <p:txBody>
          <a:bodyPr wrap="square">
            <a:spAutoFit/>
          </a:bodyPr>
          <a:lstStyle/>
          <a:p>
            <a:pPr algn="ctr"/>
            <a:r>
              <a:rPr lang="en-US" sz="2800" dirty="0" err="1" smtClean="0">
                <a:solidFill>
                  <a:srgbClr val="FF0000"/>
                </a:solidFill>
              </a:rPr>
              <a:t>Eulerian</a:t>
            </a:r>
            <a:r>
              <a:rPr lang="en-US" sz="2800" dirty="0" smtClean="0">
                <a:solidFill>
                  <a:srgbClr val="FF0000"/>
                </a:solidFill>
              </a:rPr>
              <a:t> and Hamiltonian Graphs</a:t>
            </a:r>
            <a:endParaRPr lang="en-IN" sz="2800" dirty="0">
              <a:solidFill>
                <a:srgbClr val="FF0000"/>
              </a:solidFill>
            </a:endParaRPr>
          </a:p>
        </p:txBody>
      </p:sp>
    </p:spTree>
    <p:extLst>
      <p:ext uri="{BB962C8B-B14F-4D97-AF65-F5344CB8AC3E}">
        <p14:creationId xmlns:p14="http://schemas.microsoft.com/office/powerpoint/2010/main" val="836936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9855" y="140916"/>
            <a:ext cx="6289963" cy="523220"/>
          </a:xfrm>
          <a:prstGeom prst="rect">
            <a:avLst/>
          </a:prstGeom>
        </p:spPr>
        <p:txBody>
          <a:bodyPr wrap="square">
            <a:spAutoFit/>
          </a:bodyPr>
          <a:lstStyle/>
          <a:p>
            <a:pPr algn="ctr"/>
            <a:r>
              <a:rPr lang="en-US" sz="2800" dirty="0" err="1" smtClean="0">
                <a:solidFill>
                  <a:srgbClr val="FF0000"/>
                </a:solidFill>
              </a:rPr>
              <a:t>Eulerian</a:t>
            </a:r>
            <a:r>
              <a:rPr lang="en-US" sz="2800" dirty="0" smtClean="0">
                <a:solidFill>
                  <a:srgbClr val="FF0000"/>
                </a:solidFill>
              </a:rPr>
              <a:t> and Hamiltonian Graphs</a:t>
            </a:r>
            <a:endParaRPr lang="en-IN" sz="2800" dirty="0">
              <a:solidFill>
                <a:srgbClr val="FF0000"/>
              </a:solidFill>
            </a:endParaRPr>
          </a:p>
        </p:txBody>
      </p:sp>
      <p:sp>
        <p:nvSpPr>
          <p:cNvPr id="3" name="Rectangle 3"/>
          <p:cNvSpPr txBox="1">
            <a:spLocks noChangeArrowheads="1"/>
          </p:cNvSpPr>
          <p:nvPr/>
        </p:nvSpPr>
        <p:spPr>
          <a:xfrm>
            <a:off x="304800" y="1447800"/>
            <a:ext cx="11074400" cy="2514600"/>
          </a:xfrm>
          <a:prstGeom prst="rect">
            <a:avLst/>
          </a:prstGeom>
        </p:spPr>
        <p:txBody>
          <a:bodyPr/>
          <a:lst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eaLnBrk="1" hangingPunct="1"/>
            <a:r>
              <a:rPr lang="en-US" sz="3600" dirty="0" smtClean="0">
                <a:latin typeface="Times New Roman" pitchFamily="18" charset="0"/>
              </a:rPr>
              <a:t>An </a:t>
            </a:r>
            <a:r>
              <a:rPr lang="en-US" sz="3600" i="1" dirty="0" smtClean="0">
                <a:solidFill>
                  <a:schemeClr val="tx2"/>
                </a:solidFill>
                <a:latin typeface="Times New Roman" pitchFamily="18" charset="0"/>
              </a:rPr>
              <a:t>Euler trail</a:t>
            </a:r>
            <a:r>
              <a:rPr lang="en-US" sz="3600" dirty="0" smtClean="0">
                <a:latin typeface="Times New Roman" pitchFamily="18" charset="0"/>
              </a:rPr>
              <a:t> is a path using every edge of the graph </a:t>
            </a:r>
            <a:r>
              <a:rPr lang="en-US" sz="3600" i="1" dirty="0" smtClean="0">
                <a:latin typeface="Times New Roman" pitchFamily="18" charset="0"/>
              </a:rPr>
              <a:t>G</a:t>
            </a:r>
            <a:r>
              <a:rPr lang="en-US" sz="3600" dirty="0" smtClean="0">
                <a:latin typeface="Times New Roman" pitchFamily="18" charset="0"/>
              </a:rPr>
              <a:t> exactly once.</a:t>
            </a:r>
            <a:endParaRPr lang="en-US" sz="3600" b="1" dirty="0" smtClean="0">
              <a:latin typeface="Times New Roman" pitchFamily="18" charset="0"/>
            </a:endParaRPr>
          </a:p>
          <a:p>
            <a:pPr eaLnBrk="1" hangingPunct="1"/>
            <a:r>
              <a:rPr lang="en-US" sz="3600" dirty="0" smtClean="0">
                <a:latin typeface="Times New Roman" pitchFamily="18" charset="0"/>
              </a:rPr>
              <a:t>An </a:t>
            </a:r>
            <a:r>
              <a:rPr lang="en-US" sz="3600" i="1" dirty="0" smtClean="0">
                <a:solidFill>
                  <a:schemeClr val="tx2"/>
                </a:solidFill>
                <a:latin typeface="Times New Roman" pitchFamily="18" charset="0"/>
              </a:rPr>
              <a:t>Euler circuit</a:t>
            </a:r>
            <a:r>
              <a:rPr lang="en-US" sz="3600" dirty="0" smtClean="0">
                <a:latin typeface="Times New Roman" pitchFamily="18" charset="0"/>
              </a:rPr>
              <a:t> is an Euler path that returns to its start.</a:t>
            </a:r>
          </a:p>
        </p:txBody>
      </p:sp>
      <p:grpSp>
        <p:nvGrpSpPr>
          <p:cNvPr id="4" name="Group 4"/>
          <p:cNvGrpSpPr>
            <a:grpSpLocks/>
          </p:cNvGrpSpPr>
          <p:nvPr/>
        </p:nvGrpSpPr>
        <p:grpSpPr bwMode="auto">
          <a:xfrm>
            <a:off x="727075" y="3695700"/>
            <a:ext cx="6818313" cy="2560638"/>
            <a:chOff x="458" y="2328"/>
            <a:chExt cx="4295" cy="1613"/>
          </a:xfrm>
        </p:grpSpPr>
        <p:grpSp>
          <p:nvGrpSpPr>
            <p:cNvPr id="5" name="Group 5"/>
            <p:cNvGrpSpPr>
              <a:grpSpLocks/>
            </p:cNvGrpSpPr>
            <p:nvPr/>
          </p:nvGrpSpPr>
          <p:grpSpPr bwMode="auto">
            <a:xfrm>
              <a:off x="3456" y="2328"/>
              <a:ext cx="1297" cy="1613"/>
              <a:chOff x="3880" y="2088"/>
              <a:chExt cx="1590" cy="2157"/>
            </a:xfrm>
          </p:grpSpPr>
          <p:sp>
            <p:nvSpPr>
              <p:cNvPr id="7" name="Line 6"/>
              <p:cNvSpPr>
                <a:spLocks noChangeShapeType="1"/>
              </p:cNvSpPr>
              <p:nvPr/>
            </p:nvSpPr>
            <p:spPr bwMode="auto">
              <a:xfrm>
                <a:off x="4280" y="2200"/>
                <a:ext cx="824" cy="92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8" name="Line 7"/>
              <p:cNvSpPr>
                <a:spLocks noChangeShapeType="1"/>
              </p:cNvSpPr>
              <p:nvPr/>
            </p:nvSpPr>
            <p:spPr bwMode="auto">
              <a:xfrm flipV="1">
                <a:off x="4288" y="3112"/>
                <a:ext cx="832" cy="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 name="Oval 8"/>
              <p:cNvSpPr>
                <a:spLocks noChangeArrowheads="1"/>
              </p:cNvSpPr>
              <p:nvPr/>
            </p:nvSpPr>
            <p:spPr bwMode="auto">
              <a:xfrm>
                <a:off x="4240" y="2160"/>
                <a:ext cx="96" cy="96"/>
              </a:xfrm>
              <a:prstGeom prst="ellipse">
                <a:avLst/>
              </a:prstGeom>
              <a:solidFill>
                <a:schemeClr val="tx1"/>
              </a:solidFill>
              <a:ln w="9525">
                <a:solidFill>
                  <a:schemeClr val="tx1"/>
                </a:solidFill>
                <a:miter lim="800000"/>
                <a:headEnd/>
                <a:tailEnd/>
              </a:ln>
            </p:spPr>
            <p:txBody>
              <a:bodyPr wrap="none" anchor="ctr"/>
              <a:lstStyle/>
              <a:p>
                <a:endParaRPr lang="en-US"/>
              </a:p>
            </p:txBody>
          </p:sp>
          <p:sp>
            <p:nvSpPr>
              <p:cNvPr id="10" name="Oval 9"/>
              <p:cNvSpPr>
                <a:spLocks noChangeArrowheads="1"/>
              </p:cNvSpPr>
              <p:nvPr/>
            </p:nvSpPr>
            <p:spPr bwMode="auto">
              <a:xfrm>
                <a:off x="4240" y="3072"/>
                <a:ext cx="96" cy="96"/>
              </a:xfrm>
              <a:prstGeom prst="ellipse">
                <a:avLst/>
              </a:prstGeom>
              <a:solidFill>
                <a:schemeClr val="tx1"/>
              </a:solidFill>
              <a:ln w="9525">
                <a:solidFill>
                  <a:schemeClr val="tx1"/>
                </a:solidFill>
                <a:miter lim="800000"/>
                <a:headEnd/>
                <a:tailEnd/>
              </a:ln>
            </p:spPr>
            <p:txBody>
              <a:bodyPr wrap="none" anchor="ctr"/>
              <a:lstStyle/>
              <a:p>
                <a:endParaRPr lang="en-US"/>
              </a:p>
            </p:txBody>
          </p:sp>
          <p:sp>
            <p:nvSpPr>
              <p:cNvPr id="11" name="Oval 10"/>
              <p:cNvSpPr>
                <a:spLocks noChangeArrowheads="1"/>
              </p:cNvSpPr>
              <p:nvPr/>
            </p:nvSpPr>
            <p:spPr bwMode="auto">
              <a:xfrm>
                <a:off x="5056" y="3072"/>
                <a:ext cx="96" cy="96"/>
              </a:xfrm>
              <a:prstGeom prst="ellipse">
                <a:avLst/>
              </a:prstGeom>
              <a:solidFill>
                <a:schemeClr val="tx1"/>
              </a:solidFill>
              <a:ln w="9525">
                <a:solidFill>
                  <a:schemeClr val="tx1"/>
                </a:solidFill>
                <a:miter lim="800000"/>
                <a:headEnd/>
                <a:tailEnd/>
              </a:ln>
            </p:spPr>
            <p:txBody>
              <a:bodyPr wrap="none" anchor="ctr"/>
              <a:lstStyle/>
              <a:p>
                <a:endParaRPr lang="en-US"/>
              </a:p>
            </p:txBody>
          </p:sp>
          <p:sp>
            <p:nvSpPr>
              <p:cNvPr id="12" name="Oval 11"/>
              <p:cNvSpPr>
                <a:spLocks noChangeArrowheads="1"/>
              </p:cNvSpPr>
              <p:nvPr/>
            </p:nvSpPr>
            <p:spPr bwMode="auto">
              <a:xfrm>
                <a:off x="4256" y="3968"/>
                <a:ext cx="96" cy="96"/>
              </a:xfrm>
              <a:prstGeom prst="ellipse">
                <a:avLst/>
              </a:prstGeom>
              <a:solidFill>
                <a:schemeClr val="tx1"/>
              </a:solidFill>
              <a:ln w="9525">
                <a:solidFill>
                  <a:schemeClr val="tx1"/>
                </a:solidFill>
                <a:miter lim="800000"/>
                <a:headEnd/>
                <a:tailEnd/>
              </a:ln>
            </p:spPr>
            <p:txBody>
              <a:bodyPr wrap="none" anchor="ctr"/>
              <a:lstStyle/>
              <a:p>
                <a:endParaRPr lang="en-US"/>
              </a:p>
            </p:txBody>
          </p:sp>
          <p:sp>
            <p:nvSpPr>
              <p:cNvPr id="13" name="Line 12"/>
              <p:cNvSpPr>
                <a:spLocks noChangeShapeType="1"/>
              </p:cNvSpPr>
              <p:nvPr/>
            </p:nvSpPr>
            <p:spPr bwMode="auto">
              <a:xfrm flipH="1" flipV="1">
                <a:off x="4304" y="3112"/>
                <a:ext cx="0" cy="896"/>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 name="Line 13"/>
              <p:cNvSpPr>
                <a:spLocks noChangeShapeType="1"/>
              </p:cNvSpPr>
              <p:nvPr/>
            </p:nvSpPr>
            <p:spPr bwMode="auto">
              <a:xfrm flipH="1" flipV="1">
                <a:off x="4296" y="2192"/>
                <a:ext cx="0" cy="896"/>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 name="Line 14"/>
              <p:cNvSpPr>
                <a:spLocks noChangeShapeType="1"/>
              </p:cNvSpPr>
              <p:nvPr/>
            </p:nvSpPr>
            <p:spPr bwMode="auto">
              <a:xfrm flipH="1">
                <a:off x="4320" y="3120"/>
                <a:ext cx="800" cy="896"/>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grpSp>
            <p:nvGrpSpPr>
              <p:cNvPr id="16" name="Group 15"/>
              <p:cNvGrpSpPr>
                <a:grpSpLocks/>
              </p:cNvGrpSpPr>
              <p:nvPr/>
            </p:nvGrpSpPr>
            <p:grpSpPr bwMode="auto">
              <a:xfrm>
                <a:off x="4072" y="2216"/>
                <a:ext cx="208" cy="920"/>
                <a:chOff x="3800" y="2224"/>
                <a:chExt cx="160" cy="1032"/>
              </a:xfrm>
            </p:grpSpPr>
            <p:sp>
              <p:nvSpPr>
                <p:cNvPr id="24" name="Arc 16"/>
                <p:cNvSpPr>
                  <a:spLocks/>
                </p:cNvSpPr>
                <p:nvPr/>
              </p:nvSpPr>
              <p:spPr bwMode="auto">
                <a:xfrm flipH="1">
                  <a:off x="3800" y="2224"/>
                  <a:ext cx="160" cy="5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5" name="Arc 17"/>
                <p:cNvSpPr>
                  <a:spLocks/>
                </p:cNvSpPr>
                <p:nvPr/>
              </p:nvSpPr>
              <p:spPr bwMode="auto">
                <a:xfrm flipH="1" flipV="1">
                  <a:off x="3800" y="2736"/>
                  <a:ext cx="160" cy="5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grpSp>
          <p:grpSp>
            <p:nvGrpSpPr>
              <p:cNvPr id="17" name="Group 18"/>
              <p:cNvGrpSpPr>
                <a:grpSpLocks/>
              </p:cNvGrpSpPr>
              <p:nvPr/>
            </p:nvGrpSpPr>
            <p:grpSpPr bwMode="auto">
              <a:xfrm>
                <a:off x="4080" y="3144"/>
                <a:ext cx="168" cy="880"/>
                <a:chOff x="3800" y="2224"/>
                <a:chExt cx="160" cy="1032"/>
              </a:xfrm>
            </p:grpSpPr>
            <p:sp>
              <p:nvSpPr>
                <p:cNvPr id="22" name="Arc 19"/>
                <p:cNvSpPr>
                  <a:spLocks/>
                </p:cNvSpPr>
                <p:nvPr/>
              </p:nvSpPr>
              <p:spPr bwMode="auto">
                <a:xfrm flipH="1">
                  <a:off x="3800" y="2224"/>
                  <a:ext cx="160" cy="5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3" name="Arc 20"/>
                <p:cNvSpPr>
                  <a:spLocks/>
                </p:cNvSpPr>
                <p:nvPr/>
              </p:nvSpPr>
              <p:spPr bwMode="auto">
                <a:xfrm flipH="1" flipV="1">
                  <a:off x="3800" y="2736"/>
                  <a:ext cx="160" cy="5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grpSp>
          <p:sp>
            <p:nvSpPr>
              <p:cNvPr id="18" name="Text Box 21"/>
              <p:cNvSpPr txBox="1">
                <a:spLocks noChangeArrowheads="1"/>
              </p:cNvSpPr>
              <p:nvPr/>
            </p:nvSpPr>
            <p:spPr bwMode="auto">
              <a:xfrm>
                <a:off x="3880" y="3008"/>
                <a:ext cx="28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000" i="1">
                    <a:solidFill>
                      <a:schemeClr val="tx2"/>
                    </a:solidFill>
                    <a:latin typeface="Bookman Old Style" pitchFamily="18" charset="0"/>
                  </a:rPr>
                  <a:t>A</a:t>
                </a:r>
                <a:endParaRPr lang="en-US" sz="1400">
                  <a:solidFill>
                    <a:schemeClr val="tx2"/>
                  </a:solidFill>
                  <a:latin typeface="Bookman Old Style" pitchFamily="18" charset="0"/>
                </a:endParaRPr>
              </a:p>
            </p:txBody>
          </p:sp>
          <p:sp>
            <p:nvSpPr>
              <p:cNvPr id="19" name="Text Box 22"/>
              <p:cNvSpPr txBox="1">
                <a:spLocks noChangeArrowheads="1"/>
              </p:cNvSpPr>
              <p:nvPr/>
            </p:nvSpPr>
            <p:spPr bwMode="auto">
              <a:xfrm>
                <a:off x="4400" y="3911"/>
                <a:ext cx="283"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000" i="1">
                    <a:solidFill>
                      <a:schemeClr val="tx2"/>
                    </a:solidFill>
                    <a:latin typeface="Bookman Old Style" pitchFamily="18" charset="0"/>
                  </a:rPr>
                  <a:t>B</a:t>
                </a:r>
                <a:endParaRPr lang="en-US" sz="1400">
                  <a:solidFill>
                    <a:schemeClr val="tx2"/>
                  </a:solidFill>
                  <a:latin typeface="Bookman Old Style" pitchFamily="18" charset="0"/>
                </a:endParaRPr>
              </a:p>
            </p:txBody>
          </p:sp>
          <p:sp>
            <p:nvSpPr>
              <p:cNvPr id="20" name="Text Box 23"/>
              <p:cNvSpPr txBox="1">
                <a:spLocks noChangeArrowheads="1"/>
              </p:cNvSpPr>
              <p:nvPr/>
            </p:nvSpPr>
            <p:spPr bwMode="auto">
              <a:xfrm>
                <a:off x="4384" y="2088"/>
                <a:ext cx="283"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000" i="1">
                    <a:solidFill>
                      <a:schemeClr val="tx2"/>
                    </a:solidFill>
                    <a:latin typeface="Bookman Old Style" pitchFamily="18" charset="0"/>
                  </a:rPr>
                  <a:t>C</a:t>
                </a:r>
                <a:endParaRPr lang="en-US" sz="1400">
                  <a:solidFill>
                    <a:schemeClr val="tx2"/>
                  </a:solidFill>
                  <a:latin typeface="Bookman Old Style" pitchFamily="18" charset="0"/>
                </a:endParaRPr>
              </a:p>
            </p:txBody>
          </p:sp>
          <p:sp>
            <p:nvSpPr>
              <p:cNvPr id="21" name="Text Box 24"/>
              <p:cNvSpPr txBox="1">
                <a:spLocks noChangeArrowheads="1"/>
              </p:cNvSpPr>
              <p:nvPr/>
            </p:nvSpPr>
            <p:spPr bwMode="auto">
              <a:xfrm>
                <a:off x="5183" y="2984"/>
                <a:ext cx="287"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000" i="1">
                    <a:solidFill>
                      <a:schemeClr val="tx2"/>
                    </a:solidFill>
                    <a:latin typeface="Bookman Old Style" pitchFamily="18" charset="0"/>
                  </a:rPr>
                  <a:t>D</a:t>
                </a:r>
                <a:endParaRPr lang="en-US" sz="1400">
                  <a:solidFill>
                    <a:schemeClr val="tx2"/>
                  </a:solidFill>
                  <a:latin typeface="Bookman Old Style" pitchFamily="18" charset="0"/>
                </a:endParaRPr>
              </a:p>
            </p:txBody>
          </p:sp>
        </p:grpSp>
        <p:sp>
          <p:nvSpPr>
            <p:cNvPr id="6" name="Rectangle 25"/>
            <p:cNvSpPr>
              <a:spLocks noChangeArrowheads="1"/>
            </p:cNvSpPr>
            <p:nvPr/>
          </p:nvSpPr>
          <p:spPr bwMode="auto">
            <a:xfrm>
              <a:off x="458" y="2792"/>
              <a:ext cx="27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lgn="l">
                <a:lnSpc>
                  <a:spcPct val="90000"/>
                </a:lnSpc>
                <a:spcBef>
                  <a:spcPct val="20000"/>
                </a:spcBef>
              </a:pPr>
              <a:r>
                <a:rPr lang="en-US" sz="3200" dirty="0">
                  <a:latin typeface="Times New Roman" pitchFamily="18" charset="0"/>
                </a:rPr>
                <a:t>Does this graph have an Euler circuit?</a:t>
              </a:r>
            </a:p>
          </p:txBody>
        </p:sp>
      </p:grpSp>
      <p:sp>
        <p:nvSpPr>
          <p:cNvPr id="26" name="Rectangle 25"/>
          <p:cNvSpPr>
            <a:spLocks noChangeArrowheads="1"/>
          </p:cNvSpPr>
          <p:nvPr/>
        </p:nvSpPr>
        <p:spPr bwMode="auto">
          <a:xfrm>
            <a:off x="3429000" y="5638800"/>
            <a:ext cx="5238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lnSpc>
                <a:spcPct val="90000"/>
              </a:lnSpc>
              <a:spcBef>
                <a:spcPct val="20000"/>
              </a:spcBef>
            </a:pPr>
            <a:r>
              <a:rPr lang="en-US" dirty="0">
                <a:latin typeface="Times New Roman" pitchFamily="18" charset="0"/>
              </a:rPr>
              <a:t>No.</a:t>
            </a:r>
          </a:p>
        </p:txBody>
      </p:sp>
    </p:spTree>
    <p:extLst>
      <p:ext uri="{BB962C8B-B14F-4D97-AF65-F5344CB8AC3E}">
        <p14:creationId xmlns:p14="http://schemas.microsoft.com/office/powerpoint/2010/main" val="340936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770" decel="100000"/>
                                        <p:tgtEl>
                                          <p:spTgt spid="26"/>
                                        </p:tgtEl>
                                      </p:cBhvr>
                                    </p:animEffect>
                                    <p:animScale>
                                      <p:cBhvr>
                                        <p:cTn id="26" dur="770" decel="100000"/>
                                        <p:tgtEl>
                                          <p:spTgt spid="26"/>
                                        </p:tgtEl>
                                      </p:cBhvr>
                                      <p:from x="10000" y="10000"/>
                                      <p:to x="200000" y="450000"/>
                                    </p:animScale>
                                    <p:animScale>
                                      <p:cBhvr>
                                        <p:cTn id="27" dur="1230" accel="100000" fill="hold">
                                          <p:stCondLst>
                                            <p:cond delay="770"/>
                                          </p:stCondLst>
                                        </p:cTn>
                                        <p:tgtEl>
                                          <p:spTgt spid="26"/>
                                        </p:tgtEl>
                                      </p:cBhvr>
                                      <p:from x="200000" y="450000"/>
                                      <p:to x="100000" y="100000"/>
                                    </p:animScale>
                                    <p:set>
                                      <p:cBhvr>
                                        <p:cTn id="28" dur="770" fill="hold"/>
                                        <p:tgtEl>
                                          <p:spTgt spid="26"/>
                                        </p:tgtEl>
                                        <p:attrNameLst>
                                          <p:attrName>ppt_x</p:attrName>
                                        </p:attrNameLst>
                                      </p:cBhvr>
                                      <p:to>
                                        <p:strVal val="(0.5)"/>
                                      </p:to>
                                    </p:set>
                                    <p:anim from="(0.5)" to="(#ppt_x)" calcmode="lin" valueType="num">
                                      <p:cBhvr>
                                        <p:cTn id="29" dur="1230" accel="100000" fill="hold">
                                          <p:stCondLst>
                                            <p:cond delay="770"/>
                                          </p:stCondLst>
                                        </p:cTn>
                                        <p:tgtEl>
                                          <p:spTgt spid="26"/>
                                        </p:tgtEl>
                                        <p:attrNameLst>
                                          <p:attrName>ppt_x</p:attrName>
                                        </p:attrNameLst>
                                      </p:cBhvr>
                                    </p:anim>
                                    <p:set>
                                      <p:cBhvr>
                                        <p:cTn id="30" dur="770" fill="hold"/>
                                        <p:tgtEl>
                                          <p:spTgt spid="26"/>
                                        </p:tgtEl>
                                        <p:attrNameLst>
                                          <p:attrName>ppt_y</p:attrName>
                                        </p:attrNameLst>
                                      </p:cBhvr>
                                      <p:to>
                                        <p:strVal val="(#ppt_y+0.4)"/>
                                      </p:to>
                                    </p:set>
                                    <p:anim from="(#ppt_y+0.4)" to="(#ppt_y)" calcmode="lin" valueType="num">
                                      <p:cBhvr>
                                        <p:cTn id="31" dur="1230" accel="100000" fill="hold">
                                          <p:stCondLst>
                                            <p:cond delay="770"/>
                                          </p:stCondLst>
                                        </p:cTn>
                                        <p:tgtEl>
                                          <p:spTgt spid="26"/>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2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9855" y="140916"/>
            <a:ext cx="6289963" cy="523220"/>
          </a:xfrm>
          <a:prstGeom prst="rect">
            <a:avLst/>
          </a:prstGeom>
        </p:spPr>
        <p:txBody>
          <a:bodyPr wrap="square">
            <a:spAutoFit/>
          </a:bodyPr>
          <a:lstStyle/>
          <a:p>
            <a:pPr algn="ctr"/>
            <a:r>
              <a:rPr lang="en-US" sz="2800" dirty="0" err="1" smtClean="0">
                <a:solidFill>
                  <a:srgbClr val="FF0000"/>
                </a:solidFill>
              </a:rPr>
              <a:t>Eulerian</a:t>
            </a:r>
            <a:r>
              <a:rPr lang="en-US" sz="2800" dirty="0" smtClean="0">
                <a:solidFill>
                  <a:srgbClr val="FF0000"/>
                </a:solidFill>
              </a:rPr>
              <a:t> and Hamiltonian Graphs</a:t>
            </a:r>
            <a:endParaRPr lang="en-IN" sz="2800" dirty="0">
              <a:solidFill>
                <a:srgbClr val="FF0000"/>
              </a:solidFill>
            </a:endParaRPr>
          </a:p>
        </p:txBody>
      </p:sp>
      <p:sp>
        <p:nvSpPr>
          <p:cNvPr id="3" name="Rectangle 2"/>
          <p:cNvSpPr txBox="1">
            <a:spLocks noChangeArrowheads="1"/>
          </p:cNvSpPr>
          <p:nvPr/>
        </p:nvSpPr>
        <p:spPr>
          <a:xfrm>
            <a:off x="562428" y="1171121"/>
            <a:ext cx="8686800" cy="730250"/>
          </a:xfrm>
          <a:prstGeom prst="rect">
            <a:avLst/>
          </a:prstGeom>
        </p:spPr>
        <p:txBody>
          <a:bodyPr/>
          <a:lstStyle>
            <a:lvl1pPr algn="l" defTabSz="68578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783"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783"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783"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783" rtl="0" eaLnBrk="0" fontAlgn="base" hangingPunct="0">
              <a:lnSpc>
                <a:spcPct val="90000"/>
              </a:lnSpc>
              <a:spcBef>
                <a:spcPct val="0"/>
              </a:spcBef>
              <a:spcAft>
                <a:spcPct val="0"/>
              </a:spcAft>
              <a:defRPr sz="3300">
                <a:solidFill>
                  <a:schemeClr val="tx1"/>
                </a:solidFill>
                <a:latin typeface="Calibri Light" pitchFamily="34" charset="0"/>
              </a:defRPr>
            </a:lvl5pPr>
            <a:lvl6pPr marL="457189" algn="l" defTabSz="685783" rtl="0" fontAlgn="base">
              <a:lnSpc>
                <a:spcPct val="90000"/>
              </a:lnSpc>
              <a:spcBef>
                <a:spcPct val="0"/>
              </a:spcBef>
              <a:spcAft>
                <a:spcPct val="0"/>
              </a:spcAft>
              <a:defRPr sz="3300">
                <a:solidFill>
                  <a:schemeClr val="tx1"/>
                </a:solidFill>
                <a:latin typeface="Calibri Light" pitchFamily="34" charset="0"/>
              </a:defRPr>
            </a:lvl6pPr>
            <a:lvl7pPr marL="914377" algn="l" defTabSz="685783" rtl="0" fontAlgn="base">
              <a:lnSpc>
                <a:spcPct val="90000"/>
              </a:lnSpc>
              <a:spcBef>
                <a:spcPct val="0"/>
              </a:spcBef>
              <a:spcAft>
                <a:spcPct val="0"/>
              </a:spcAft>
              <a:defRPr sz="3300">
                <a:solidFill>
                  <a:schemeClr val="tx1"/>
                </a:solidFill>
                <a:latin typeface="Calibri Light" pitchFamily="34" charset="0"/>
              </a:defRPr>
            </a:lvl7pPr>
            <a:lvl8pPr marL="1371566" algn="l" defTabSz="685783" rtl="0" fontAlgn="base">
              <a:lnSpc>
                <a:spcPct val="90000"/>
              </a:lnSpc>
              <a:spcBef>
                <a:spcPct val="0"/>
              </a:spcBef>
              <a:spcAft>
                <a:spcPct val="0"/>
              </a:spcAft>
              <a:defRPr sz="3300">
                <a:solidFill>
                  <a:schemeClr val="tx1"/>
                </a:solidFill>
                <a:latin typeface="Calibri Light" pitchFamily="34" charset="0"/>
              </a:defRPr>
            </a:lvl8pPr>
            <a:lvl9pPr marL="1828754" algn="l" defTabSz="685783" rtl="0" fontAlgn="base">
              <a:lnSpc>
                <a:spcPct val="90000"/>
              </a:lnSpc>
              <a:spcBef>
                <a:spcPct val="0"/>
              </a:spcBef>
              <a:spcAft>
                <a:spcPct val="0"/>
              </a:spcAft>
              <a:defRPr sz="3300">
                <a:solidFill>
                  <a:schemeClr val="tx1"/>
                </a:solidFill>
                <a:latin typeface="Calibri Light" pitchFamily="34" charset="0"/>
              </a:defRPr>
            </a:lvl9pPr>
          </a:lstStyle>
          <a:p>
            <a:pPr eaLnBrk="1" hangingPunct="1"/>
            <a:r>
              <a:rPr lang="en-US" smtClean="0">
                <a:latin typeface="Times New Roman" pitchFamily="18" charset="0"/>
              </a:rPr>
              <a:t>Necessary and Sufficient Conditions</a:t>
            </a:r>
            <a:endParaRPr lang="en-US" dirty="0" smtClean="0">
              <a:latin typeface="Times New Roman" pitchFamily="18" charset="0"/>
            </a:endParaRPr>
          </a:p>
        </p:txBody>
      </p:sp>
      <p:sp>
        <p:nvSpPr>
          <p:cNvPr id="4" name="Rectangle 3"/>
          <p:cNvSpPr txBox="1">
            <a:spLocks noChangeArrowheads="1"/>
          </p:cNvSpPr>
          <p:nvPr/>
        </p:nvSpPr>
        <p:spPr>
          <a:xfrm>
            <a:off x="867228" y="1796143"/>
            <a:ext cx="8382000" cy="4678363"/>
          </a:xfrm>
          <a:prstGeom prst="rect">
            <a:avLst/>
          </a:prstGeom>
        </p:spPr>
        <p:txBody>
          <a:bodyPr/>
          <a:lst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eaLnBrk="1" hangingPunct="1"/>
            <a:r>
              <a:rPr lang="en-US" sz="3600" smtClean="0">
                <a:latin typeface="Times New Roman" pitchFamily="18" charset="0"/>
              </a:rPr>
              <a:t>How about multigraphs?</a:t>
            </a:r>
          </a:p>
          <a:p>
            <a:pPr eaLnBrk="1" hangingPunct="1"/>
            <a:endParaRPr lang="en-US" sz="1800" smtClean="0">
              <a:latin typeface="Times New Roman" pitchFamily="18" charset="0"/>
            </a:endParaRPr>
          </a:p>
          <a:p>
            <a:pPr eaLnBrk="1" hangingPunct="1"/>
            <a:r>
              <a:rPr lang="en-US" sz="3600" smtClean="0">
                <a:latin typeface="Times New Roman" pitchFamily="18" charset="0"/>
              </a:rPr>
              <a:t>A connected multigraph has a Euler circuit iff </a:t>
            </a:r>
            <a:r>
              <a:rPr lang="en-US" sz="3600" i="1" smtClean="0">
                <a:latin typeface="Times New Roman" pitchFamily="18" charset="0"/>
              </a:rPr>
              <a:t>each of its vertices has an even degree</a:t>
            </a:r>
            <a:r>
              <a:rPr lang="en-US" sz="3600" smtClean="0">
                <a:latin typeface="Times New Roman" pitchFamily="18" charset="0"/>
              </a:rPr>
              <a:t>.</a:t>
            </a:r>
          </a:p>
          <a:p>
            <a:pPr eaLnBrk="1" hangingPunct="1"/>
            <a:endParaRPr lang="en-US" sz="1600" smtClean="0">
              <a:solidFill>
                <a:schemeClr val="tx2"/>
              </a:solidFill>
              <a:latin typeface="Times New Roman" pitchFamily="18" charset="0"/>
            </a:endParaRPr>
          </a:p>
          <a:p>
            <a:pPr eaLnBrk="1" hangingPunct="1"/>
            <a:r>
              <a:rPr lang="en-US" sz="3600" smtClean="0">
                <a:latin typeface="Times New Roman" pitchFamily="18" charset="0"/>
              </a:rPr>
              <a:t>A connected multigraph has a Euler path but not an Euler circuit iff </a:t>
            </a:r>
            <a:r>
              <a:rPr lang="en-US" sz="3600" i="1" smtClean="0">
                <a:latin typeface="Times New Roman" pitchFamily="18" charset="0"/>
              </a:rPr>
              <a:t>it has exactly two vertices of odd degree</a:t>
            </a:r>
            <a:r>
              <a:rPr lang="en-US" sz="3600" smtClean="0">
                <a:latin typeface="Times New Roman" pitchFamily="18" charset="0"/>
              </a:rPr>
              <a:t>.</a:t>
            </a:r>
            <a:endParaRPr lang="en-US" sz="3600" dirty="0" smtClean="0">
              <a:latin typeface="Times New Roman" pitchFamily="18" charset="0"/>
            </a:endParaRPr>
          </a:p>
        </p:txBody>
      </p:sp>
    </p:spTree>
    <p:extLst>
      <p:ext uri="{BB962C8B-B14F-4D97-AF65-F5344CB8AC3E}">
        <p14:creationId xmlns:p14="http://schemas.microsoft.com/office/powerpoint/2010/main" val="83332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35213" y="0"/>
            <a:ext cx="10972800" cy="838200"/>
          </a:xfrm>
        </p:spPr>
        <p:txBody>
          <a:bodyPr/>
          <a:lstStyle/>
          <a:p>
            <a:pPr eaLnBrk="1" hangingPunct="1"/>
            <a:r>
              <a:rPr lang="en-US" dirty="0" smtClean="0">
                <a:latin typeface="Times New Roman" pitchFamily="18" charset="0"/>
              </a:rPr>
              <a:t>Example</a:t>
            </a:r>
          </a:p>
        </p:txBody>
      </p:sp>
      <p:sp>
        <p:nvSpPr>
          <p:cNvPr id="6147" name="Rectangle 3"/>
          <p:cNvSpPr>
            <a:spLocks noGrp="1" noChangeArrowheads="1"/>
          </p:cNvSpPr>
          <p:nvPr>
            <p:ph type="body" idx="1"/>
          </p:nvPr>
        </p:nvSpPr>
        <p:spPr>
          <a:xfrm>
            <a:off x="203200" y="1219201"/>
            <a:ext cx="10972800" cy="1089025"/>
          </a:xfrm>
        </p:spPr>
        <p:txBody>
          <a:bodyPr/>
          <a:lstStyle/>
          <a:p>
            <a:pPr eaLnBrk="1" hangingPunct="1">
              <a:lnSpc>
                <a:spcPct val="90000"/>
              </a:lnSpc>
            </a:pPr>
            <a:r>
              <a:rPr lang="en-US" sz="3600" dirty="0" smtClean="0">
                <a:latin typeface="Times New Roman" pitchFamily="18" charset="0"/>
              </a:rPr>
              <a:t>Which of the following graphs has an Euler </a:t>
            </a:r>
            <a:r>
              <a:rPr lang="en-US" sz="3600" i="1" dirty="0" smtClean="0">
                <a:latin typeface="Times New Roman" pitchFamily="18" charset="0"/>
              </a:rPr>
              <a:t>circuit</a:t>
            </a:r>
            <a:r>
              <a:rPr lang="en-US" sz="3600" dirty="0" smtClean="0">
                <a:latin typeface="Times New Roman" pitchFamily="18" charset="0"/>
              </a:rPr>
              <a:t>? </a:t>
            </a:r>
          </a:p>
        </p:txBody>
      </p:sp>
      <p:grpSp>
        <p:nvGrpSpPr>
          <p:cNvPr id="2" name="Group 4"/>
          <p:cNvGrpSpPr>
            <a:grpSpLocks/>
          </p:cNvGrpSpPr>
          <p:nvPr/>
        </p:nvGrpSpPr>
        <p:grpSpPr bwMode="auto">
          <a:xfrm>
            <a:off x="812800" y="2590801"/>
            <a:ext cx="2370667" cy="2290763"/>
            <a:chOff x="376" y="1968"/>
            <a:chExt cx="1120" cy="1443"/>
          </a:xfrm>
        </p:grpSpPr>
        <p:sp>
          <p:nvSpPr>
            <p:cNvPr id="6185" name="Text Box 5"/>
            <p:cNvSpPr txBox="1">
              <a:spLocks noChangeArrowheads="1"/>
            </p:cNvSpPr>
            <p:nvPr/>
          </p:nvSpPr>
          <p:spPr bwMode="auto">
            <a:xfrm>
              <a:off x="1000" y="2592"/>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e</a:t>
              </a:r>
              <a:endParaRPr lang="en-US" sz="2800" i="1">
                <a:solidFill>
                  <a:schemeClr val="tx2"/>
                </a:solidFill>
                <a:latin typeface="Bookman Old Style" pitchFamily="18" charset="0"/>
              </a:endParaRPr>
            </a:p>
          </p:txBody>
        </p:sp>
        <p:sp>
          <p:nvSpPr>
            <p:cNvPr id="6186" name="Oval 6"/>
            <p:cNvSpPr>
              <a:spLocks noChangeAspect="1" noChangeArrowheads="1"/>
            </p:cNvSpPr>
            <p:nvPr/>
          </p:nvSpPr>
          <p:spPr bwMode="auto">
            <a:xfrm>
              <a:off x="388" y="2206"/>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6187" name="Oval 7"/>
            <p:cNvSpPr>
              <a:spLocks noChangeAspect="1" noChangeArrowheads="1"/>
            </p:cNvSpPr>
            <p:nvPr/>
          </p:nvSpPr>
          <p:spPr bwMode="auto">
            <a:xfrm>
              <a:off x="394" y="3138"/>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6188" name="Text Box 8"/>
            <p:cNvSpPr txBox="1">
              <a:spLocks noChangeArrowheads="1"/>
            </p:cNvSpPr>
            <p:nvPr/>
          </p:nvSpPr>
          <p:spPr bwMode="auto">
            <a:xfrm>
              <a:off x="392" y="317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d</a:t>
              </a:r>
              <a:endParaRPr lang="en-US" sz="2800" i="1">
                <a:solidFill>
                  <a:schemeClr val="tx2"/>
                </a:solidFill>
                <a:latin typeface="Bookman Old Style" pitchFamily="18" charset="0"/>
              </a:endParaRPr>
            </a:p>
          </p:txBody>
        </p:sp>
        <p:sp>
          <p:nvSpPr>
            <p:cNvPr id="6189" name="Text Box 9"/>
            <p:cNvSpPr txBox="1">
              <a:spLocks noChangeArrowheads="1"/>
            </p:cNvSpPr>
            <p:nvPr/>
          </p:nvSpPr>
          <p:spPr bwMode="auto">
            <a:xfrm>
              <a:off x="376" y="196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a</a:t>
              </a:r>
              <a:endParaRPr lang="en-US" sz="2800" i="1">
                <a:solidFill>
                  <a:schemeClr val="tx2"/>
                </a:solidFill>
                <a:latin typeface="Bookman Old Style" pitchFamily="18" charset="0"/>
              </a:endParaRPr>
            </a:p>
          </p:txBody>
        </p:sp>
        <p:sp>
          <p:nvSpPr>
            <p:cNvPr id="6190" name="Oval 10"/>
            <p:cNvSpPr>
              <a:spLocks noChangeAspect="1" noChangeArrowheads="1"/>
            </p:cNvSpPr>
            <p:nvPr/>
          </p:nvSpPr>
          <p:spPr bwMode="auto">
            <a:xfrm>
              <a:off x="1324" y="2206"/>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6191" name="Oval 11"/>
            <p:cNvSpPr>
              <a:spLocks noChangeAspect="1" noChangeArrowheads="1"/>
            </p:cNvSpPr>
            <p:nvPr/>
          </p:nvSpPr>
          <p:spPr bwMode="auto">
            <a:xfrm>
              <a:off x="1330" y="3138"/>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6192" name="Text Box 12"/>
            <p:cNvSpPr txBox="1">
              <a:spLocks noChangeArrowheads="1"/>
            </p:cNvSpPr>
            <p:nvPr/>
          </p:nvSpPr>
          <p:spPr bwMode="auto">
            <a:xfrm>
              <a:off x="1296" y="317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c</a:t>
              </a:r>
              <a:endParaRPr lang="en-US" sz="2800" i="1">
                <a:solidFill>
                  <a:schemeClr val="tx2"/>
                </a:solidFill>
                <a:latin typeface="Bookman Old Style" pitchFamily="18" charset="0"/>
              </a:endParaRPr>
            </a:p>
          </p:txBody>
        </p:sp>
        <p:sp>
          <p:nvSpPr>
            <p:cNvPr id="6193" name="Text Box 13"/>
            <p:cNvSpPr txBox="1">
              <a:spLocks noChangeArrowheads="1"/>
            </p:cNvSpPr>
            <p:nvPr/>
          </p:nvSpPr>
          <p:spPr bwMode="auto">
            <a:xfrm>
              <a:off x="1312" y="197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b</a:t>
              </a:r>
              <a:endParaRPr lang="en-US" sz="2800" i="1">
                <a:solidFill>
                  <a:schemeClr val="tx2"/>
                </a:solidFill>
                <a:latin typeface="Bookman Old Style" pitchFamily="18" charset="0"/>
              </a:endParaRPr>
            </a:p>
          </p:txBody>
        </p:sp>
        <p:sp>
          <p:nvSpPr>
            <p:cNvPr id="6194" name="Line 14"/>
            <p:cNvSpPr>
              <a:spLocks noChangeAspect="1" noChangeShapeType="1"/>
            </p:cNvSpPr>
            <p:nvPr/>
          </p:nvSpPr>
          <p:spPr bwMode="auto">
            <a:xfrm>
              <a:off x="451" y="2241"/>
              <a:ext cx="9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95" name="Line 15"/>
            <p:cNvSpPr>
              <a:spLocks noChangeShapeType="1"/>
            </p:cNvSpPr>
            <p:nvPr/>
          </p:nvSpPr>
          <p:spPr bwMode="auto">
            <a:xfrm flipH="1">
              <a:off x="424" y="2256"/>
              <a:ext cx="912" cy="9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96" name="Line 16"/>
            <p:cNvSpPr>
              <a:spLocks noChangeAspect="1" noChangeShapeType="1"/>
            </p:cNvSpPr>
            <p:nvPr/>
          </p:nvSpPr>
          <p:spPr bwMode="auto">
            <a:xfrm>
              <a:off x="434" y="3168"/>
              <a:ext cx="9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97" name="Line 17"/>
            <p:cNvSpPr>
              <a:spLocks noChangeShapeType="1"/>
            </p:cNvSpPr>
            <p:nvPr/>
          </p:nvSpPr>
          <p:spPr bwMode="auto">
            <a:xfrm>
              <a:off x="424" y="2256"/>
              <a:ext cx="912" cy="9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98" name="Oval 18"/>
            <p:cNvSpPr>
              <a:spLocks noChangeAspect="1" noChangeArrowheads="1"/>
            </p:cNvSpPr>
            <p:nvPr/>
          </p:nvSpPr>
          <p:spPr bwMode="auto">
            <a:xfrm>
              <a:off x="840" y="2672"/>
              <a:ext cx="69" cy="69"/>
            </a:xfrm>
            <a:prstGeom prst="ellipse">
              <a:avLst/>
            </a:prstGeom>
            <a:solidFill>
              <a:schemeClr val="tx1"/>
            </a:solidFill>
            <a:ln w="12700">
              <a:solidFill>
                <a:schemeClr val="tx1"/>
              </a:solidFill>
              <a:round/>
              <a:headEnd/>
              <a:tailEnd/>
            </a:ln>
          </p:spPr>
          <p:txBody>
            <a:bodyPr wrap="none" anchor="ctr"/>
            <a:lstStyle/>
            <a:p>
              <a:endParaRPr lang="en-US"/>
            </a:p>
          </p:txBody>
        </p:sp>
      </p:grpSp>
      <p:grpSp>
        <p:nvGrpSpPr>
          <p:cNvPr id="3" name="Group 19"/>
          <p:cNvGrpSpPr>
            <a:grpSpLocks/>
          </p:cNvGrpSpPr>
          <p:nvPr/>
        </p:nvGrpSpPr>
        <p:grpSpPr bwMode="auto">
          <a:xfrm>
            <a:off x="4165600" y="2590801"/>
            <a:ext cx="2370667" cy="2290763"/>
            <a:chOff x="2056" y="1968"/>
            <a:chExt cx="1120" cy="1443"/>
          </a:xfrm>
        </p:grpSpPr>
        <p:sp>
          <p:nvSpPr>
            <p:cNvPr id="6169" name="Text Box 20"/>
            <p:cNvSpPr txBox="1">
              <a:spLocks noChangeArrowheads="1"/>
            </p:cNvSpPr>
            <p:nvPr/>
          </p:nvSpPr>
          <p:spPr bwMode="auto">
            <a:xfrm>
              <a:off x="2680" y="2592"/>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e</a:t>
              </a:r>
              <a:endParaRPr lang="en-US" sz="2800" i="1">
                <a:solidFill>
                  <a:schemeClr val="tx2"/>
                </a:solidFill>
                <a:latin typeface="Bookman Old Style" pitchFamily="18" charset="0"/>
              </a:endParaRPr>
            </a:p>
          </p:txBody>
        </p:sp>
        <p:sp>
          <p:nvSpPr>
            <p:cNvPr id="6170" name="Oval 21"/>
            <p:cNvSpPr>
              <a:spLocks noChangeAspect="1" noChangeArrowheads="1"/>
            </p:cNvSpPr>
            <p:nvPr/>
          </p:nvSpPr>
          <p:spPr bwMode="auto">
            <a:xfrm>
              <a:off x="2068" y="2206"/>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6171" name="Oval 22"/>
            <p:cNvSpPr>
              <a:spLocks noChangeAspect="1" noChangeArrowheads="1"/>
            </p:cNvSpPr>
            <p:nvPr/>
          </p:nvSpPr>
          <p:spPr bwMode="auto">
            <a:xfrm>
              <a:off x="2074" y="3138"/>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6172" name="Line 23"/>
            <p:cNvSpPr>
              <a:spLocks noChangeAspect="1" noChangeShapeType="1"/>
            </p:cNvSpPr>
            <p:nvPr/>
          </p:nvSpPr>
          <p:spPr bwMode="auto">
            <a:xfrm rot="5400000">
              <a:off x="1645" y="2710"/>
              <a:ext cx="92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73" name="Text Box 24"/>
            <p:cNvSpPr txBox="1">
              <a:spLocks noChangeArrowheads="1"/>
            </p:cNvSpPr>
            <p:nvPr/>
          </p:nvSpPr>
          <p:spPr bwMode="auto">
            <a:xfrm>
              <a:off x="2072" y="317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d</a:t>
              </a:r>
              <a:endParaRPr lang="en-US" sz="2800" i="1">
                <a:solidFill>
                  <a:schemeClr val="tx2"/>
                </a:solidFill>
                <a:latin typeface="Bookman Old Style" pitchFamily="18" charset="0"/>
              </a:endParaRPr>
            </a:p>
          </p:txBody>
        </p:sp>
        <p:sp>
          <p:nvSpPr>
            <p:cNvPr id="6174" name="Text Box 25"/>
            <p:cNvSpPr txBox="1">
              <a:spLocks noChangeArrowheads="1"/>
            </p:cNvSpPr>
            <p:nvPr/>
          </p:nvSpPr>
          <p:spPr bwMode="auto">
            <a:xfrm>
              <a:off x="2056" y="196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a</a:t>
              </a:r>
              <a:endParaRPr lang="en-US" sz="2800" i="1">
                <a:solidFill>
                  <a:schemeClr val="tx2"/>
                </a:solidFill>
                <a:latin typeface="Bookman Old Style" pitchFamily="18" charset="0"/>
              </a:endParaRPr>
            </a:p>
          </p:txBody>
        </p:sp>
        <p:sp>
          <p:nvSpPr>
            <p:cNvPr id="6175" name="Oval 26"/>
            <p:cNvSpPr>
              <a:spLocks noChangeAspect="1" noChangeArrowheads="1"/>
            </p:cNvSpPr>
            <p:nvPr/>
          </p:nvSpPr>
          <p:spPr bwMode="auto">
            <a:xfrm>
              <a:off x="3004" y="2206"/>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6176" name="Oval 27"/>
            <p:cNvSpPr>
              <a:spLocks noChangeAspect="1" noChangeArrowheads="1"/>
            </p:cNvSpPr>
            <p:nvPr/>
          </p:nvSpPr>
          <p:spPr bwMode="auto">
            <a:xfrm>
              <a:off x="3010" y="3138"/>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6177" name="Line 28"/>
            <p:cNvSpPr>
              <a:spLocks noChangeAspect="1" noChangeShapeType="1"/>
            </p:cNvSpPr>
            <p:nvPr/>
          </p:nvSpPr>
          <p:spPr bwMode="auto">
            <a:xfrm rot="5400000">
              <a:off x="2581" y="2710"/>
              <a:ext cx="92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78" name="Text Box 29"/>
            <p:cNvSpPr txBox="1">
              <a:spLocks noChangeArrowheads="1"/>
            </p:cNvSpPr>
            <p:nvPr/>
          </p:nvSpPr>
          <p:spPr bwMode="auto">
            <a:xfrm>
              <a:off x="2984" y="316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c</a:t>
              </a:r>
              <a:endParaRPr lang="en-US" sz="2800" i="1">
                <a:solidFill>
                  <a:schemeClr val="tx2"/>
                </a:solidFill>
                <a:latin typeface="Bookman Old Style" pitchFamily="18" charset="0"/>
              </a:endParaRPr>
            </a:p>
          </p:txBody>
        </p:sp>
        <p:sp>
          <p:nvSpPr>
            <p:cNvPr id="6179" name="Text Box 30"/>
            <p:cNvSpPr txBox="1">
              <a:spLocks noChangeArrowheads="1"/>
            </p:cNvSpPr>
            <p:nvPr/>
          </p:nvSpPr>
          <p:spPr bwMode="auto">
            <a:xfrm>
              <a:off x="2992" y="197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b</a:t>
              </a:r>
              <a:endParaRPr lang="en-US" sz="2800" i="1">
                <a:solidFill>
                  <a:schemeClr val="tx2"/>
                </a:solidFill>
                <a:latin typeface="Bookman Old Style" pitchFamily="18" charset="0"/>
              </a:endParaRPr>
            </a:p>
          </p:txBody>
        </p:sp>
        <p:sp>
          <p:nvSpPr>
            <p:cNvPr id="6180" name="Line 31"/>
            <p:cNvSpPr>
              <a:spLocks noChangeAspect="1" noChangeShapeType="1"/>
            </p:cNvSpPr>
            <p:nvPr/>
          </p:nvSpPr>
          <p:spPr bwMode="auto">
            <a:xfrm>
              <a:off x="2131" y="2241"/>
              <a:ext cx="9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81" name="Line 32"/>
            <p:cNvSpPr>
              <a:spLocks noChangeShapeType="1"/>
            </p:cNvSpPr>
            <p:nvPr/>
          </p:nvSpPr>
          <p:spPr bwMode="auto">
            <a:xfrm flipH="1">
              <a:off x="2104" y="2256"/>
              <a:ext cx="912" cy="9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82" name="Line 33"/>
            <p:cNvSpPr>
              <a:spLocks noChangeAspect="1" noChangeShapeType="1"/>
            </p:cNvSpPr>
            <p:nvPr/>
          </p:nvSpPr>
          <p:spPr bwMode="auto">
            <a:xfrm>
              <a:off x="2114" y="3168"/>
              <a:ext cx="9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83" name="Line 34"/>
            <p:cNvSpPr>
              <a:spLocks noChangeShapeType="1"/>
            </p:cNvSpPr>
            <p:nvPr/>
          </p:nvSpPr>
          <p:spPr bwMode="auto">
            <a:xfrm>
              <a:off x="2104" y="2256"/>
              <a:ext cx="912" cy="9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84" name="Oval 35"/>
            <p:cNvSpPr>
              <a:spLocks noChangeAspect="1" noChangeArrowheads="1"/>
            </p:cNvSpPr>
            <p:nvPr/>
          </p:nvSpPr>
          <p:spPr bwMode="auto">
            <a:xfrm>
              <a:off x="2520" y="2672"/>
              <a:ext cx="69" cy="69"/>
            </a:xfrm>
            <a:prstGeom prst="ellipse">
              <a:avLst/>
            </a:prstGeom>
            <a:solidFill>
              <a:schemeClr val="tx1"/>
            </a:solidFill>
            <a:ln w="12700">
              <a:solidFill>
                <a:schemeClr val="tx1"/>
              </a:solidFill>
              <a:round/>
              <a:headEnd/>
              <a:tailEnd/>
            </a:ln>
          </p:spPr>
          <p:txBody>
            <a:bodyPr wrap="none" anchor="ctr"/>
            <a:lstStyle/>
            <a:p>
              <a:endParaRPr lang="en-US"/>
            </a:p>
          </p:txBody>
        </p:sp>
      </p:grpSp>
      <p:grpSp>
        <p:nvGrpSpPr>
          <p:cNvPr id="4" name="Group 36"/>
          <p:cNvGrpSpPr>
            <a:grpSpLocks/>
          </p:cNvGrpSpPr>
          <p:nvPr/>
        </p:nvGrpSpPr>
        <p:grpSpPr bwMode="auto">
          <a:xfrm>
            <a:off x="7518400" y="2590801"/>
            <a:ext cx="4182533" cy="2290763"/>
            <a:chOff x="3736" y="1968"/>
            <a:chExt cx="1976" cy="1443"/>
          </a:xfrm>
        </p:grpSpPr>
        <p:sp>
          <p:nvSpPr>
            <p:cNvPr id="6152" name="Text Box 37"/>
            <p:cNvSpPr txBox="1">
              <a:spLocks noChangeArrowheads="1"/>
            </p:cNvSpPr>
            <p:nvPr/>
          </p:nvSpPr>
          <p:spPr bwMode="auto">
            <a:xfrm>
              <a:off x="5528" y="3130"/>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e</a:t>
              </a:r>
              <a:endParaRPr lang="en-US" sz="2800" i="1">
                <a:solidFill>
                  <a:schemeClr val="tx2"/>
                </a:solidFill>
                <a:latin typeface="Bookman Old Style" pitchFamily="18" charset="0"/>
              </a:endParaRPr>
            </a:p>
          </p:txBody>
        </p:sp>
        <p:sp>
          <p:nvSpPr>
            <p:cNvPr id="6153" name="Oval 38"/>
            <p:cNvSpPr>
              <a:spLocks noChangeAspect="1" noChangeArrowheads="1"/>
            </p:cNvSpPr>
            <p:nvPr/>
          </p:nvSpPr>
          <p:spPr bwMode="auto">
            <a:xfrm>
              <a:off x="3748" y="2206"/>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6154" name="Oval 39"/>
            <p:cNvSpPr>
              <a:spLocks noChangeAspect="1" noChangeArrowheads="1"/>
            </p:cNvSpPr>
            <p:nvPr/>
          </p:nvSpPr>
          <p:spPr bwMode="auto">
            <a:xfrm>
              <a:off x="3754" y="3138"/>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6155" name="Line 40"/>
            <p:cNvSpPr>
              <a:spLocks noChangeAspect="1" noChangeShapeType="1"/>
            </p:cNvSpPr>
            <p:nvPr/>
          </p:nvSpPr>
          <p:spPr bwMode="auto">
            <a:xfrm rot="5400000">
              <a:off x="3325" y="2710"/>
              <a:ext cx="92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56" name="Text Box 41"/>
            <p:cNvSpPr txBox="1">
              <a:spLocks noChangeArrowheads="1"/>
            </p:cNvSpPr>
            <p:nvPr/>
          </p:nvSpPr>
          <p:spPr bwMode="auto">
            <a:xfrm>
              <a:off x="3752" y="316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c</a:t>
              </a:r>
              <a:endParaRPr lang="en-US" sz="2800" i="1">
                <a:solidFill>
                  <a:schemeClr val="tx2"/>
                </a:solidFill>
                <a:latin typeface="Bookman Old Style" pitchFamily="18" charset="0"/>
              </a:endParaRPr>
            </a:p>
          </p:txBody>
        </p:sp>
        <p:sp>
          <p:nvSpPr>
            <p:cNvPr id="6157" name="Text Box 42"/>
            <p:cNvSpPr txBox="1">
              <a:spLocks noChangeArrowheads="1"/>
            </p:cNvSpPr>
            <p:nvPr/>
          </p:nvSpPr>
          <p:spPr bwMode="auto">
            <a:xfrm>
              <a:off x="3736" y="196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a</a:t>
              </a:r>
              <a:endParaRPr lang="en-US" sz="2800" i="1">
                <a:solidFill>
                  <a:schemeClr val="tx2"/>
                </a:solidFill>
                <a:latin typeface="Bookman Old Style" pitchFamily="18" charset="0"/>
              </a:endParaRPr>
            </a:p>
          </p:txBody>
        </p:sp>
        <p:sp>
          <p:nvSpPr>
            <p:cNvPr id="6158" name="Oval 43"/>
            <p:cNvSpPr>
              <a:spLocks noChangeAspect="1" noChangeArrowheads="1"/>
            </p:cNvSpPr>
            <p:nvPr/>
          </p:nvSpPr>
          <p:spPr bwMode="auto">
            <a:xfrm>
              <a:off x="4684" y="2206"/>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6159" name="Oval 44"/>
            <p:cNvSpPr>
              <a:spLocks noChangeAspect="1" noChangeArrowheads="1"/>
            </p:cNvSpPr>
            <p:nvPr/>
          </p:nvSpPr>
          <p:spPr bwMode="auto">
            <a:xfrm>
              <a:off x="4690" y="3138"/>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6160" name="Line 45"/>
            <p:cNvSpPr>
              <a:spLocks noChangeAspect="1" noChangeShapeType="1"/>
            </p:cNvSpPr>
            <p:nvPr/>
          </p:nvSpPr>
          <p:spPr bwMode="auto">
            <a:xfrm rot="5400000">
              <a:off x="4261" y="2710"/>
              <a:ext cx="92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61" name="Text Box 46"/>
            <p:cNvSpPr txBox="1">
              <a:spLocks noChangeArrowheads="1"/>
            </p:cNvSpPr>
            <p:nvPr/>
          </p:nvSpPr>
          <p:spPr bwMode="auto">
            <a:xfrm>
              <a:off x="4664" y="317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d</a:t>
              </a:r>
              <a:endParaRPr lang="en-US" sz="2800" i="1">
                <a:solidFill>
                  <a:schemeClr val="tx2"/>
                </a:solidFill>
                <a:latin typeface="Bookman Old Style" pitchFamily="18" charset="0"/>
              </a:endParaRPr>
            </a:p>
          </p:txBody>
        </p:sp>
        <p:sp>
          <p:nvSpPr>
            <p:cNvPr id="6162" name="Text Box 47"/>
            <p:cNvSpPr txBox="1">
              <a:spLocks noChangeArrowheads="1"/>
            </p:cNvSpPr>
            <p:nvPr/>
          </p:nvSpPr>
          <p:spPr bwMode="auto">
            <a:xfrm>
              <a:off x="4672" y="197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b</a:t>
              </a:r>
              <a:endParaRPr lang="en-US" sz="2800" i="1">
                <a:solidFill>
                  <a:schemeClr val="tx2"/>
                </a:solidFill>
                <a:latin typeface="Bookman Old Style" pitchFamily="18" charset="0"/>
              </a:endParaRPr>
            </a:p>
          </p:txBody>
        </p:sp>
        <p:sp>
          <p:nvSpPr>
            <p:cNvPr id="6163" name="Line 48"/>
            <p:cNvSpPr>
              <a:spLocks noChangeAspect="1" noChangeShapeType="1"/>
            </p:cNvSpPr>
            <p:nvPr/>
          </p:nvSpPr>
          <p:spPr bwMode="auto">
            <a:xfrm>
              <a:off x="3811" y="2241"/>
              <a:ext cx="9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64" name="Line 49"/>
            <p:cNvSpPr>
              <a:spLocks noChangeAspect="1" noChangeShapeType="1"/>
            </p:cNvSpPr>
            <p:nvPr/>
          </p:nvSpPr>
          <p:spPr bwMode="auto">
            <a:xfrm>
              <a:off x="3794" y="3168"/>
              <a:ext cx="9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65" name="Line 50"/>
            <p:cNvSpPr>
              <a:spLocks noChangeShapeType="1"/>
            </p:cNvSpPr>
            <p:nvPr/>
          </p:nvSpPr>
          <p:spPr bwMode="auto">
            <a:xfrm>
              <a:off x="3784" y="2256"/>
              <a:ext cx="912" cy="9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66" name="Oval 51"/>
            <p:cNvSpPr>
              <a:spLocks noChangeAspect="1" noChangeArrowheads="1"/>
            </p:cNvSpPr>
            <p:nvPr/>
          </p:nvSpPr>
          <p:spPr bwMode="auto">
            <a:xfrm>
              <a:off x="5616" y="3120"/>
              <a:ext cx="69" cy="69"/>
            </a:xfrm>
            <a:prstGeom prst="ellipse">
              <a:avLst/>
            </a:prstGeom>
            <a:solidFill>
              <a:schemeClr val="tx1"/>
            </a:solidFill>
            <a:ln w="12700">
              <a:solidFill>
                <a:schemeClr val="tx1"/>
              </a:solidFill>
              <a:round/>
              <a:headEnd/>
              <a:tailEnd/>
            </a:ln>
          </p:spPr>
          <p:txBody>
            <a:bodyPr wrap="none" anchor="ctr"/>
            <a:lstStyle/>
            <a:p>
              <a:endParaRPr lang="en-US"/>
            </a:p>
          </p:txBody>
        </p:sp>
        <p:sp>
          <p:nvSpPr>
            <p:cNvPr id="6167" name="Line 52"/>
            <p:cNvSpPr>
              <a:spLocks noChangeShapeType="1"/>
            </p:cNvSpPr>
            <p:nvPr/>
          </p:nvSpPr>
          <p:spPr bwMode="auto">
            <a:xfrm>
              <a:off x="4752" y="2256"/>
              <a:ext cx="912" cy="9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68" name="Line 53"/>
            <p:cNvSpPr>
              <a:spLocks noChangeAspect="1" noChangeShapeType="1"/>
            </p:cNvSpPr>
            <p:nvPr/>
          </p:nvSpPr>
          <p:spPr bwMode="auto">
            <a:xfrm>
              <a:off x="4738" y="3168"/>
              <a:ext cx="9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sp>
        <p:nvSpPr>
          <p:cNvPr id="82951" name="Text Box 54"/>
          <p:cNvSpPr txBox="1">
            <a:spLocks noChangeArrowheads="1"/>
          </p:cNvSpPr>
          <p:nvPr/>
        </p:nvSpPr>
        <p:spPr bwMode="auto">
          <a:xfrm>
            <a:off x="304800" y="5181600"/>
            <a:ext cx="11379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r>
              <a:rPr lang="en-US" sz="3200">
                <a:latin typeface="Times New Roman" pitchFamily="18" charset="0"/>
              </a:rPr>
              <a:t>       </a:t>
            </a:r>
            <a:r>
              <a:rPr lang="en-US" sz="3200" b="1">
                <a:latin typeface="Times New Roman" pitchFamily="18" charset="0"/>
              </a:rPr>
              <a:t>yes		     no 			no</a:t>
            </a:r>
          </a:p>
          <a:p>
            <a:pPr algn="l" eaLnBrk="1" hangingPunct="1"/>
            <a:r>
              <a:rPr lang="en-US" sz="3200">
                <a:latin typeface="Times New Roman" pitchFamily="18" charset="0"/>
              </a:rPr>
              <a:t>(a, e, c, d, e, b, a)</a:t>
            </a:r>
          </a:p>
        </p:txBody>
      </p:sp>
    </p:spTree>
    <p:extLst>
      <p:ext uri="{BB962C8B-B14F-4D97-AF65-F5344CB8AC3E}">
        <p14:creationId xmlns:p14="http://schemas.microsoft.com/office/powerpoint/2010/main" val="91469396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ou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2951"/>
                                        </p:tgtEl>
                                        <p:attrNameLst>
                                          <p:attrName>style.visibility</p:attrName>
                                        </p:attrNameLst>
                                      </p:cBhvr>
                                      <p:to>
                                        <p:strVal val="visible"/>
                                      </p:to>
                                    </p:set>
                                    <p:animEffect transition="in" filter="blinds(horizontal)">
                                      <p:cBhvr>
                                        <p:cTn id="22" dur="500"/>
                                        <p:tgtEl>
                                          <p:spTgt spid="82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09600" y="152400"/>
            <a:ext cx="10972800" cy="838200"/>
          </a:xfrm>
        </p:spPr>
        <p:txBody>
          <a:bodyPr/>
          <a:lstStyle/>
          <a:p>
            <a:pPr eaLnBrk="1" hangingPunct="1"/>
            <a:r>
              <a:rPr lang="en-US" smtClean="0">
                <a:latin typeface="Times New Roman" pitchFamily="18" charset="0"/>
              </a:rPr>
              <a:t>Example</a:t>
            </a:r>
          </a:p>
        </p:txBody>
      </p:sp>
      <p:sp>
        <p:nvSpPr>
          <p:cNvPr id="7171" name="Rectangle 3"/>
          <p:cNvSpPr>
            <a:spLocks noGrp="1" noChangeArrowheads="1"/>
          </p:cNvSpPr>
          <p:nvPr>
            <p:ph type="body" idx="1"/>
          </p:nvPr>
        </p:nvSpPr>
        <p:spPr>
          <a:xfrm>
            <a:off x="203200" y="1219201"/>
            <a:ext cx="10972800" cy="1089025"/>
          </a:xfrm>
        </p:spPr>
        <p:txBody>
          <a:bodyPr/>
          <a:lstStyle/>
          <a:p>
            <a:pPr eaLnBrk="1" hangingPunct="1">
              <a:lnSpc>
                <a:spcPct val="90000"/>
              </a:lnSpc>
            </a:pPr>
            <a:r>
              <a:rPr lang="en-US" sz="3600" dirty="0" smtClean="0">
                <a:latin typeface="Times New Roman" pitchFamily="18" charset="0"/>
              </a:rPr>
              <a:t>Which of the following graphs has an Euler trail?</a:t>
            </a:r>
          </a:p>
        </p:txBody>
      </p:sp>
      <p:grpSp>
        <p:nvGrpSpPr>
          <p:cNvPr id="2" name="Group 4"/>
          <p:cNvGrpSpPr>
            <a:grpSpLocks/>
          </p:cNvGrpSpPr>
          <p:nvPr/>
        </p:nvGrpSpPr>
        <p:grpSpPr bwMode="auto">
          <a:xfrm>
            <a:off x="812800" y="2590801"/>
            <a:ext cx="2370667" cy="2290763"/>
            <a:chOff x="376" y="1968"/>
            <a:chExt cx="1120" cy="1443"/>
          </a:xfrm>
        </p:grpSpPr>
        <p:sp>
          <p:nvSpPr>
            <p:cNvPr id="7209" name="Text Box 5"/>
            <p:cNvSpPr txBox="1">
              <a:spLocks noChangeArrowheads="1"/>
            </p:cNvSpPr>
            <p:nvPr/>
          </p:nvSpPr>
          <p:spPr bwMode="auto">
            <a:xfrm>
              <a:off x="1000" y="2592"/>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e</a:t>
              </a:r>
              <a:endParaRPr lang="en-US" sz="2800" i="1">
                <a:solidFill>
                  <a:schemeClr val="tx2"/>
                </a:solidFill>
                <a:latin typeface="Bookman Old Style" pitchFamily="18" charset="0"/>
              </a:endParaRPr>
            </a:p>
          </p:txBody>
        </p:sp>
        <p:sp>
          <p:nvSpPr>
            <p:cNvPr id="7210" name="Oval 6"/>
            <p:cNvSpPr>
              <a:spLocks noChangeAspect="1" noChangeArrowheads="1"/>
            </p:cNvSpPr>
            <p:nvPr/>
          </p:nvSpPr>
          <p:spPr bwMode="auto">
            <a:xfrm>
              <a:off x="388" y="2206"/>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7211" name="Oval 7"/>
            <p:cNvSpPr>
              <a:spLocks noChangeAspect="1" noChangeArrowheads="1"/>
            </p:cNvSpPr>
            <p:nvPr/>
          </p:nvSpPr>
          <p:spPr bwMode="auto">
            <a:xfrm>
              <a:off x="394" y="3138"/>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7212" name="Text Box 8"/>
            <p:cNvSpPr txBox="1">
              <a:spLocks noChangeArrowheads="1"/>
            </p:cNvSpPr>
            <p:nvPr/>
          </p:nvSpPr>
          <p:spPr bwMode="auto">
            <a:xfrm>
              <a:off x="392" y="317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d</a:t>
              </a:r>
              <a:endParaRPr lang="en-US" sz="2800" i="1">
                <a:solidFill>
                  <a:schemeClr val="tx2"/>
                </a:solidFill>
                <a:latin typeface="Bookman Old Style" pitchFamily="18" charset="0"/>
              </a:endParaRPr>
            </a:p>
          </p:txBody>
        </p:sp>
        <p:sp>
          <p:nvSpPr>
            <p:cNvPr id="7213" name="Text Box 9"/>
            <p:cNvSpPr txBox="1">
              <a:spLocks noChangeArrowheads="1"/>
            </p:cNvSpPr>
            <p:nvPr/>
          </p:nvSpPr>
          <p:spPr bwMode="auto">
            <a:xfrm>
              <a:off x="376" y="196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a</a:t>
              </a:r>
              <a:endParaRPr lang="en-US" sz="2800" i="1">
                <a:solidFill>
                  <a:schemeClr val="tx2"/>
                </a:solidFill>
                <a:latin typeface="Bookman Old Style" pitchFamily="18" charset="0"/>
              </a:endParaRPr>
            </a:p>
          </p:txBody>
        </p:sp>
        <p:sp>
          <p:nvSpPr>
            <p:cNvPr id="7214" name="Oval 10"/>
            <p:cNvSpPr>
              <a:spLocks noChangeAspect="1" noChangeArrowheads="1"/>
            </p:cNvSpPr>
            <p:nvPr/>
          </p:nvSpPr>
          <p:spPr bwMode="auto">
            <a:xfrm>
              <a:off x="1324" y="2206"/>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7215" name="Oval 11"/>
            <p:cNvSpPr>
              <a:spLocks noChangeAspect="1" noChangeArrowheads="1"/>
            </p:cNvSpPr>
            <p:nvPr/>
          </p:nvSpPr>
          <p:spPr bwMode="auto">
            <a:xfrm>
              <a:off x="1330" y="3138"/>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7216" name="Text Box 12"/>
            <p:cNvSpPr txBox="1">
              <a:spLocks noChangeArrowheads="1"/>
            </p:cNvSpPr>
            <p:nvPr/>
          </p:nvSpPr>
          <p:spPr bwMode="auto">
            <a:xfrm>
              <a:off x="1296" y="317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c</a:t>
              </a:r>
              <a:endParaRPr lang="en-US" sz="2800" i="1">
                <a:solidFill>
                  <a:schemeClr val="tx2"/>
                </a:solidFill>
                <a:latin typeface="Bookman Old Style" pitchFamily="18" charset="0"/>
              </a:endParaRPr>
            </a:p>
          </p:txBody>
        </p:sp>
        <p:sp>
          <p:nvSpPr>
            <p:cNvPr id="7217" name="Text Box 13"/>
            <p:cNvSpPr txBox="1">
              <a:spLocks noChangeArrowheads="1"/>
            </p:cNvSpPr>
            <p:nvPr/>
          </p:nvSpPr>
          <p:spPr bwMode="auto">
            <a:xfrm>
              <a:off x="1312" y="197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b</a:t>
              </a:r>
              <a:endParaRPr lang="en-US" sz="2800" i="1">
                <a:solidFill>
                  <a:schemeClr val="tx2"/>
                </a:solidFill>
                <a:latin typeface="Bookman Old Style" pitchFamily="18" charset="0"/>
              </a:endParaRPr>
            </a:p>
          </p:txBody>
        </p:sp>
        <p:sp>
          <p:nvSpPr>
            <p:cNvPr id="7218" name="Line 14"/>
            <p:cNvSpPr>
              <a:spLocks noChangeAspect="1" noChangeShapeType="1"/>
            </p:cNvSpPr>
            <p:nvPr/>
          </p:nvSpPr>
          <p:spPr bwMode="auto">
            <a:xfrm>
              <a:off x="451" y="2241"/>
              <a:ext cx="9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7219" name="Line 15"/>
            <p:cNvSpPr>
              <a:spLocks noChangeShapeType="1"/>
            </p:cNvSpPr>
            <p:nvPr/>
          </p:nvSpPr>
          <p:spPr bwMode="auto">
            <a:xfrm flipH="1">
              <a:off x="424" y="2256"/>
              <a:ext cx="912" cy="9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7220" name="Line 16"/>
            <p:cNvSpPr>
              <a:spLocks noChangeAspect="1" noChangeShapeType="1"/>
            </p:cNvSpPr>
            <p:nvPr/>
          </p:nvSpPr>
          <p:spPr bwMode="auto">
            <a:xfrm>
              <a:off x="434" y="3168"/>
              <a:ext cx="9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7221" name="Line 17"/>
            <p:cNvSpPr>
              <a:spLocks noChangeShapeType="1"/>
            </p:cNvSpPr>
            <p:nvPr/>
          </p:nvSpPr>
          <p:spPr bwMode="auto">
            <a:xfrm>
              <a:off x="424" y="2256"/>
              <a:ext cx="912" cy="9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7222" name="Oval 18"/>
            <p:cNvSpPr>
              <a:spLocks noChangeAspect="1" noChangeArrowheads="1"/>
            </p:cNvSpPr>
            <p:nvPr/>
          </p:nvSpPr>
          <p:spPr bwMode="auto">
            <a:xfrm>
              <a:off x="840" y="2672"/>
              <a:ext cx="69" cy="69"/>
            </a:xfrm>
            <a:prstGeom prst="ellipse">
              <a:avLst/>
            </a:prstGeom>
            <a:solidFill>
              <a:schemeClr val="tx1"/>
            </a:solidFill>
            <a:ln w="12700">
              <a:solidFill>
                <a:schemeClr val="tx1"/>
              </a:solidFill>
              <a:round/>
              <a:headEnd/>
              <a:tailEnd/>
            </a:ln>
          </p:spPr>
          <p:txBody>
            <a:bodyPr wrap="none" anchor="ctr"/>
            <a:lstStyle/>
            <a:p>
              <a:endParaRPr lang="en-US"/>
            </a:p>
          </p:txBody>
        </p:sp>
      </p:grpSp>
      <p:grpSp>
        <p:nvGrpSpPr>
          <p:cNvPr id="3" name="Group 19"/>
          <p:cNvGrpSpPr>
            <a:grpSpLocks/>
          </p:cNvGrpSpPr>
          <p:nvPr/>
        </p:nvGrpSpPr>
        <p:grpSpPr bwMode="auto">
          <a:xfrm>
            <a:off x="4165600" y="2590801"/>
            <a:ext cx="2370667" cy="2290763"/>
            <a:chOff x="2056" y="1968"/>
            <a:chExt cx="1120" cy="1443"/>
          </a:xfrm>
        </p:grpSpPr>
        <p:sp>
          <p:nvSpPr>
            <p:cNvPr id="7193" name="Text Box 20"/>
            <p:cNvSpPr txBox="1">
              <a:spLocks noChangeArrowheads="1"/>
            </p:cNvSpPr>
            <p:nvPr/>
          </p:nvSpPr>
          <p:spPr bwMode="auto">
            <a:xfrm>
              <a:off x="2680" y="2592"/>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e</a:t>
              </a:r>
              <a:endParaRPr lang="en-US" sz="2800" i="1">
                <a:solidFill>
                  <a:schemeClr val="tx2"/>
                </a:solidFill>
                <a:latin typeface="Bookman Old Style" pitchFamily="18" charset="0"/>
              </a:endParaRPr>
            </a:p>
          </p:txBody>
        </p:sp>
        <p:sp>
          <p:nvSpPr>
            <p:cNvPr id="7194" name="Oval 21"/>
            <p:cNvSpPr>
              <a:spLocks noChangeAspect="1" noChangeArrowheads="1"/>
            </p:cNvSpPr>
            <p:nvPr/>
          </p:nvSpPr>
          <p:spPr bwMode="auto">
            <a:xfrm>
              <a:off x="2068" y="2206"/>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7195" name="Oval 22"/>
            <p:cNvSpPr>
              <a:spLocks noChangeAspect="1" noChangeArrowheads="1"/>
            </p:cNvSpPr>
            <p:nvPr/>
          </p:nvSpPr>
          <p:spPr bwMode="auto">
            <a:xfrm>
              <a:off x="2074" y="3138"/>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7196" name="Line 23"/>
            <p:cNvSpPr>
              <a:spLocks noChangeAspect="1" noChangeShapeType="1"/>
            </p:cNvSpPr>
            <p:nvPr/>
          </p:nvSpPr>
          <p:spPr bwMode="auto">
            <a:xfrm rot="5400000">
              <a:off x="1645" y="2710"/>
              <a:ext cx="92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7197" name="Text Box 24"/>
            <p:cNvSpPr txBox="1">
              <a:spLocks noChangeArrowheads="1"/>
            </p:cNvSpPr>
            <p:nvPr/>
          </p:nvSpPr>
          <p:spPr bwMode="auto">
            <a:xfrm>
              <a:off x="2072" y="317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d</a:t>
              </a:r>
              <a:endParaRPr lang="en-US" sz="2800" i="1">
                <a:solidFill>
                  <a:schemeClr val="tx2"/>
                </a:solidFill>
                <a:latin typeface="Bookman Old Style" pitchFamily="18" charset="0"/>
              </a:endParaRPr>
            </a:p>
          </p:txBody>
        </p:sp>
        <p:sp>
          <p:nvSpPr>
            <p:cNvPr id="7198" name="Text Box 25"/>
            <p:cNvSpPr txBox="1">
              <a:spLocks noChangeArrowheads="1"/>
            </p:cNvSpPr>
            <p:nvPr/>
          </p:nvSpPr>
          <p:spPr bwMode="auto">
            <a:xfrm>
              <a:off x="2056" y="196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a</a:t>
              </a:r>
              <a:endParaRPr lang="en-US" sz="2800" i="1">
                <a:solidFill>
                  <a:schemeClr val="tx2"/>
                </a:solidFill>
                <a:latin typeface="Bookman Old Style" pitchFamily="18" charset="0"/>
              </a:endParaRPr>
            </a:p>
          </p:txBody>
        </p:sp>
        <p:sp>
          <p:nvSpPr>
            <p:cNvPr id="7199" name="Oval 26"/>
            <p:cNvSpPr>
              <a:spLocks noChangeAspect="1" noChangeArrowheads="1"/>
            </p:cNvSpPr>
            <p:nvPr/>
          </p:nvSpPr>
          <p:spPr bwMode="auto">
            <a:xfrm>
              <a:off x="3004" y="2206"/>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7200" name="Oval 27"/>
            <p:cNvSpPr>
              <a:spLocks noChangeAspect="1" noChangeArrowheads="1"/>
            </p:cNvSpPr>
            <p:nvPr/>
          </p:nvSpPr>
          <p:spPr bwMode="auto">
            <a:xfrm>
              <a:off x="3010" y="3138"/>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7201" name="Line 28"/>
            <p:cNvSpPr>
              <a:spLocks noChangeAspect="1" noChangeShapeType="1"/>
            </p:cNvSpPr>
            <p:nvPr/>
          </p:nvSpPr>
          <p:spPr bwMode="auto">
            <a:xfrm rot="5400000">
              <a:off x="2581" y="2710"/>
              <a:ext cx="92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7202" name="Text Box 29"/>
            <p:cNvSpPr txBox="1">
              <a:spLocks noChangeArrowheads="1"/>
            </p:cNvSpPr>
            <p:nvPr/>
          </p:nvSpPr>
          <p:spPr bwMode="auto">
            <a:xfrm>
              <a:off x="2984" y="316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c</a:t>
              </a:r>
              <a:endParaRPr lang="en-US" sz="2800" i="1">
                <a:solidFill>
                  <a:schemeClr val="tx2"/>
                </a:solidFill>
                <a:latin typeface="Bookman Old Style" pitchFamily="18" charset="0"/>
              </a:endParaRPr>
            </a:p>
          </p:txBody>
        </p:sp>
        <p:sp>
          <p:nvSpPr>
            <p:cNvPr id="7203" name="Text Box 30"/>
            <p:cNvSpPr txBox="1">
              <a:spLocks noChangeArrowheads="1"/>
            </p:cNvSpPr>
            <p:nvPr/>
          </p:nvSpPr>
          <p:spPr bwMode="auto">
            <a:xfrm>
              <a:off x="2992" y="197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b</a:t>
              </a:r>
              <a:endParaRPr lang="en-US" sz="2800" i="1">
                <a:solidFill>
                  <a:schemeClr val="tx2"/>
                </a:solidFill>
                <a:latin typeface="Bookman Old Style" pitchFamily="18" charset="0"/>
              </a:endParaRPr>
            </a:p>
          </p:txBody>
        </p:sp>
        <p:sp>
          <p:nvSpPr>
            <p:cNvPr id="7204" name="Line 31"/>
            <p:cNvSpPr>
              <a:spLocks noChangeAspect="1" noChangeShapeType="1"/>
            </p:cNvSpPr>
            <p:nvPr/>
          </p:nvSpPr>
          <p:spPr bwMode="auto">
            <a:xfrm>
              <a:off x="2131" y="2241"/>
              <a:ext cx="9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7205" name="Line 32"/>
            <p:cNvSpPr>
              <a:spLocks noChangeShapeType="1"/>
            </p:cNvSpPr>
            <p:nvPr/>
          </p:nvSpPr>
          <p:spPr bwMode="auto">
            <a:xfrm flipH="1">
              <a:off x="2104" y="2256"/>
              <a:ext cx="912" cy="9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7206" name="Line 33"/>
            <p:cNvSpPr>
              <a:spLocks noChangeAspect="1" noChangeShapeType="1"/>
            </p:cNvSpPr>
            <p:nvPr/>
          </p:nvSpPr>
          <p:spPr bwMode="auto">
            <a:xfrm>
              <a:off x="2114" y="3168"/>
              <a:ext cx="9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7207" name="Line 34"/>
            <p:cNvSpPr>
              <a:spLocks noChangeShapeType="1"/>
            </p:cNvSpPr>
            <p:nvPr/>
          </p:nvSpPr>
          <p:spPr bwMode="auto">
            <a:xfrm>
              <a:off x="2104" y="2256"/>
              <a:ext cx="912" cy="9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7208" name="Oval 35"/>
            <p:cNvSpPr>
              <a:spLocks noChangeAspect="1" noChangeArrowheads="1"/>
            </p:cNvSpPr>
            <p:nvPr/>
          </p:nvSpPr>
          <p:spPr bwMode="auto">
            <a:xfrm>
              <a:off x="2520" y="2672"/>
              <a:ext cx="69" cy="69"/>
            </a:xfrm>
            <a:prstGeom prst="ellipse">
              <a:avLst/>
            </a:prstGeom>
            <a:solidFill>
              <a:schemeClr val="tx1"/>
            </a:solidFill>
            <a:ln w="12700">
              <a:solidFill>
                <a:schemeClr val="tx1"/>
              </a:solidFill>
              <a:round/>
              <a:headEnd/>
              <a:tailEnd/>
            </a:ln>
          </p:spPr>
          <p:txBody>
            <a:bodyPr wrap="none" anchor="ctr"/>
            <a:lstStyle/>
            <a:p>
              <a:endParaRPr lang="en-US"/>
            </a:p>
          </p:txBody>
        </p:sp>
      </p:grpSp>
      <p:grpSp>
        <p:nvGrpSpPr>
          <p:cNvPr id="4" name="Group 36"/>
          <p:cNvGrpSpPr>
            <a:grpSpLocks/>
          </p:cNvGrpSpPr>
          <p:nvPr/>
        </p:nvGrpSpPr>
        <p:grpSpPr bwMode="auto">
          <a:xfrm>
            <a:off x="7518400" y="2590801"/>
            <a:ext cx="4182533" cy="2290763"/>
            <a:chOff x="3736" y="1968"/>
            <a:chExt cx="1976" cy="1443"/>
          </a:xfrm>
        </p:grpSpPr>
        <p:sp>
          <p:nvSpPr>
            <p:cNvPr id="7176" name="Text Box 37"/>
            <p:cNvSpPr txBox="1">
              <a:spLocks noChangeArrowheads="1"/>
            </p:cNvSpPr>
            <p:nvPr/>
          </p:nvSpPr>
          <p:spPr bwMode="auto">
            <a:xfrm>
              <a:off x="5528" y="3130"/>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e</a:t>
              </a:r>
              <a:endParaRPr lang="en-US" sz="2800" i="1">
                <a:solidFill>
                  <a:schemeClr val="tx2"/>
                </a:solidFill>
                <a:latin typeface="Bookman Old Style" pitchFamily="18" charset="0"/>
              </a:endParaRPr>
            </a:p>
          </p:txBody>
        </p:sp>
        <p:sp>
          <p:nvSpPr>
            <p:cNvPr id="7177" name="Oval 38"/>
            <p:cNvSpPr>
              <a:spLocks noChangeAspect="1" noChangeArrowheads="1"/>
            </p:cNvSpPr>
            <p:nvPr/>
          </p:nvSpPr>
          <p:spPr bwMode="auto">
            <a:xfrm>
              <a:off x="3748" y="2206"/>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7178" name="Oval 39"/>
            <p:cNvSpPr>
              <a:spLocks noChangeAspect="1" noChangeArrowheads="1"/>
            </p:cNvSpPr>
            <p:nvPr/>
          </p:nvSpPr>
          <p:spPr bwMode="auto">
            <a:xfrm>
              <a:off x="3754" y="3138"/>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7179" name="Line 40"/>
            <p:cNvSpPr>
              <a:spLocks noChangeAspect="1" noChangeShapeType="1"/>
            </p:cNvSpPr>
            <p:nvPr/>
          </p:nvSpPr>
          <p:spPr bwMode="auto">
            <a:xfrm rot="5400000">
              <a:off x="3325" y="2710"/>
              <a:ext cx="92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7180" name="Text Box 41"/>
            <p:cNvSpPr txBox="1">
              <a:spLocks noChangeArrowheads="1"/>
            </p:cNvSpPr>
            <p:nvPr/>
          </p:nvSpPr>
          <p:spPr bwMode="auto">
            <a:xfrm>
              <a:off x="3752" y="316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c</a:t>
              </a:r>
              <a:endParaRPr lang="en-US" sz="2800" i="1">
                <a:solidFill>
                  <a:schemeClr val="tx2"/>
                </a:solidFill>
                <a:latin typeface="Bookman Old Style" pitchFamily="18" charset="0"/>
              </a:endParaRPr>
            </a:p>
          </p:txBody>
        </p:sp>
        <p:sp>
          <p:nvSpPr>
            <p:cNvPr id="7181" name="Text Box 42"/>
            <p:cNvSpPr txBox="1">
              <a:spLocks noChangeArrowheads="1"/>
            </p:cNvSpPr>
            <p:nvPr/>
          </p:nvSpPr>
          <p:spPr bwMode="auto">
            <a:xfrm>
              <a:off x="3736" y="196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a</a:t>
              </a:r>
              <a:endParaRPr lang="en-US" sz="2800" i="1">
                <a:solidFill>
                  <a:schemeClr val="tx2"/>
                </a:solidFill>
                <a:latin typeface="Bookman Old Style" pitchFamily="18" charset="0"/>
              </a:endParaRPr>
            </a:p>
          </p:txBody>
        </p:sp>
        <p:sp>
          <p:nvSpPr>
            <p:cNvPr id="7182" name="Oval 43"/>
            <p:cNvSpPr>
              <a:spLocks noChangeAspect="1" noChangeArrowheads="1"/>
            </p:cNvSpPr>
            <p:nvPr/>
          </p:nvSpPr>
          <p:spPr bwMode="auto">
            <a:xfrm>
              <a:off x="4684" y="2206"/>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7183" name="Oval 44"/>
            <p:cNvSpPr>
              <a:spLocks noChangeAspect="1" noChangeArrowheads="1"/>
            </p:cNvSpPr>
            <p:nvPr/>
          </p:nvSpPr>
          <p:spPr bwMode="auto">
            <a:xfrm>
              <a:off x="4690" y="3138"/>
              <a:ext cx="64" cy="64"/>
            </a:xfrm>
            <a:prstGeom prst="ellipse">
              <a:avLst/>
            </a:prstGeom>
            <a:solidFill>
              <a:schemeClr val="tx1"/>
            </a:solidFill>
            <a:ln w="12700">
              <a:solidFill>
                <a:schemeClr val="tx1"/>
              </a:solidFill>
              <a:round/>
              <a:headEnd/>
              <a:tailEnd/>
            </a:ln>
          </p:spPr>
          <p:txBody>
            <a:bodyPr wrap="none" anchor="ctr"/>
            <a:lstStyle/>
            <a:p>
              <a:endParaRPr lang="en-US"/>
            </a:p>
          </p:txBody>
        </p:sp>
        <p:sp>
          <p:nvSpPr>
            <p:cNvPr id="7184" name="Line 45"/>
            <p:cNvSpPr>
              <a:spLocks noChangeAspect="1" noChangeShapeType="1"/>
            </p:cNvSpPr>
            <p:nvPr/>
          </p:nvSpPr>
          <p:spPr bwMode="auto">
            <a:xfrm rot="5400000">
              <a:off x="4261" y="2710"/>
              <a:ext cx="92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7185" name="Text Box 46"/>
            <p:cNvSpPr txBox="1">
              <a:spLocks noChangeArrowheads="1"/>
            </p:cNvSpPr>
            <p:nvPr/>
          </p:nvSpPr>
          <p:spPr bwMode="auto">
            <a:xfrm>
              <a:off x="4664" y="317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d</a:t>
              </a:r>
              <a:endParaRPr lang="en-US" sz="2800" i="1">
                <a:solidFill>
                  <a:schemeClr val="tx2"/>
                </a:solidFill>
                <a:latin typeface="Bookman Old Style" pitchFamily="18" charset="0"/>
              </a:endParaRPr>
            </a:p>
          </p:txBody>
        </p:sp>
        <p:sp>
          <p:nvSpPr>
            <p:cNvPr id="7186" name="Text Box 47"/>
            <p:cNvSpPr txBox="1">
              <a:spLocks noChangeArrowheads="1"/>
            </p:cNvSpPr>
            <p:nvPr/>
          </p:nvSpPr>
          <p:spPr bwMode="auto">
            <a:xfrm>
              <a:off x="4672" y="197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2400" i="1">
                  <a:solidFill>
                    <a:schemeClr val="tx2"/>
                  </a:solidFill>
                  <a:latin typeface="Bookman Old Style" pitchFamily="18" charset="0"/>
                </a:rPr>
                <a:t>b</a:t>
              </a:r>
              <a:endParaRPr lang="en-US" sz="2800" i="1">
                <a:solidFill>
                  <a:schemeClr val="tx2"/>
                </a:solidFill>
                <a:latin typeface="Bookman Old Style" pitchFamily="18" charset="0"/>
              </a:endParaRPr>
            </a:p>
          </p:txBody>
        </p:sp>
        <p:sp>
          <p:nvSpPr>
            <p:cNvPr id="7187" name="Line 48"/>
            <p:cNvSpPr>
              <a:spLocks noChangeAspect="1" noChangeShapeType="1"/>
            </p:cNvSpPr>
            <p:nvPr/>
          </p:nvSpPr>
          <p:spPr bwMode="auto">
            <a:xfrm>
              <a:off x="3811" y="2241"/>
              <a:ext cx="9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7188" name="Line 49"/>
            <p:cNvSpPr>
              <a:spLocks noChangeAspect="1" noChangeShapeType="1"/>
            </p:cNvSpPr>
            <p:nvPr/>
          </p:nvSpPr>
          <p:spPr bwMode="auto">
            <a:xfrm>
              <a:off x="3794" y="3168"/>
              <a:ext cx="9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7189" name="Line 50"/>
            <p:cNvSpPr>
              <a:spLocks noChangeShapeType="1"/>
            </p:cNvSpPr>
            <p:nvPr/>
          </p:nvSpPr>
          <p:spPr bwMode="auto">
            <a:xfrm>
              <a:off x="3784" y="2256"/>
              <a:ext cx="912" cy="9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7190" name="Oval 51"/>
            <p:cNvSpPr>
              <a:spLocks noChangeAspect="1" noChangeArrowheads="1"/>
            </p:cNvSpPr>
            <p:nvPr/>
          </p:nvSpPr>
          <p:spPr bwMode="auto">
            <a:xfrm>
              <a:off x="5616" y="3120"/>
              <a:ext cx="69" cy="69"/>
            </a:xfrm>
            <a:prstGeom prst="ellipse">
              <a:avLst/>
            </a:prstGeom>
            <a:solidFill>
              <a:schemeClr val="tx1"/>
            </a:solidFill>
            <a:ln w="12700">
              <a:solidFill>
                <a:schemeClr val="tx1"/>
              </a:solidFill>
              <a:round/>
              <a:headEnd/>
              <a:tailEnd/>
            </a:ln>
          </p:spPr>
          <p:txBody>
            <a:bodyPr wrap="none" anchor="ctr"/>
            <a:lstStyle/>
            <a:p>
              <a:endParaRPr lang="en-US"/>
            </a:p>
          </p:txBody>
        </p:sp>
        <p:sp>
          <p:nvSpPr>
            <p:cNvPr id="7191" name="Line 52"/>
            <p:cNvSpPr>
              <a:spLocks noChangeShapeType="1"/>
            </p:cNvSpPr>
            <p:nvPr/>
          </p:nvSpPr>
          <p:spPr bwMode="auto">
            <a:xfrm>
              <a:off x="4752" y="2256"/>
              <a:ext cx="912" cy="9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7192" name="Line 53"/>
            <p:cNvSpPr>
              <a:spLocks noChangeAspect="1" noChangeShapeType="1"/>
            </p:cNvSpPr>
            <p:nvPr/>
          </p:nvSpPr>
          <p:spPr bwMode="auto">
            <a:xfrm>
              <a:off x="4738" y="3168"/>
              <a:ext cx="9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sp>
        <p:nvSpPr>
          <p:cNvPr id="83975" name="Text Box 54"/>
          <p:cNvSpPr txBox="1">
            <a:spLocks noChangeArrowheads="1"/>
          </p:cNvSpPr>
          <p:nvPr/>
        </p:nvSpPr>
        <p:spPr bwMode="auto">
          <a:xfrm>
            <a:off x="508000" y="5181600"/>
            <a:ext cx="11176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r>
              <a:rPr lang="en-US" sz="3200" b="1">
                <a:latin typeface="Times New Roman" pitchFamily="18" charset="0"/>
              </a:rPr>
              <a:t>      yes		    no				yes</a:t>
            </a:r>
          </a:p>
          <a:p>
            <a:pPr algn="l" eaLnBrk="1" hangingPunct="1"/>
            <a:r>
              <a:rPr lang="en-US" sz="3200">
                <a:latin typeface="Times New Roman" pitchFamily="18" charset="0"/>
              </a:rPr>
              <a:t>(a, e, c, d, e, b, a )	         (a, c, d, e, b, d, a, b)</a:t>
            </a:r>
          </a:p>
        </p:txBody>
      </p:sp>
    </p:spTree>
    <p:extLst>
      <p:ext uri="{BB962C8B-B14F-4D97-AF65-F5344CB8AC3E}">
        <p14:creationId xmlns:p14="http://schemas.microsoft.com/office/powerpoint/2010/main" val="302383888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ou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3975"/>
                                        </p:tgtEl>
                                        <p:attrNameLst>
                                          <p:attrName>style.visibility</p:attrName>
                                        </p:attrNameLst>
                                      </p:cBhvr>
                                      <p:to>
                                        <p:strVal val="visible"/>
                                      </p:to>
                                    </p:set>
                                    <p:animEffect transition="in" filter="blinds(horizontal)">
                                      <p:cBhvr>
                                        <p:cTn id="22" dur="500"/>
                                        <p:tgtEl>
                                          <p:spTgt spid="83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09600" y="152400"/>
            <a:ext cx="10972800" cy="914400"/>
          </a:xfrm>
        </p:spPr>
        <p:txBody>
          <a:bodyPr/>
          <a:lstStyle/>
          <a:p>
            <a:pPr eaLnBrk="1" hangingPunct="1"/>
            <a:r>
              <a:rPr lang="en-US" smtClean="0">
                <a:latin typeface="Times New Roman" pitchFamily="18" charset="0"/>
              </a:rPr>
              <a:t>Euler Circuit in</a:t>
            </a:r>
            <a:r>
              <a:rPr lang="en-US" smtClean="0"/>
              <a:t> </a:t>
            </a:r>
            <a:r>
              <a:rPr lang="en-US" smtClean="0">
                <a:latin typeface="Times New Roman" pitchFamily="18" charset="0"/>
              </a:rPr>
              <a:t>Directed Graphs</a:t>
            </a:r>
          </a:p>
        </p:txBody>
      </p:sp>
      <p:pic>
        <p:nvPicPr>
          <p:cNvPr id="8195" name="Picture 4" descr="09_5_0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08000" y="1219201"/>
            <a:ext cx="11074400" cy="4119563"/>
          </a:xfrm>
          <a:noFill/>
        </p:spPr>
      </p:pic>
      <p:sp>
        <p:nvSpPr>
          <p:cNvPr id="84996" name="Text Box 6"/>
          <p:cNvSpPr txBox="1">
            <a:spLocks noChangeArrowheads="1"/>
          </p:cNvSpPr>
          <p:nvPr/>
        </p:nvSpPr>
        <p:spPr bwMode="auto">
          <a:xfrm>
            <a:off x="304800" y="5410201"/>
            <a:ext cx="1117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ct val="50000"/>
              </a:spcBef>
            </a:pPr>
            <a:r>
              <a:rPr lang="en-US" sz="2800">
                <a:latin typeface="Times New Roman" pitchFamily="18" charset="0"/>
              </a:rPr>
              <a:t>       NO		(a, g, c, b, g, e, d, f, a)		NO</a:t>
            </a:r>
          </a:p>
        </p:txBody>
      </p:sp>
    </p:spTree>
    <p:extLst>
      <p:ext uri="{BB962C8B-B14F-4D97-AF65-F5344CB8AC3E}">
        <p14:creationId xmlns:p14="http://schemas.microsoft.com/office/powerpoint/2010/main" val="15047040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996"/>
                                        </p:tgtEl>
                                        <p:attrNameLst>
                                          <p:attrName>style.visibility</p:attrName>
                                        </p:attrNameLst>
                                      </p:cBhvr>
                                      <p:to>
                                        <p:strVal val="visible"/>
                                      </p:to>
                                    </p:set>
                                    <p:animEffect transition="in" filter="blinds(horizontal)">
                                      <p:cBhvr>
                                        <p:cTn id="7" dur="500"/>
                                        <p:tgtEl>
                                          <p:spTgt spid="84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09600" y="152400"/>
            <a:ext cx="10972800" cy="914400"/>
          </a:xfrm>
        </p:spPr>
        <p:txBody>
          <a:bodyPr/>
          <a:lstStyle/>
          <a:p>
            <a:pPr eaLnBrk="1" hangingPunct="1"/>
            <a:r>
              <a:rPr lang="en-US" smtClean="0">
                <a:latin typeface="Times New Roman" pitchFamily="18" charset="0"/>
              </a:rPr>
              <a:t>Euler Path in</a:t>
            </a:r>
            <a:r>
              <a:rPr lang="en-US" smtClean="0"/>
              <a:t> </a:t>
            </a:r>
            <a:r>
              <a:rPr lang="en-US" smtClean="0">
                <a:latin typeface="Times New Roman" pitchFamily="18" charset="0"/>
              </a:rPr>
              <a:t>Directed Graphs</a:t>
            </a:r>
          </a:p>
        </p:txBody>
      </p:sp>
      <p:pic>
        <p:nvPicPr>
          <p:cNvPr id="9219" name="Picture 3" descr="09_5_0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08000" y="1219201"/>
            <a:ext cx="11074400" cy="4119563"/>
          </a:xfrm>
          <a:noFill/>
        </p:spPr>
      </p:pic>
      <p:sp>
        <p:nvSpPr>
          <p:cNvPr id="86020" name="Text Box 4"/>
          <p:cNvSpPr txBox="1">
            <a:spLocks noChangeArrowheads="1"/>
          </p:cNvSpPr>
          <p:nvPr/>
        </p:nvSpPr>
        <p:spPr bwMode="auto">
          <a:xfrm>
            <a:off x="304800" y="5410201"/>
            <a:ext cx="116840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ct val="50000"/>
              </a:spcBef>
            </a:pPr>
            <a:r>
              <a:rPr lang="en-US" sz="2800">
                <a:latin typeface="Times New Roman" pitchFamily="18" charset="0"/>
              </a:rPr>
              <a:t>       NO	      (a, g, c, b, g, e, d, f, a)          (c, a, b, c, d, b) </a:t>
            </a:r>
          </a:p>
          <a:p>
            <a:pPr eaLnBrk="1" hangingPunct="1">
              <a:spcBef>
                <a:spcPct val="50000"/>
              </a:spcBef>
            </a:pPr>
            <a:endParaRPr lang="en-US" sz="2800">
              <a:latin typeface="Times New Roman" pitchFamily="18" charset="0"/>
            </a:endParaRPr>
          </a:p>
        </p:txBody>
      </p:sp>
    </p:spTree>
    <p:extLst>
      <p:ext uri="{BB962C8B-B14F-4D97-AF65-F5344CB8AC3E}">
        <p14:creationId xmlns:p14="http://schemas.microsoft.com/office/powerpoint/2010/main" val="3019461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6020"/>
                                        </p:tgtEl>
                                        <p:attrNameLst>
                                          <p:attrName>style.visibility</p:attrName>
                                        </p:attrNameLst>
                                      </p:cBhvr>
                                      <p:to>
                                        <p:strVal val="visible"/>
                                      </p:to>
                                    </p:set>
                                    <p:animEffect transition="in" filter="blinds(horizontal)">
                                      <p:cBhvr>
                                        <p:cTn id="7" dur="500"/>
                                        <p:tgtEl>
                                          <p:spTgt spid="86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04800" y="152400"/>
            <a:ext cx="11582400" cy="838200"/>
          </a:xfrm>
        </p:spPr>
        <p:txBody>
          <a:bodyPr/>
          <a:lstStyle/>
          <a:p>
            <a:pPr eaLnBrk="1" hangingPunct="1"/>
            <a:r>
              <a:rPr lang="en-US" dirty="0" smtClean="0">
                <a:latin typeface="Times New Roman" pitchFamily="18" charset="0"/>
              </a:rPr>
              <a:t>Hamilton Paths and Cycles</a:t>
            </a:r>
          </a:p>
        </p:txBody>
      </p:sp>
      <p:sp>
        <p:nvSpPr>
          <p:cNvPr id="180227" name="Rectangle 3"/>
          <p:cNvSpPr>
            <a:spLocks noGrp="1" noChangeArrowheads="1"/>
          </p:cNvSpPr>
          <p:nvPr>
            <p:ph type="body" idx="1"/>
          </p:nvPr>
        </p:nvSpPr>
        <p:spPr>
          <a:xfrm>
            <a:off x="304800" y="1524000"/>
            <a:ext cx="11582400" cy="4876800"/>
          </a:xfrm>
        </p:spPr>
        <p:txBody>
          <a:bodyPr/>
          <a:lstStyle/>
          <a:p>
            <a:pPr eaLnBrk="1" hangingPunct="1"/>
            <a:r>
              <a:rPr lang="en-US" sz="3600" dirty="0" smtClean="0">
                <a:latin typeface="Times New Roman" pitchFamily="18" charset="0"/>
              </a:rPr>
              <a:t>A </a:t>
            </a:r>
            <a:r>
              <a:rPr lang="en-US" sz="3600" i="1" dirty="0" smtClean="0">
                <a:solidFill>
                  <a:schemeClr val="tx2"/>
                </a:solidFill>
                <a:latin typeface="Times New Roman" pitchFamily="18" charset="0"/>
              </a:rPr>
              <a:t>Hamilton path</a:t>
            </a:r>
            <a:r>
              <a:rPr lang="en-US" sz="3600" dirty="0" smtClean="0">
                <a:latin typeface="Times New Roman" pitchFamily="18" charset="0"/>
              </a:rPr>
              <a:t> in a graph </a:t>
            </a:r>
            <a:r>
              <a:rPr lang="en-US" sz="3600" i="1" dirty="0" smtClean="0">
                <a:latin typeface="Times New Roman" pitchFamily="18" charset="0"/>
              </a:rPr>
              <a:t>G</a:t>
            </a:r>
            <a:r>
              <a:rPr lang="en-US" sz="3600" dirty="0" smtClean="0">
                <a:latin typeface="Times New Roman" pitchFamily="18" charset="0"/>
              </a:rPr>
              <a:t> is a path which visits every vertex in </a:t>
            </a:r>
            <a:r>
              <a:rPr lang="en-US" sz="3600" i="1" dirty="0" smtClean="0">
                <a:latin typeface="Times New Roman" pitchFamily="18" charset="0"/>
              </a:rPr>
              <a:t>G</a:t>
            </a:r>
            <a:r>
              <a:rPr lang="en-US" sz="3600" dirty="0" smtClean="0">
                <a:latin typeface="Times New Roman" pitchFamily="18" charset="0"/>
              </a:rPr>
              <a:t> exactly once.</a:t>
            </a:r>
          </a:p>
          <a:p>
            <a:pPr eaLnBrk="1" hangingPunct="1">
              <a:buFontTx/>
              <a:buNone/>
            </a:pPr>
            <a:endParaRPr lang="en-US" sz="2000" dirty="0" smtClean="0">
              <a:latin typeface="Times New Roman" pitchFamily="18" charset="0"/>
            </a:endParaRPr>
          </a:p>
          <a:p>
            <a:pPr eaLnBrk="1" hangingPunct="1"/>
            <a:r>
              <a:rPr lang="en-US" sz="3600" dirty="0" smtClean="0">
                <a:latin typeface="Times New Roman" pitchFamily="18" charset="0"/>
              </a:rPr>
              <a:t>A </a:t>
            </a:r>
            <a:r>
              <a:rPr lang="en-US" sz="3600" i="1" dirty="0" smtClean="0">
                <a:solidFill>
                  <a:schemeClr val="tx2"/>
                </a:solidFill>
                <a:latin typeface="Times New Roman" pitchFamily="18" charset="0"/>
              </a:rPr>
              <a:t>Hamilton cycle</a:t>
            </a:r>
            <a:r>
              <a:rPr lang="en-US" sz="3600" dirty="0" smtClean="0">
                <a:latin typeface="Times New Roman" pitchFamily="18" charset="0"/>
              </a:rPr>
              <a:t> is a Hamilton path that returns to its start.</a:t>
            </a:r>
          </a:p>
        </p:txBody>
      </p:sp>
    </p:spTree>
    <p:extLst>
      <p:ext uri="{BB962C8B-B14F-4D97-AF65-F5344CB8AC3E}">
        <p14:creationId xmlns:p14="http://schemas.microsoft.com/office/powerpoint/2010/main" val="34275984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0227">
                                            <p:txEl>
                                              <p:pRg st="0" end="0"/>
                                            </p:txEl>
                                          </p:spTgt>
                                        </p:tgtEl>
                                        <p:attrNameLst>
                                          <p:attrName>style.visibility</p:attrName>
                                        </p:attrNameLst>
                                      </p:cBhvr>
                                      <p:to>
                                        <p:strVal val="visible"/>
                                      </p:to>
                                    </p:set>
                                    <p:anim calcmode="lin" valueType="num">
                                      <p:cBhvr additive="base">
                                        <p:cTn id="7" dur="500" fill="hold"/>
                                        <p:tgtEl>
                                          <p:spTgt spid="1802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02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0227">
                                            <p:txEl>
                                              <p:pRg st="2" end="2"/>
                                            </p:txEl>
                                          </p:spTgt>
                                        </p:tgtEl>
                                        <p:attrNameLst>
                                          <p:attrName>style.visibility</p:attrName>
                                        </p:attrNameLst>
                                      </p:cBhvr>
                                      <p:to>
                                        <p:strVal val="visible"/>
                                      </p:to>
                                    </p:set>
                                    <p:anim calcmode="lin" valueType="num">
                                      <p:cBhvr additive="base">
                                        <p:cTn id="13" dur="500" fill="hold"/>
                                        <p:tgtEl>
                                          <p:spTgt spid="18022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022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662E0F9-A378-489A-832C-641EE6DA540F}"/>
              </a:ext>
            </a:extLst>
          </p:cNvPr>
          <p:cNvSpPr/>
          <p:nvPr/>
        </p:nvSpPr>
        <p:spPr>
          <a:xfrm>
            <a:off x="1708727" y="83128"/>
            <a:ext cx="8192655" cy="461665"/>
          </a:xfrm>
          <a:prstGeom prst="rect">
            <a:avLst/>
          </a:prstGeom>
          <a:solidFill>
            <a:srgbClr val="FFC000"/>
          </a:solidFill>
        </p:spPr>
        <p:txBody>
          <a:bodyPr wrap="squar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UNIT-I</a:t>
            </a:r>
            <a:endParaRPr lang="en-US" sz="2400" dirty="0">
              <a:ln w="0"/>
              <a:effectLst>
                <a:outerShdw blurRad="38100" dist="19050" dir="2700000" algn="tl" rotWithShape="0">
                  <a:schemeClr val="dk1">
                    <a:alpha val="40000"/>
                  </a:schemeClr>
                </a:outerShdw>
              </a:effectLst>
            </a:endParaRPr>
          </a:p>
        </p:txBody>
      </p:sp>
      <p:sp>
        <p:nvSpPr>
          <p:cNvPr id="1026" name="AutoShape 2" descr="Königsberg graph.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5" name="Picture 3" descr="C:\Users\HKK\Downloads\diagrams 1_3.jpg"/>
          <p:cNvPicPr>
            <a:picLocks noChangeAspect="1" noChangeArrowheads="1"/>
          </p:cNvPicPr>
          <p:nvPr/>
        </p:nvPicPr>
        <p:blipFill>
          <a:blip r:embed="rId2" cstate="print"/>
          <a:srcRect/>
          <a:stretch>
            <a:fillRect/>
          </a:stretch>
        </p:blipFill>
        <p:spPr bwMode="auto">
          <a:xfrm>
            <a:off x="2159414" y="2747211"/>
            <a:ext cx="3318965" cy="2691528"/>
          </a:xfrm>
          <a:prstGeom prst="rect">
            <a:avLst/>
          </a:prstGeom>
          <a:noFill/>
        </p:spPr>
      </p:pic>
    </p:spTree>
    <p:extLst>
      <p:ext uri="{BB962C8B-B14F-4D97-AF65-F5344CB8AC3E}">
        <p14:creationId xmlns:p14="http://schemas.microsoft.com/office/powerpoint/2010/main" val="2811541242"/>
      </p:ext>
    </p:extLst>
  </p:cSld>
  <p:clrMapOvr>
    <a:masterClrMapping/>
  </p:clrMapOvr>
  <p:transition spd="slow">
    <p:push dir="u"/>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09600" y="152400"/>
            <a:ext cx="10972800" cy="914400"/>
          </a:xfrm>
        </p:spPr>
        <p:txBody>
          <a:bodyPr/>
          <a:lstStyle/>
          <a:p>
            <a:pPr eaLnBrk="1" hangingPunct="1"/>
            <a:r>
              <a:rPr lang="en-US" smtClean="0">
                <a:latin typeface="Times New Roman" pitchFamily="18" charset="0"/>
              </a:rPr>
              <a:t>Hamilton Circuits</a:t>
            </a:r>
          </a:p>
        </p:txBody>
      </p:sp>
      <p:sp>
        <p:nvSpPr>
          <p:cNvPr id="79875" name="Rectangle 3"/>
          <p:cNvSpPr>
            <a:spLocks noGrp="1" noChangeArrowheads="1"/>
          </p:cNvSpPr>
          <p:nvPr>
            <p:ph type="body" sz="half" idx="1"/>
          </p:nvPr>
        </p:nvSpPr>
        <p:spPr>
          <a:xfrm>
            <a:off x="508000" y="5867400"/>
            <a:ext cx="10871200" cy="762000"/>
          </a:xfrm>
        </p:spPr>
        <p:txBody>
          <a:bodyPr/>
          <a:lstStyle/>
          <a:p>
            <a:pPr eaLnBrk="1" hangingPunct="1">
              <a:lnSpc>
                <a:spcPct val="80000"/>
              </a:lnSpc>
              <a:buFontTx/>
              <a:buNone/>
            </a:pPr>
            <a:r>
              <a:rPr lang="en-US" sz="2800" dirty="0" smtClean="0">
                <a:latin typeface="Times New Roman" pitchFamily="18" charset="0"/>
              </a:rPr>
              <a:t>Is there a cycle in this graph that passes through each vertex exactly once?</a:t>
            </a:r>
          </a:p>
        </p:txBody>
      </p:sp>
      <p:sp>
        <p:nvSpPr>
          <p:cNvPr id="5" name="Rectangle 4"/>
          <p:cNvSpPr>
            <a:spLocks noGrp="1" noChangeArrowheads="1"/>
          </p:cNvSpPr>
          <p:nvPr/>
        </p:nvSpPr>
        <p:spPr bwMode="auto">
          <a:xfrm>
            <a:off x="914400" y="2693989"/>
            <a:ext cx="10363200" cy="1470025"/>
          </a:xfrm>
          <a:prstGeom prst="rect">
            <a:avLst/>
          </a:prstGeom>
          <a:noFill/>
          <a:ln w="9525">
            <a:noFill/>
            <a:miter lim="800000"/>
            <a:headEnd/>
            <a:tailEnd/>
          </a:ln>
          <a:effectLst/>
        </p:spPr>
        <p:txBody>
          <a:bodyPr anchor="ctr"/>
          <a:lstStyle>
            <a:lvl1pPr algn="l" rtl="0" eaLnBrk="0" fontAlgn="base" hangingPunct="0">
              <a:spcBef>
                <a:spcPct val="0"/>
              </a:spcBef>
              <a:spcAft>
                <a:spcPct val="0"/>
              </a:spcAft>
              <a:defRPr sz="4400">
                <a:solidFill>
                  <a:srgbClr val="FF99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a:solidFill>
                  <a:srgbClr val="FF9900"/>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sz="4400">
                <a:solidFill>
                  <a:srgbClr val="FF9900"/>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sz="4400">
                <a:solidFill>
                  <a:srgbClr val="FF9900"/>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sz="4400">
                <a:solidFill>
                  <a:srgbClr val="FF9900"/>
                </a:solidFill>
                <a:effectLst>
                  <a:outerShdw blurRad="38100" dist="38100" dir="2700000" algn="tl">
                    <a:srgbClr val="C0C0C0"/>
                  </a:outerShdw>
                </a:effectLst>
                <a:latin typeface="Tahoma" pitchFamily="34" charset="0"/>
              </a:defRPr>
            </a:lvl5pPr>
            <a:lvl6pPr marL="457200" algn="l" rtl="0" fontAlgn="base">
              <a:spcBef>
                <a:spcPct val="0"/>
              </a:spcBef>
              <a:spcAft>
                <a:spcPct val="0"/>
              </a:spcAft>
              <a:defRPr sz="4400">
                <a:solidFill>
                  <a:srgbClr val="FF9900"/>
                </a:solidFill>
                <a:effectLst>
                  <a:outerShdw blurRad="38100" dist="38100" dir="2700000" algn="tl">
                    <a:srgbClr val="C0C0C0"/>
                  </a:outerShdw>
                </a:effectLst>
                <a:latin typeface="Tahoma" pitchFamily="34" charset="0"/>
              </a:defRPr>
            </a:lvl6pPr>
            <a:lvl7pPr marL="914400" algn="l" rtl="0" fontAlgn="base">
              <a:spcBef>
                <a:spcPct val="0"/>
              </a:spcBef>
              <a:spcAft>
                <a:spcPct val="0"/>
              </a:spcAft>
              <a:defRPr sz="4400">
                <a:solidFill>
                  <a:srgbClr val="FF9900"/>
                </a:solidFill>
                <a:effectLst>
                  <a:outerShdw blurRad="38100" dist="38100" dir="2700000" algn="tl">
                    <a:srgbClr val="C0C0C0"/>
                  </a:outerShdw>
                </a:effectLst>
                <a:latin typeface="Tahoma" pitchFamily="34" charset="0"/>
              </a:defRPr>
            </a:lvl7pPr>
            <a:lvl8pPr marL="1371600" algn="l" rtl="0" fontAlgn="base">
              <a:spcBef>
                <a:spcPct val="0"/>
              </a:spcBef>
              <a:spcAft>
                <a:spcPct val="0"/>
              </a:spcAft>
              <a:defRPr sz="4400">
                <a:solidFill>
                  <a:srgbClr val="FF9900"/>
                </a:solidFill>
                <a:effectLst>
                  <a:outerShdw blurRad="38100" dist="38100" dir="2700000" algn="tl">
                    <a:srgbClr val="C0C0C0"/>
                  </a:outerShdw>
                </a:effectLst>
                <a:latin typeface="Tahoma" pitchFamily="34" charset="0"/>
              </a:defRPr>
            </a:lvl8pPr>
            <a:lvl9pPr marL="1828800" algn="l" rtl="0" fontAlgn="base">
              <a:spcBef>
                <a:spcPct val="0"/>
              </a:spcBef>
              <a:spcAft>
                <a:spcPct val="0"/>
              </a:spcAft>
              <a:defRPr sz="4400">
                <a:solidFill>
                  <a:srgbClr val="FF9900"/>
                </a:solidFill>
                <a:effectLst>
                  <a:outerShdw blurRad="38100" dist="38100" dir="2700000" algn="tl">
                    <a:srgbClr val="C0C0C0"/>
                  </a:outerShdw>
                </a:effectLst>
                <a:latin typeface="Tahoma" pitchFamily="34" charset="0"/>
              </a:defRPr>
            </a:lvl9pPr>
          </a:lstStyle>
          <a:p>
            <a:pPr eaLnBrk="1" hangingPunct="1">
              <a:defRPr/>
            </a:pPr>
            <a:endParaRPr lang="en-US" sz="3200" dirty="0" smtClean="0"/>
          </a:p>
        </p:txBody>
      </p:sp>
      <p:pic>
        <p:nvPicPr>
          <p:cNvPr id="11269" name="Picture 6"/>
          <p:cNvPicPr>
            <a:picLocks noChangeAspect="1" noChangeArrowheads="1"/>
          </p:cNvPicPr>
          <p:nvPr/>
        </p:nvPicPr>
        <p:blipFill>
          <a:blip r:embed="rId2">
            <a:extLst>
              <a:ext uri="{28A0092B-C50C-407E-A947-70E740481C1C}">
                <a14:useLocalDpi xmlns:a14="http://schemas.microsoft.com/office/drawing/2010/main" val="0"/>
              </a:ext>
            </a:extLst>
          </a:blip>
          <a:srcRect l="43056" t="25926" r="31944" b="57407"/>
          <a:stretch>
            <a:fillRect/>
          </a:stretch>
        </p:blipFill>
        <p:spPr bwMode="auto">
          <a:xfrm>
            <a:off x="609600" y="1143001"/>
            <a:ext cx="86360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Text Box 9"/>
          <p:cNvSpPr txBox="1">
            <a:spLocks noChangeArrowheads="1"/>
          </p:cNvSpPr>
          <p:nvPr/>
        </p:nvSpPr>
        <p:spPr bwMode="auto">
          <a:xfrm>
            <a:off x="1117600" y="4648201"/>
            <a:ext cx="58352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r>
              <a:rPr lang="en-US" sz="2400">
                <a:latin typeface="Times New Roman" pitchFamily="18" charset="0"/>
              </a:rPr>
              <a:t>Dodecahedron puzzle  and it equivalent graph</a:t>
            </a:r>
          </a:p>
        </p:txBody>
      </p:sp>
    </p:spTree>
    <p:extLst>
      <p:ext uri="{BB962C8B-B14F-4D97-AF65-F5344CB8AC3E}">
        <p14:creationId xmlns:p14="http://schemas.microsoft.com/office/powerpoint/2010/main" val="18393968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anim calcmode="lin" valueType="num">
                                      <p:cBhvr additive="base">
                                        <p:cTn id="7" dur="500" fill="hold"/>
                                        <p:tgtEl>
                                          <p:spTgt spid="798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987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uild="p"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09600" y="152400"/>
            <a:ext cx="10972800" cy="914400"/>
          </a:xfrm>
        </p:spPr>
        <p:txBody>
          <a:bodyPr/>
          <a:lstStyle/>
          <a:p>
            <a:pPr eaLnBrk="1" hangingPunct="1"/>
            <a:r>
              <a:rPr lang="en-US" smtClean="0">
                <a:latin typeface="Times New Roman" pitchFamily="18" charset="0"/>
              </a:rPr>
              <a:t>Hamilton Circuits</a:t>
            </a:r>
          </a:p>
        </p:txBody>
      </p:sp>
      <p:sp>
        <p:nvSpPr>
          <p:cNvPr id="185347" name="Rectangle 3"/>
          <p:cNvSpPr>
            <a:spLocks noGrp="1" noChangeArrowheads="1"/>
          </p:cNvSpPr>
          <p:nvPr>
            <p:ph type="body" sz="half" idx="1"/>
          </p:nvPr>
        </p:nvSpPr>
        <p:spPr>
          <a:xfrm>
            <a:off x="508000" y="5867400"/>
            <a:ext cx="10871200" cy="762000"/>
          </a:xfrm>
        </p:spPr>
        <p:txBody>
          <a:bodyPr/>
          <a:lstStyle/>
          <a:p>
            <a:pPr eaLnBrk="1" hangingPunct="1">
              <a:lnSpc>
                <a:spcPct val="80000"/>
              </a:lnSpc>
              <a:buFontTx/>
              <a:buNone/>
            </a:pPr>
            <a:r>
              <a:rPr lang="en-US" sz="2800" dirty="0" smtClean="0">
                <a:latin typeface="Times New Roman" pitchFamily="18" charset="0"/>
              </a:rPr>
              <a:t>Yes; this has a cycle that passes through each vertex exactly once.</a:t>
            </a:r>
          </a:p>
        </p:txBody>
      </p:sp>
      <p:pic>
        <p:nvPicPr>
          <p:cNvPr id="12292" name="Picture 6" descr="09_5_09"/>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08000" y="1233714"/>
            <a:ext cx="8839200" cy="4489450"/>
          </a:xfrm>
          <a:noFill/>
        </p:spPr>
      </p:pic>
    </p:spTree>
    <p:extLst>
      <p:ext uri="{BB962C8B-B14F-4D97-AF65-F5344CB8AC3E}">
        <p14:creationId xmlns:p14="http://schemas.microsoft.com/office/powerpoint/2010/main" val="7723043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 calcmode="lin" valueType="num">
                                      <p:cBhvr additive="base">
                                        <p:cTn id="7" dur="500" fill="hold"/>
                                        <p:tgtEl>
                                          <p:spTgt spid="1853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53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09600" y="152400"/>
            <a:ext cx="10972800" cy="1066800"/>
          </a:xfrm>
        </p:spPr>
        <p:txBody>
          <a:bodyPr/>
          <a:lstStyle/>
          <a:p>
            <a:pPr eaLnBrk="1" hangingPunct="1"/>
            <a:r>
              <a:rPr lang="en-US" smtClean="0">
                <a:latin typeface="Times New Roman" pitchFamily="18" charset="0"/>
              </a:rPr>
              <a:t>Finding Hamilton Circuits</a:t>
            </a:r>
          </a:p>
        </p:txBody>
      </p:sp>
      <p:pic>
        <p:nvPicPr>
          <p:cNvPr id="13315" name="Picture 4" descr="09_5_1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06400" y="1600201"/>
            <a:ext cx="11379200" cy="2944813"/>
          </a:xfrm>
          <a:noFill/>
        </p:spPr>
      </p:pic>
      <p:sp>
        <p:nvSpPr>
          <p:cNvPr id="13316" name="Text Box 6"/>
          <p:cNvSpPr txBox="1">
            <a:spLocks noChangeArrowheads="1"/>
          </p:cNvSpPr>
          <p:nvPr/>
        </p:nvSpPr>
        <p:spPr bwMode="auto">
          <a:xfrm>
            <a:off x="508000" y="4953000"/>
            <a:ext cx="10972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ct val="50000"/>
              </a:spcBef>
            </a:pPr>
            <a:r>
              <a:rPr lang="en-US" sz="2800" dirty="0">
                <a:latin typeface="Times New Roman" pitchFamily="18" charset="0"/>
              </a:rPr>
              <a:t>Which of these three figures has a Hamilton </a:t>
            </a:r>
            <a:r>
              <a:rPr lang="en-US" sz="2800" dirty="0" smtClean="0">
                <a:latin typeface="Times New Roman" pitchFamily="18" charset="0"/>
              </a:rPr>
              <a:t>cycle?  </a:t>
            </a:r>
            <a:r>
              <a:rPr lang="en-US" sz="2800" dirty="0">
                <a:latin typeface="Times New Roman" pitchFamily="18" charset="0"/>
              </a:rPr>
              <a:t>Of, if no Hamilton </a:t>
            </a:r>
            <a:r>
              <a:rPr lang="en-US" sz="2800" dirty="0" smtClean="0">
                <a:latin typeface="Times New Roman" pitchFamily="18" charset="0"/>
              </a:rPr>
              <a:t>cycle, </a:t>
            </a:r>
            <a:r>
              <a:rPr lang="en-US" sz="2800" dirty="0">
                <a:latin typeface="Times New Roman" pitchFamily="18" charset="0"/>
              </a:rPr>
              <a:t>a Hamilton path?</a:t>
            </a:r>
          </a:p>
        </p:txBody>
      </p:sp>
    </p:spTree>
    <p:extLst>
      <p:ext uri="{BB962C8B-B14F-4D97-AF65-F5344CB8AC3E}">
        <p14:creationId xmlns:p14="http://schemas.microsoft.com/office/powerpoint/2010/main" val="166264208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09600" y="152400"/>
            <a:ext cx="10972800" cy="1066800"/>
          </a:xfrm>
        </p:spPr>
        <p:txBody>
          <a:bodyPr/>
          <a:lstStyle/>
          <a:p>
            <a:pPr eaLnBrk="1" hangingPunct="1"/>
            <a:r>
              <a:rPr lang="en-US" smtClean="0">
                <a:latin typeface="Times New Roman" pitchFamily="18" charset="0"/>
              </a:rPr>
              <a:t>Finding Hamilton Circuits</a:t>
            </a:r>
          </a:p>
        </p:txBody>
      </p:sp>
      <p:pic>
        <p:nvPicPr>
          <p:cNvPr id="14339" name="Picture 3" descr="09_5_1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06400" y="1614715"/>
            <a:ext cx="11379200" cy="2944813"/>
          </a:xfrm>
          <a:noFill/>
        </p:spPr>
      </p:pic>
      <p:sp>
        <p:nvSpPr>
          <p:cNvPr id="14340" name="Text Box 4"/>
          <p:cNvSpPr txBox="1">
            <a:spLocks noChangeArrowheads="1"/>
          </p:cNvSpPr>
          <p:nvPr/>
        </p:nvSpPr>
        <p:spPr bwMode="auto">
          <a:xfrm>
            <a:off x="508000" y="4724401"/>
            <a:ext cx="109728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buFontTx/>
              <a:buChar char="•"/>
            </a:pPr>
            <a:r>
              <a:rPr lang="en-US" sz="2800" dirty="0">
                <a:latin typeface="Times New Roman" pitchFamily="18" charset="0"/>
              </a:rPr>
              <a:t>  G</a:t>
            </a:r>
            <a:r>
              <a:rPr lang="en-US" sz="2800" baseline="-25000" dirty="0">
                <a:latin typeface="Times New Roman" pitchFamily="18" charset="0"/>
              </a:rPr>
              <a:t>1</a:t>
            </a:r>
            <a:r>
              <a:rPr lang="en-US" sz="2800" dirty="0">
                <a:latin typeface="Times New Roman" pitchFamily="18" charset="0"/>
              </a:rPr>
              <a:t> has a Hamilton </a:t>
            </a:r>
            <a:r>
              <a:rPr lang="en-US" sz="2800" dirty="0" smtClean="0">
                <a:latin typeface="Times New Roman" pitchFamily="18" charset="0"/>
              </a:rPr>
              <a:t>cycle: </a:t>
            </a:r>
            <a:r>
              <a:rPr lang="en-US" sz="2800" dirty="0">
                <a:latin typeface="Times New Roman" pitchFamily="18" charset="0"/>
              </a:rPr>
              <a:t>a, b, c, d, e, a</a:t>
            </a:r>
          </a:p>
          <a:p>
            <a:pPr algn="l" eaLnBrk="1" hangingPunct="1">
              <a:buFontTx/>
              <a:buChar char="•"/>
            </a:pPr>
            <a:r>
              <a:rPr lang="en-US" sz="2800" dirty="0">
                <a:latin typeface="Times New Roman" pitchFamily="18" charset="0"/>
              </a:rPr>
              <a:t>  G</a:t>
            </a:r>
            <a:r>
              <a:rPr lang="en-US" sz="2800" baseline="-25000" dirty="0">
                <a:latin typeface="Times New Roman" pitchFamily="18" charset="0"/>
              </a:rPr>
              <a:t>2</a:t>
            </a:r>
            <a:r>
              <a:rPr lang="en-US" sz="2800" dirty="0">
                <a:latin typeface="Times New Roman" pitchFamily="18" charset="0"/>
              </a:rPr>
              <a:t> does not have a Hamilton </a:t>
            </a:r>
            <a:r>
              <a:rPr lang="en-US" sz="2800" dirty="0" smtClean="0">
                <a:latin typeface="Times New Roman" pitchFamily="18" charset="0"/>
              </a:rPr>
              <a:t>cycle, </a:t>
            </a:r>
            <a:r>
              <a:rPr lang="en-US" sz="2800" dirty="0">
                <a:latin typeface="Times New Roman" pitchFamily="18" charset="0"/>
              </a:rPr>
              <a:t>but does have a Hamilton path: a, b, c, d</a:t>
            </a:r>
          </a:p>
          <a:p>
            <a:pPr algn="l" eaLnBrk="1" hangingPunct="1">
              <a:buFontTx/>
              <a:buChar char="•"/>
            </a:pPr>
            <a:r>
              <a:rPr lang="en-US" sz="2800" dirty="0">
                <a:latin typeface="Times New Roman" pitchFamily="18" charset="0"/>
              </a:rPr>
              <a:t>  G</a:t>
            </a:r>
            <a:r>
              <a:rPr lang="en-US" sz="2800" baseline="-25000" dirty="0">
                <a:latin typeface="Times New Roman" pitchFamily="18" charset="0"/>
              </a:rPr>
              <a:t>3</a:t>
            </a:r>
            <a:r>
              <a:rPr lang="en-US" sz="2800" dirty="0">
                <a:latin typeface="Times New Roman" pitchFamily="18" charset="0"/>
              </a:rPr>
              <a:t> has neither.</a:t>
            </a:r>
          </a:p>
        </p:txBody>
      </p:sp>
    </p:spTree>
    <p:extLst>
      <p:ext uri="{BB962C8B-B14F-4D97-AF65-F5344CB8AC3E}">
        <p14:creationId xmlns:p14="http://schemas.microsoft.com/office/powerpoint/2010/main" val="201505517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04800" y="152400"/>
            <a:ext cx="11582400" cy="990600"/>
          </a:xfrm>
        </p:spPr>
        <p:txBody>
          <a:bodyPr/>
          <a:lstStyle/>
          <a:p>
            <a:pPr eaLnBrk="1" hangingPunct="1"/>
            <a:r>
              <a:rPr lang="en-US" smtClean="0">
                <a:latin typeface="Times New Roman" pitchFamily="18" charset="0"/>
              </a:rPr>
              <a:t>Finding Hamilton Circuits</a:t>
            </a:r>
          </a:p>
        </p:txBody>
      </p:sp>
      <p:sp>
        <p:nvSpPr>
          <p:cNvPr id="186371" name="Rectangle 3"/>
          <p:cNvSpPr>
            <a:spLocks noGrp="1" noChangeArrowheads="1"/>
          </p:cNvSpPr>
          <p:nvPr>
            <p:ph type="body" idx="1"/>
          </p:nvPr>
        </p:nvSpPr>
        <p:spPr>
          <a:xfrm>
            <a:off x="609600" y="1600201"/>
            <a:ext cx="11277600" cy="4525963"/>
          </a:xfrm>
        </p:spPr>
        <p:txBody>
          <a:bodyPr/>
          <a:lstStyle/>
          <a:p>
            <a:pPr eaLnBrk="1" hangingPunct="1"/>
            <a:r>
              <a:rPr lang="en-US" sz="3600" dirty="0" smtClean="0">
                <a:latin typeface="Times New Roman" pitchFamily="18" charset="0"/>
              </a:rPr>
              <a:t>Unlike the Euler circuit problem, finding Hamilton cycle is hard.</a:t>
            </a:r>
          </a:p>
          <a:p>
            <a:pPr eaLnBrk="1" hangingPunct="1"/>
            <a:r>
              <a:rPr lang="en-US" sz="3600" dirty="0" smtClean="0">
                <a:latin typeface="Times New Roman" pitchFamily="18" charset="0"/>
              </a:rPr>
              <a:t>There is no simple set of necessary and sufficient conditions, and no simple algorithm.</a:t>
            </a:r>
          </a:p>
        </p:txBody>
      </p:sp>
    </p:spTree>
    <p:extLst>
      <p:ext uri="{BB962C8B-B14F-4D97-AF65-F5344CB8AC3E}">
        <p14:creationId xmlns:p14="http://schemas.microsoft.com/office/powerpoint/2010/main" val="331084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6371">
                                            <p:txEl>
                                              <p:pRg st="0" end="0"/>
                                            </p:txEl>
                                          </p:spTgt>
                                        </p:tgtEl>
                                        <p:attrNameLst>
                                          <p:attrName>style.visibility</p:attrName>
                                        </p:attrNameLst>
                                      </p:cBhvr>
                                      <p:to>
                                        <p:strVal val="visible"/>
                                      </p:to>
                                    </p:set>
                                    <p:anim calcmode="lin" valueType="num">
                                      <p:cBhvr additive="base">
                                        <p:cTn id="7" dur="500" fill="hold"/>
                                        <p:tgtEl>
                                          <p:spTgt spid="1863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63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6371">
                                            <p:txEl>
                                              <p:pRg st="1" end="1"/>
                                            </p:txEl>
                                          </p:spTgt>
                                        </p:tgtEl>
                                        <p:attrNameLst>
                                          <p:attrName>style.visibility</p:attrName>
                                        </p:attrNameLst>
                                      </p:cBhvr>
                                      <p:to>
                                        <p:strVal val="visible"/>
                                      </p:to>
                                    </p:set>
                                    <p:anim calcmode="lin" valueType="num">
                                      <p:cBhvr additive="base">
                                        <p:cTn id="13" dur="500" fill="hold"/>
                                        <p:tgtEl>
                                          <p:spTgt spid="1863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637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build="p"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04800" y="152401"/>
            <a:ext cx="11480800" cy="1033463"/>
          </a:xfrm>
        </p:spPr>
        <p:txBody>
          <a:bodyPr lIns="0" rIns="0"/>
          <a:lstStyle/>
          <a:p>
            <a:pPr eaLnBrk="1" hangingPunct="1"/>
            <a:r>
              <a:rPr lang="en-US" smtClean="0">
                <a:latin typeface="Times New Roman" pitchFamily="18" charset="0"/>
              </a:rPr>
              <a:t>Properties to look for ...</a:t>
            </a:r>
          </a:p>
        </p:txBody>
      </p:sp>
      <p:sp>
        <p:nvSpPr>
          <p:cNvPr id="80899" name="Rectangle 3"/>
          <p:cNvSpPr>
            <a:spLocks noGrp="1" noChangeArrowheads="1"/>
          </p:cNvSpPr>
          <p:nvPr>
            <p:ph type="body" idx="1"/>
          </p:nvPr>
        </p:nvSpPr>
        <p:spPr>
          <a:xfrm>
            <a:off x="304800" y="1600201"/>
            <a:ext cx="11582400" cy="4525963"/>
          </a:xfrm>
        </p:spPr>
        <p:txBody>
          <a:bodyPr/>
          <a:lstStyle/>
          <a:p>
            <a:pPr eaLnBrk="1" hangingPunct="1">
              <a:lnSpc>
                <a:spcPct val="90000"/>
              </a:lnSpc>
            </a:pPr>
            <a:r>
              <a:rPr lang="en-US" sz="3600" dirty="0" smtClean="0">
                <a:latin typeface="Times New Roman" pitchFamily="18" charset="0"/>
              </a:rPr>
              <a:t>No vertex of degree 1</a:t>
            </a:r>
          </a:p>
          <a:p>
            <a:pPr eaLnBrk="1" hangingPunct="1">
              <a:lnSpc>
                <a:spcPct val="90000"/>
              </a:lnSpc>
            </a:pPr>
            <a:r>
              <a:rPr lang="en-US" sz="3600" dirty="0" smtClean="0">
                <a:latin typeface="Times New Roman" pitchFamily="18" charset="0"/>
              </a:rPr>
              <a:t>If a node has degree 2, then both edges incident to it must be in any Hamilton cycle.</a:t>
            </a:r>
          </a:p>
          <a:p>
            <a:pPr eaLnBrk="1" hangingPunct="1">
              <a:lnSpc>
                <a:spcPct val="90000"/>
              </a:lnSpc>
            </a:pPr>
            <a:r>
              <a:rPr lang="en-US" sz="3600" dirty="0" smtClean="0">
                <a:latin typeface="Times New Roman" pitchFamily="18" charset="0"/>
              </a:rPr>
              <a:t>No smaller cycles contained in any Hamilton cycle (the start/endpoint of any smaller circuit would have to be visited twice).</a:t>
            </a:r>
          </a:p>
        </p:txBody>
      </p:sp>
    </p:spTree>
    <p:extLst>
      <p:ext uri="{BB962C8B-B14F-4D97-AF65-F5344CB8AC3E}">
        <p14:creationId xmlns:p14="http://schemas.microsoft.com/office/powerpoint/2010/main" val="14446650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 calcmode="lin" valueType="num">
                                      <p:cBhvr additive="base">
                                        <p:cTn id="7" dur="500" fill="hold"/>
                                        <p:tgtEl>
                                          <p:spTgt spid="808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08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0899">
                                            <p:txEl>
                                              <p:pRg st="1" end="1"/>
                                            </p:txEl>
                                          </p:spTgt>
                                        </p:tgtEl>
                                        <p:attrNameLst>
                                          <p:attrName>style.visibility</p:attrName>
                                        </p:attrNameLst>
                                      </p:cBhvr>
                                      <p:to>
                                        <p:strVal val="visible"/>
                                      </p:to>
                                    </p:set>
                                    <p:anim calcmode="lin" valueType="num">
                                      <p:cBhvr additive="base">
                                        <p:cTn id="13" dur="500" fill="hold"/>
                                        <p:tgtEl>
                                          <p:spTgt spid="808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08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0899">
                                            <p:txEl>
                                              <p:pRg st="2" end="2"/>
                                            </p:txEl>
                                          </p:spTgt>
                                        </p:tgtEl>
                                        <p:attrNameLst>
                                          <p:attrName>style.visibility</p:attrName>
                                        </p:attrNameLst>
                                      </p:cBhvr>
                                      <p:to>
                                        <p:strVal val="visible"/>
                                      </p:to>
                                    </p:set>
                                    <p:anim calcmode="lin" valueType="num">
                                      <p:cBhvr additive="base">
                                        <p:cTn id="19" dur="500" fill="hold"/>
                                        <p:tgtEl>
                                          <p:spTgt spid="8089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089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03200" y="152400"/>
            <a:ext cx="11684000" cy="1265238"/>
          </a:xfrm>
        </p:spPr>
        <p:txBody>
          <a:bodyPr/>
          <a:lstStyle/>
          <a:p>
            <a:pPr eaLnBrk="1" hangingPunct="1"/>
            <a:r>
              <a:rPr lang="en-US" smtClean="0">
                <a:latin typeface="Times New Roman" pitchFamily="18" charset="0"/>
              </a:rPr>
              <a:t>A Sufficient Condition</a:t>
            </a:r>
          </a:p>
        </p:txBody>
      </p:sp>
      <p:sp>
        <p:nvSpPr>
          <p:cNvPr id="17411" name="Rectangle 3"/>
          <p:cNvSpPr>
            <a:spLocks noGrp="1" noChangeArrowheads="1"/>
          </p:cNvSpPr>
          <p:nvPr>
            <p:ph type="body" idx="1"/>
          </p:nvPr>
        </p:nvSpPr>
        <p:spPr>
          <a:xfrm>
            <a:off x="609600" y="1600200"/>
            <a:ext cx="11176000" cy="3352800"/>
          </a:xfrm>
        </p:spPr>
        <p:txBody>
          <a:bodyPr/>
          <a:lstStyle/>
          <a:p>
            <a:pPr eaLnBrk="1" hangingPunct="1">
              <a:lnSpc>
                <a:spcPct val="90000"/>
              </a:lnSpc>
              <a:buFontTx/>
              <a:buNone/>
            </a:pPr>
            <a:r>
              <a:rPr lang="en-US" sz="3600" dirty="0" smtClean="0">
                <a:latin typeface="Times New Roman" pitchFamily="18" charset="0"/>
              </a:rPr>
              <a:t>Let </a:t>
            </a:r>
            <a:r>
              <a:rPr lang="en-US" sz="3600" i="1" dirty="0" smtClean="0">
                <a:latin typeface="Times New Roman" pitchFamily="18" charset="0"/>
              </a:rPr>
              <a:t>G</a:t>
            </a:r>
            <a:r>
              <a:rPr lang="en-US" sz="3600" dirty="0" smtClean="0">
                <a:latin typeface="Times New Roman" pitchFamily="18" charset="0"/>
              </a:rPr>
              <a:t> be a connected simple graph with </a:t>
            </a:r>
            <a:r>
              <a:rPr lang="en-US" sz="3600" i="1" dirty="0" smtClean="0">
                <a:latin typeface="Times New Roman" pitchFamily="18" charset="0"/>
              </a:rPr>
              <a:t>n</a:t>
            </a:r>
            <a:r>
              <a:rPr lang="en-US" sz="3600" dirty="0" smtClean="0">
                <a:latin typeface="Times New Roman" pitchFamily="18" charset="0"/>
              </a:rPr>
              <a:t> vertices with </a:t>
            </a:r>
            <a:r>
              <a:rPr lang="en-US" sz="3600" i="1" dirty="0" smtClean="0">
                <a:latin typeface="Times New Roman" pitchFamily="18" charset="0"/>
              </a:rPr>
              <a:t>n</a:t>
            </a:r>
            <a:r>
              <a:rPr lang="en-US" sz="3600" dirty="0" smtClean="0">
                <a:latin typeface="Times New Roman" pitchFamily="18" charset="0"/>
              </a:rPr>
              <a:t> </a:t>
            </a:r>
            <a:r>
              <a:rPr lang="en-US" sz="3600" dirty="0" smtClean="0">
                <a:latin typeface="Times New Roman" pitchFamily="18" charset="0"/>
                <a:sym typeface="Symbol" pitchFamily="18" charset="2"/>
              </a:rPr>
              <a:t> 3. </a:t>
            </a:r>
          </a:p>
          <a:p>
            <a:pPr eaLnBrk="1" hangingPunct="1">
              <a:lnSpc>
                <a:spcPct val="90000"/>
              </a:lnSpc>
              <a:buFontTx/>
              <a:buNone/>
            </a:pPr>
            <a:r>
              <a:rPr lang="en-US" sz="3600" dirty="0" smtClean="0">
                <a:latin typeface="Times New Roman" pitchFamily="18" charset="0"/>
                <a:sym typeface="Symbol" pitchFamily="18" charset="2"/>
              </a:rPr>
              <a:t>If the degree of each vertex is  </a:t>
            </a:r>
            <a:r>
              <a:rPr lang="en-US" sz="3600" i="1" dirty="0" smtClean="0">
                <a:latin typeface="Times New Roman" pitchFamily="18" charset="0"/>
              </a:rPr>
              <a:t>n</a:t>
            </a:r>
            <a:r>
              <a:rPr lang="en-US" sz="3600" dirty="0" smtClean="0">
                <a:latin typeface="Times New Roman" pitchFamily="18" charset="0"/>
                <a:sym typeface="Symbol" pitchFamily="18" charset="2"/>
              </a:rPr>
              <a:t>/2, </a:t>
            </a:r>
          </a:p>
          <a:p>
            <a:pPr eaLnBrk="1" hangingPunct="1">
              <a:lnSpc>
                <a:spcPct val="90000"/>
              </a:lnSpc>
              <a:buFontTx/>
              <a:buNone/>
            </a:pPr>
            <a:r>
              <a:rPr lang="en-US" sz="3600" dirty="0" smtClean="0">
                <a:latin typeface="Times New Roman" pitchFamily="18" charset="0"/>
                <a:sym typeface="Symbol" pitchFamily="18" charset="2"/>
              </a:rPr>
              <a:t>then </a:t>
            </a:r>
            <a:r>
              <a:rPr lang="en-US" sz="3600" i="1" dirty="0" smtClean="0">
                <a:latin typeface="Times New Roman" pitchFamily="18" charset="0"/>
                <a:sym typeface="Symbol" pitchFamily="18" charset="2"/>
              </a:rPr>
              <a:t>G</a:t>
            </a:r>
            <a:r>
              <a:rPr lang="en-US" sz="3600" dirty="0" smtClean="0">
                <a:latin typeface="Times New Roman" pitchFamily="18" charset="0"/>
                <a:sym typeface="Symbol" pitchFamily="18" charset="2"/>
              </a:rPr>
              <a:t> has a Hamilton cycle.</a:t>
            </a:r>
          </a:p>
          <a:p>
            <a:pPr eaLnBrk="1" hangingPunct="1">
              <a:lnSpc>
                <a:spcPct val="90000"/>
              </a:lnSpc>
            </a:pPr>
            <a:endParaRPr lang="en-US" sz="3600" dirty="0" smtClean="0">
              <a:latin typeface="Times New Roman" pitchFamily="18" charset="0"/>
              <a:sym typeface="Symbol" pitchFamily="18" charset="2"/>
            </a:endParaRPr>
          </a:p>
        </p:txBody>
      </p:sp>
    </p:spTree>
    <p:extLst>
      <p:ext uri="{BB962C8B-B14F-4D97-AF65-F5344CB8AC3E}">
        <p14:creationId xmlns:p14="http://schemas.microsoft.com/office/powerpoint/2010/main" val="112323739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a:xfrm>
            <a:off x="3165501" y="-146276"/>
            <a:ext cx="5050971" cy="1143000"/>
          </a:xfrm>
        </p:spPr>
        <p:txBody>
          <a:bodyPr>
            <a:normAutofit/>
          </a:bodyPr>
          <a:lstStyle/>
          <a:p>
            <a:pPr marL="54864" indent="0" eaLnBrk="1" fontAlgn="auto" hangingPunct="1">
              <a:spcAft>
                <a:spcPts val="0"/>
              </a:spcAft>
              <a:defRPr/>
            </a:pPr>
            <a:r>
              <a:rPr lang="en-US" altLang="zh-TW" dirty="0" smtClean="0">
                <a:solidFill>
                  <a:srgbClr val="FF0000"/>
                </a:solidFill>
              </a:rPr>
              <a:t>Properties </a:t>
            </a:r>
            <a:r>
              <a:rPr lang="en-US" altLang="zh-TW" dirty="0">
                <a:solidFill>
                  <a:srgbClr val="FF0000"/>
                </a:solidFill>
              </a:rPr>
              <a:t>of Planar Graphs</a:t>
            </a:r>
          </a:p>
        </p:txBody>
      </p:sp>
      <p:sp>
        <p:nvSpPr>
          <p:cNvPr id="14339" name="Rectangle 3"/>
          <p:cNvSpPr>
            <a:spLocks noGrp="1" noChangeArrowheads="1"/>
          </p:cNvSpPr>
          <p:nvPr>
            <p:ph type="body" sz="half" idx="1"/>
          </p:nvPr>
        </p:nvSpPr>
        <p:spPr>
          <a:xfrm>
            <a:off x="1102785" y="1916113"/>
            <a:ext cx="10435167" cy="2527300"/>
          </a:xfrm>
          <a:noFill/>
          <a:ln>
            <a:solidFill>
              <a:schemeClr val="tx1"/>
            </a:solidFill>
            <a:miter lim="800000"/>
            <a:headEnd/>
            <a:tailEnd/>
          </a:ln>
        </p:spPr>
        <p:txBody>
          <a:bodyPr/>
          <a:lstStyle/>
          <a:p>
            <a:pPr eaLnBrk="1" hangingPunct="1">
              <a:lnSpc>
                <a:spcPct val="90000"/>
              </a:lnSpc>
              <a:buFont typeface="Wingdings" pitchFamily="2" charset="2"/>
              <a:buNone/>
            </a:pPr>
            <a:r>
              <a:rPr lang="en-US" altLang="zh-TW" sz="2800" b="1" dirty="0" smtClean="0">
                <a:solidFill>
                  <a:srgbClr val="FF0000"/>
                </a:solidFill>
              </a:rPr>
              <a:t>Definition:</a:t>
            </a:r>
          </a:p>
          <a:p>
            <a:pPr eaLnBrk="1" hangingPunct="1">
              <a:lnSpc>
                <a:spcPct val="90000"/>
              </a:lnSpc>
              <a:buFont typeface="Wingdings" pitchFamily="2" charset="2"/>
              <a:buNone/>
            </a:pPr>
            <a:r>
              <a:rPr lang="en-US" altLang="zh-TW" sz="2800" b="1" dirty="0" smtClean="0">
                <a:solidFill>
                  <a:srgbClr val="FF0000"/>
                </a:solidFill>
              </a:rPr>
              <a:t> </a:t>
            </a:r>
            <a:r>
              <a:rPr lang="en-US" altLang="zh-TW" sz="2800" b="1" dirty="0" smtClean="0">
                <a:solidFill>
                  <a:srgbClr val="CCFF99"/>
                </a:solidFill>
              </a:rPr>
              <a:t>   </a:t>
            </a:r>
            <a:r>
              <a:rPr lang="en-US" altLang="zh-TW" sz="2800" dirty="0" smtClean="0"/>
              <a:t>A graph that can be drawn in the plane without any of its edges intersecting</a:t>
            </a:r>
            <a:r>
              <a:rPr lang="en-US" altLang="zh-TW" sz="2800" b="1" dirty="0" smtClean="0"/>
              <a:t> </a:t>
            </a:r>
            <a:r>
              <a:rPr lang="en-US" altLang="zh-TW" sz="2800" dirty="0" smtClean="0"/>
              <a:t>is called a </a:t>
            </a:r>
            <a:r>
              <a:rPr lang="en-US" altLang="zh-TW" sz="2800" dirty="0" smtClean="0">
                <a:solidFill>
                  <a:srgbClr val="00B050"/>
                </a:solidFill>
              </a:rPr>
              <a:t>planar graph</a:t>
            </a:r>
            <a:r>
              <a:rPr lang="en-US" altLang="zh-TW" sz="2800" dirty="0" smtClean="0">
                <a:solidFill>
                  <a:srgbClr val="FFFF66"/>
                </a:solidFill>
              </a:rPr>
              <a:t>.</a:t>
            </a:r>
            <a:r>
              <a:rPr lang="en-US" altLang="zh-TW" sz="2800" dirty="0" smtClean="0"/>
              <a:t> A graph that is so drawn in the plane is also said to be </a:t>
            </a:r>
            <a:r>
              <a:rPr lang="en-US" altLang="zh-TW" sz="2800" dirty="0" smtClean="0">
                <a:solidFill>
                  <a:srgbClr val="00B050"/>
                </a:solidFill>
              </a:rPr>
              <a:t>embedded  in the plane</a:t>
            </a:r>
            <a:r>
              <a:rPr lang="en-US" altLang="zh-TW" sz="2800" dirty="0" smtClean="0"/>
              <a:t>.</a:t>
            </a:r>
          </a:p>
        </p:txBody>
      </p:sp>
      <p:sp>
        <p:nvSpPr>
          <p:cNvPr id="451694" name="Text Box 110"/>
          <p:cNvSpPr txBox="1">
            <a:spLocks noChangeArrowheads="1"/>
          </p:cNvSpPr>
          <p:nvPr/>
        </p:nvSpPr>
        <p:spPr bwMode="auto">
          <a:xfrm>
            <a:off x="1200151" y="4581525"/>
            <a:ext cx="3764470" cy="95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dirty="0"/>
              <a:t>Applications:</a:t>
            </a:r>
            <a:br>
              <a:rPr lang="en-US" altLang="zh-TW" dirty="0"/>
            </a:br>
            <a:r>
              <a:rPr lang="en-US" altLang="zh-TW" b="0" dirty="0" smtClean="0"/>
              <a:t>circuit </a:t>
            </a:r>
            <a:r>
              <a:rPr lang="en-US" altLang="zh-TW" b="0" dirty="0"/>
              <a:t>layout </a:t>
            </a:r>
            <a:r>
              <a:rPr lang="en-US" altLang="zh-TW" b="0" dirty="0" smtClean="0"/>
              <a:t>problems</a:t>
            </a:r>
            <a:endParaRPr lang="en-US" altLang="zh-TW" b="0" dirty="0"/>
          </a:p>
        </p:txBody>
      </p:sp>
    </p:spTree>
    <p:extLst>
      <p:ext uri="{BB962C8B-B14F-4D97-AF65-F5344CB8AC3E}">
        <p14:creationId xmlns:p14="http://schemas.microsoft.com/office/powerpoint/2010/main" val="9051092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1694"/>
                                        </p:tgtEl>
                                        <p:attrNameLst>
                                          <p:attrName>style.visibility</p:attrName>
                                        </p:attrNameLst>
                                      </p:cBhvr>
                                      <p:to>
                                        <p:strVal val="visible"/>
                                      </p:to>
                                    </p:set>
                                    <p:anim calcmode="lin" valueType="num">
                                      <p:cBhvr additive="base">
                                        <p:cTn id="7" dur="500" fill="hold"/>
                                        <p:tgtEl>
                                          <p:spTgt spid="451694"/>
                                        </p:tgtEl>
                                        <p:attrNameLst>
                                          <p:attrName>ppt_x</p:attrName>
                                        </p:attrNameLst>
                                      </p:cBhvr>
                                      <p:tavLst>
                                        <p:tav tm="0">
                                          <p:val>
                                            <p:strVal val="#ppt_x"/>
                                          </p:val>
                                        </p:tav>
                                        <p:tav tm="100000">
                                          <p:val>
                                            <p:strVal val="#ppt_x"/>
                                          </p:val>
                                        </p:tav>
                                      </p:tavLst>
                                    </p:anim>
                                    <p:anim calcmode="lin" valueType="num">
                                      <p:cBhvr additive="base">
                                        <p:cTn id="8" dur="500" fill="hold"/>
                                        <p:tgtEl>
                                          <p:spTgt spid="4516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69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5"/>
          <p:cNvGrpSpPr>
            <a:grpSpLocks/>
          </p:cNvGrpSpPr>
          <p:nvPr/>
        </p:nvGrpSpPr>
        <p:grpSpPr bwMode="auto">
          <a:xfrm>
            <a:off x="719667" y="3159124"/>
            <a:ext cx="2967567" cy="2395536"/>
            <a:chOff x="419" y="2125"/>
            <a:chExt cx="1402" cy="1509"/>
          </a:xfrm>
        </p:grpSpPr>
        <p:sp>
          <p:nvSpPr>
            <p:cNvPr id="15408" name="Line 77"/>
            <p:cNvSpPr>
              <a:spLocks noChangeShapeType="1"/>
            </p:cNvSpPr>
            <p:nvPr/>
          </p:nvSpPr>
          <p:spPr bwMode="auto">
            <a:xfrm flipH="1">
              <a:off x="476" y="2568"/>
              <a:ext cx="12"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5409" name="Oval 78"/>
            <p:cNvSpPr>
              <a:spLocks noChangeArrowheads="1"/>
            </p:cNvSpPr>
            <p:nvPr/>
          </p:nvSpPr>
          <p:spPr bwMode="auto">
            <a:xfrm>
              <a:off x="1700" y="2398"/>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410" name="Line 80"/>
            <p:cNvSpPr>
              <a:spLocks noChangeShapeType="1"/>
            </p:cNvSpPr>
            <p:nvPr/>
          </p:nvSpPr>
          <p:spPr bwMode="auto">
            <a:xfrm flipH="1">
              <a:off x="521" y="2296"/>
              <a:ext cx="590" cy="27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5411" name="Oval 82"/>
            <p:cNvSpPr>
              <a:spLocks noChangeArrowheads="1"/>
            </p:cNvSpPr>
            <p:nvPr/>
          </p:nvSpPr>
          <p:spPr bwMode="auto">
            <a:xfrm>
              <a:off x="1700" y="2760"/>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412" name="Oval 83"/>
            <p:cNvSpPr>
              <a:spLocks noChangeArrowheads="1"/>
            </p:cNvSpPr>
            <p:nvPr/>
          </p:nvSpPr>
          <p:spPr bwMode="auto">
            <a:xfrm>
              <a:off x="1065" y="3305"/>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413" name="Line 88"/>
            <p:cNvSpPr>
              <a:spLocks noChangeShapeType="1"/>
            </p:cNvSpPr>
            <p:nvPr/>
          </p:nvSpPr>
          <p:spPr bwMode="auto">
            <a:xfrm flipH="1" flipV="1">
              <a:off x="521" y="2931"/>
              <a:ext cx="1225"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5414" name="Line 89"/>
            <p:cNvSpPr>
              <a:spLocks noChangeShapeType="1"/>
            </p:cNvSpPr>
            <p:nvPr/>
          </p:nvSpPr>
          <p:spPr bwMode="auto">
            <a:xfrm>
              <a:off x="1111" y="2296"/>
              <a:ext cx="635" cy="27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5415" name="Oval 91"/>
            <p:cNvSpPr>
              <a:spLocks noChangeArrowheads="1"/>
            </p:cNvSpPr>
            <p:nvPr/>
          </p:nvSpPr>
          <p:spPr bwMode="auto">
            <a:xfrm>
              <a:off x="430" y="2398"/>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416" name="Oval 92"/>
            <p:cNvSpPr>
              <a:spLocks noChangeArrowheads="1"/>
            </p:cNvSpPr>
            <p:nvPr/>
          </p:nvSpPr>
          <p:spPr bwMode="auto">
            <a:xfrm>
              <a:off x="1065" y="2125"/>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417" name="Oval 94"/>
            <p:cNvSpPr>
              <a:spLocks noChangeArrowheads="1"/>
            </p:cNvSpPr>
            <p:nvPr/>
          </p:nvSpPr>
          <p:spPr bwMode="auto">
            <a:xfrm>
              <a:off x="430" y="2760"/>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418" name="Oval 95"/>
            <p:cNvSpPr>
              <a:spLocks noChangeArrowheads="1"/>
            </p:cNvSpPr>
            <p:nvPr/>
          </p:nvSpPr>
          <p:spPr bwMode="auto">
            <a:xfrm>
              <a:off x="419" y="3123"/>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419" name="Line 96"/>
            <p:cNvSpPr>
              <a:spLocks noChangeShapeType="1"/>
            </p:cNvSpPr>
            <p:nvPr/>
          </p:nvSpPr>
          <p:spPr bwMode="auto">
            <a:xfrm>
              <a:off x="1746" y="2568"/>
              <a:ext cx="0"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15420" name="Line 97"/>
            <p:cNvSpPr>
              <a:spLocks noChangeShapeType="1"/>
            </p:cNvSpPr>
            <p:nvPr/>
          </p:nvSpPr>
          <p:spPr bwMode="auto">
            <a:xfrm>
              <a:off x="430" y="3294"/>
              <a:ext cx="681" cy="18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15421" name="Line 98"/>
            <p:cNvSpPr>
              <a:spLocks noChangeShapeType="1"/>
            </p:cNvSpPr>
            <p:nvPr/>
          </p:nvSpPr>
          <p:spPr bwMode="auto">
            <a:xfrm flipH="1">
              <a:off x="1065" y="3294"/>
              <a:ext cx="681" cy="18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15422" name="Line 99"/>
            <p:cNvSpPr>
              <a:spLocks noChangeShapeType="1"/>
            </p:cNvSpPr>
            <p:nvPr/>
          </p:nvSpPr>
          <p:spPr bwMode="auto">
            <a:xfrm>
              <a:off x="1746" y="2568"/>
              <a:ext cx="0"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15423" name="Oval 100"/>
            <p:cNvSpPr>
              <a:spLocks noChangeArrowheads="1"/>
            </p:cNvSpPr>
            <p:nvPr/>
          </p:nvSpPr>
          <p:spPr bwMode="auto">
            <a:xfrm>
              <a:off x="1700" y="3123"/>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424" name="Line 101"/>
            <p:cNvSpPr>
              <a:spLocks noChangeShapeType="1"/>
            </p:cNvSpPr>
            <p:nvPr/>
          </p:nvSpPr>
          <p:spPr bwMode="auto">
            <a:xfrm>
              <a:off x="476" y="2568"/>
              <a:ext cx="635" cy="90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15425" name="Line 102"/>
            <p:cNvSpPr>
              <a:spLocks noChangeShapeType="1"/>
            </p:cNvSpPr>
            <p:nvPr/>
          </p:nvSpPr>
          <p:spPr bwMode="auto">
            <a:xfrm>
              <a:off x="1111" y="2296"/>
              <a:ext cx="635" cy="998"/>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grpSp>
      <p:sp>
        <p:nvSpPr>
          <p:cNvPr id="452711" name="Text Box 103"/>
          <p:cNvSpPr txBox="1">
            <a:spLocks noChangeArrowheads="1"/>
          </p:cNvSpPr>
          <p:nvPr/>
        </p:nvSpPr>
        <p:spPr bwMode="auto">
          <a:xfrm>
            <a:off x="527051" y="5589589"/>
            <a:ext cx="2587416"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b="0" dirty="0"/>
              <a:t>(a) planar, </a:t>
            </a:r>
            <a:br>
              <a:rPr lang="en-US" altLang="zh-TW" sz="2400" b="0" dirty="0"/>
            </a:br>
            <a:r>
              <a:rPr lang="en-US" altLang="zh-TW" sz="2400" b="0" dirty="0"/>
              <a:t>not a plane graph</a:t>
            </a:r>
          </a:p>
        </p:txBody>
      </p:sp>
      <p:sp>
        <p:nvSpPr>
          <p:cNvPr id="15366" name="Rectangle 104"/>
          <p:cNvSpPr>
            <a:spLocks noChangeArrowheads="1"/>
          </p:cNvSpPr>
          <p:nvPr/>
        </p:nvSpPr>
        <p:spPr bwMode="auto">
          <a:xfrm>
            <a:off x="334434" y="404814"/>
            <a:ext cx="10657417" cy="19446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nSpc>
                <a:spcPct val="90000"/>
              </a:lnSpc>
              <a:spcBef>
                <a:spcPct val="20000"/>
              </a:spcBef>
              <a:buClr>
                <a:schemeClr val="hlink"/>
              </a:buClr>
              <a:buSzPct val="70000"/>
              <a:buFont typeface="Wingdings" pitchFamily="2" charset="2"/>
              <a:buNone/>
            </a:pPr>
            <a:r>
              <a:rPr lang="en-US" altLang="zh-TW" dirty="0">
                <a:solidFill>
                  <a:srgbClr val="CCFF99"/>
                </a:solidFill>
              </a:rPr>
              <a:t>Definition:</a:t>
            </a:r>
          </a:p>
          <a:p>
            <a:pPr marL="342900" indent="-342900">
              <a:lnSpc>
                <a:spcPct val="90000"/>
              </a:lnSpc>
              <a:spcBef>
                <a:spcPct val="20000"/>
              </a:spcBef>
              <a:buClr>
                <a:schemeClr val="hlink"/>
              </a:buClr>
              <a:buSzPct val="70000"/>
              <a:buFont typeface="Wingdings" pitchFamily="2" charset="2"/>
              <a:buNone/>
            </a:pPr>
            <a:r>
              <a:rPr lang="en-US" altLang="zh-TW" dirty="0">
                <a:solidFill>
                  <a:srgbClr val="CCFF99"/>
                </a:solidFill>
              </a:rPr>
              <a:t>    </a:t>
            </a:r>
            <a:r>
              <a:rPr lang="en-US" altLang="zh-TW" b="0" dirty="0"/>
              <a:t>A planar graph </a:t>
            </a:r>
            <a:r>
              <a:rPr lang="en-US" altLang="zh-TW" i="1" dirty="0">
                <a:latin typeface="Times New Roman" pitchFamily="18" charset="0"/>
              </a:rPr>
              <a:t>G</a:t>
            </a:r>
            <a:r>
              <a:rPr lang="en-US" altLang="zh-TW" b="0" dirty="0"/>
              <a:t> that is drawn in the plane </a:t>
            </a:r>
            <a:br>
              <a:rPr lang="en-US" altLang="zh-TW" b="0" dirty="0"/>
            </a:br>
            <a:r>
              <a:rPr lang="en-US" altLang="zh-TW" b="0" dirty="0"/>
              <a:t>so that no two edges intersect (that is, </a:t>
            </a:r>
            <a:r>
              <a:rPr lang="en-US" altLang="zh-TW" i="1" dirty="0">
                <a:latin typeface="Times New Roman" pitchFamily="18" charset="0"/>
              </a:rPr>
              <a:t>G</a:t>
            </a:r>
            <a:r>
              <a:rPr lang="en-US" altLang="zh-TW" b="0" dirty="0"/>
              <a:t> is embedded in the plane)</a:t>
            </a:r>
            <a:r>
              <a:rPr lang="en-US" altLang="zh-TW" dirty="0"/>
              <a:t> </a:t>
            </a:r>
            <a:r>
              <a:rPr lang="en-US" altLang="zh-TW" b="0" dirty="0"/>
              <a:t>is called a </a:t>
            </a:r>
            <a:r>
              <a:rPr lang="en-US" altLang="zh-TW" b="0" dirty="0">
                <a:solidFill>
                  <a:srgbClr val="00B050"/>
                </a:solidFill>
              </a:rPr>
              <a:t>plane graph</a:t>
            </a:r>
            <a:r>
              <a:rPr lang="en-US" altLang="zh-TW" b="0" dirty="0">
                <a:solidFill>
                  <a:srgbClr val="FFFF66"/>
                </a:solidFill>
              </a:rPr>
              <a:t>.</a:t>
            </a:r>
            <a:r>
              <a:rPr lang="en-US" altLang="zh-TW" b="0" dirty="0"/>
              <a:t> </a:t>
            </a:r>
          </a:p>
        </p:txBody>
      </p:sp>
      <p:grpSp>
        <p:nvGrpSpPr>
          <p:cNvPr id="3" name="Group 128"/>
          <p:cNvGrpSpPr>
            <a:grpSpLocks/>
          </p:cNvGrpSpPr>
          <p:nvPr/>
        </p:nvGrpSpPr>
        <p:grpSpPr bwMode="auto">
          <a:xfrm>
            <a:off x="4944534" y="3194051"/>
            <a:ext cx="2967567" cy="2395538"/>
            <a:chOff x="2336" y="1990"/>
            <a:chExt cx="1402" cy="1509"/>
          </a:xfrm>
        </p:grpSpPr>
        <p:sp>
          <p:nvSpPr>
            <p:cNvPr id="15390" name="Line 107"/>
            <p:cNvSpPr>
              <a:spLocks noChangeShapeType="1"/>
            </p:cNvSpPr>
            <p:nvPr/>
          </p:nvSpPr>
          <p:spPr bwMode="auto">
            <a:xfrm flipH="1">
              <a:off x="2393" y="2433"/>
              <a:ext cx="12"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5391" name="Oval 108"/>
            <p:cNvSpPr>
              <a:spLocks noChangeArrowheads="1"/>
            </p:cNvSpPr>
            <p:nvPr/>
          </p:nvSpPr>
          <p:spPr bwMode="auto">
            <a:xfrm>
              <a:off x="3617" y="2263"/>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392" name="Line 109"/>
            <p:cNvSpPr>
              <a:spLocks noChangeShapeType="1"/>
            </p:cNvSpPr>
            <p:nvPr/>
          </p:nvSpPr>
          <p:spPr bwMode="auto">
            <a:xfrm flipH="1">
              <a:off x="2438" y="2161"/>
              <a:ext cx="590" cy="27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5393" name="Oval 110"/>
            <p:cNvSpPr>
              <a:spLocks noChangeArrowheads="1"/>
            </p:cNvSpPr>
            <p:nvPr/>
          </p:nvSpPr>
          <p:spPr bwMode="auto">
            <a:xfrm>
              <a:off x="3617" y="2625"/>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394" name="Oval 111"/>
            <p:cNvSpPr>
              <a:spLocks noChangeArrowheads="1"/>
            </p:cNvSpPr>
            <p:nvPr/>
          </p:nvSpPr>
          <p:spPr bwMode="auto">
            <a:xfrm>
              <a:off x="2982" y="3170"/>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395" name="Line 112"/>
            <p:cNvSpPr>
              <a:spLocks noChangeShapeType="1"/>
            </p:cNvSpPr>
            <p:nvPr/>
          </p:nvSpPr>
          <p:spPr bwMode="auto">
            <a:xfrm flipH="1" flipV="1">
              <a:off x="2438" y="2796"/>
              <a:ext cx="1225"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5396" name="Line 113"/>
            <p:cNvSpPr>
              <a:spLocks noChangeShapeType="1"/>
            </p:cNvSpPr>
            <p:nvPr/>
          </p:nvSpPr>
          <p:spPr bwMode="auto">
            <a:xfrm>
              <a:off x="3028" y="2161"/>
              <a:ext cx="635" cy="27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5397" name="Oval 114"/>
            <p:cNvSpPr>
              <a:spLocks noChangeArrowheads="1"/>
            </p:cNvSpPr>
            <p:nvPr/>
          </p:nvSpPr>
          <p:spPr bwMode="auto">
            <a:xfrm>
              <a:off x="2347" y="2263"/>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398" name="Oval 115"/>
            <p:cNvSpPr>
              <a:spLocks noChangeArrowheads="1"/>
            </p:cNvSpPr>
            <p:nvPr/>
          </p:nvSpPr>
          <p:spPr bwMode="auto">
            <a:xfrm>
              <a:off x="2982" y="1990"/>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399" name="Oval 116"/>
            <p:cNvSpPr>
              <a:spLocks noChangeArrowheads="1"/>
            </p:cNvSpPr>
            <p:nvPr/>
          </p:nvSpPr>
          <p:spPr bwMode="auto">
            <a:xfrm>
              <a:off x="2347" y="2625"/>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400" name="Oval 117"/>
            <p:cNvSpPr>
              <a:spLocks noChangeArrowheads="1"/>
            </p:cNvSpPr>
            <p:nvPr/>
          </p:nvSpPr>
          <p:spPr bwMode="auto">
            <a:xfrm>
              <a:off x="2336" y="2988"/>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401" name="Line 118"/>
            <p:cNvSpPr>
              <a:spLocks noChangeShapeType="1"/>
            </p:cNvSpPr>
            <p:nvPr/>
          </p:nvSpPr>
          <p:spPr bwMode="auto">
            <a:xfrm>
              <a:off x="3663" y="2433"/>
              <a:ext cx="0"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15402" name="Line 119"/>
            <p:cNvSpPr>
              <a:spLocks noChangeShapeType="1"/>
            </p:cNvSpPr>
            <p:nvPr/>
          </p:nvSpPr>
          <p:spPr bwMode="auto">
            <a:xfrm>
              <a:off x="2347" y="3159"/>
              <a:ext cx="681" cy="18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15403" name="Line 120"/>
            <p:cNvSpPr>
              <a:spLocks noChangeShapeType="1"/>
            </p:cNvSpPr>
            <p:nvPr/>
          </p:nvSpPr>
          <p:spPr bwMode="auto">
            <a:xfrm flipH="1">
              <a:off x="2982" y="3159"/>
              <a:ext cx="681" cy="18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15404" name="Line 121"/>
            <p:cNvSpPr>
              <a:spLocks noChangeShapeType="1"/>
            </p:cNvSpPr>
            <p:nvPr/>
          </p:nvSpPr>
          <p:spPr bwMode="auto">
            <a:xfrm>
              <a:off x="3663" y="2433"/>
              <a:ext cx="0"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15405" name="Oval 122"/>
            <p:cNvSpPr>
              <a:spLocks noChangeArrowheads="1"/>
            </p:cNvSpPr>
            <p:nvPr/>
          </p:nvSpPr>
          <p:spPr bwMode="auto">
            <a:xfrm>
              <a:off x="3617" y="2988"/>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406" name="Freeform 126"/>
            <p:cNvSpPr>
              <a:spLocks/>
            </p:cNvSpPr>
            <p:nvPr/>
          </p:nvSpPr>
          <p:spPr bwMode="auto">
            <a:xfrm>
              <a:off x="3016" y="1994"/>
              <a:ext cx="86" cy="234"/>
            </a:xfrm>
            <a:custGeom>
              <a:avLst/>
              <a:gdLst>
                <a:gd name="T0" fmla="*/ 0 w 839"/>
                <a:gd name="T1" fmla="*/ 166 h 1164"/>
                <a:gd name="T2" fmla="*/ 726 w 839"/>
                <a:gd name="T3" fmla="*/ 166 h 1164"/>
                <a:gd name="T4" fmla="*/ 680 w 839"/>
                <a:gd name="T5" fmla="*/ 1164 h 1164"/>
                <a:gd name="T6" fmla="*/ 0 60000 65536"/>
                <a:gd name="T7" fmla="*/ 0 60000 65536"/>
                <a:gd name="T8" fmla="*/ 0 60000 65536"/>
                <a:gd name="T9" fmla="*/ 0 w 839"/>
                <a:gd name="T10" fmla="*/ 0 h 1164"/>
                <a:gd name="T11" fmla="*/ 839 w 839"/>
                <a:gd name="T12" fmla="*/ 1164 h 1164"/>
              </a:gdLst>
              <a:ahLst/>
              <a:cxnLst>
                <a:cxn ang="T6">
                  <a:pos x="T0" y="T1"/>
                </a:cxn>
                <a:cxn ang="T7">
                  <a:pos x="T2" y="T3"/>
                </a:cxn>
                <a:cxn ang="T8">
                  <a:pos x="T4" y="T5"/>
                </a:cxn>
              </a:cxnLst>
              <a:rect l="T9" t="T10" r="T11" b="T12"/>
              <a:pathLst>
                <a:path w="839" h="1164">
                  <a:moveTo>
                    <a:pt x="0" y="166"/>
                  </a:moveTo>
                  <a:cubicBezTo>
                    <a:pt x="306" y="83"/>
                    <a:pt x="613" y="0"/>
                    <a:pt x="726" y="166"/>
                  </a:cubicBezTo>
                  <a:cubicBezTo>
                    <a:pt x="839" y="332"/>
                    <a:pt x="759" y="748"/>
                    <a:pt x="680" y="1164"/>
                  </a:cubicBezTo>
                </a:path>
              </a:pathLst>
            </a:custGeom>
            <a:noFill/>
            <a:ln w="38100">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grpSp>
      <p:sp>
        <p:nvSpPr>
          <p:cNvPr id="452737" name="Text Box 129"/>
          <p:cNvSpPr txBox="1">
            <a:spLocks noChangeArrowheads="1"/>
          </p:cNvSpPr>
          <p:nvPr/>
        </p:nvSpPr>
        <p:spPr bwMode="auto">
          <a:xfrm>
            <a:off x="4559300" y="5734050"/>
            <a:ext cx="2553754"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b="0" dirty="0"/>
              <a:t>(b) a plane graph</a:t>
            </a:r>
          </a:p>
        </p:txBody>
      </p:sp>
      <p:sp>
        <p:nvSpPr>
          <p:cNvPr id="452759" name="Text Box 151"/>
          <p:cNvSpPr txBox="1">
            <a:spLocks noChangeArrowheads="1"/>
          </p:cNvSpPr>
          <p:nvPr/>
        </p:nvSpPr>
        <p:spPr bwMode="auto">
          <a:xfrm>
            <a:off x="9072033" y="5589589"/>
            <a:ext cx="2590800"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b="0" dirty="0"/>
              <a:t>(c) another</a:t>
            </a:r>
            <a:br>
              <a:rPr lang="en-US" altLang="zh-TW" sz="2400" b="0" dirty="0"/>
            </a:br>
            <a:r>
              <a:rPr lang="en-US" altLang="zh-TW" sz="2400" b="0" dirty="0"/>
              <a:t>plane graph</a:t>
            </a:r>
          </a:p>
        </p:txBody>
      </p:sp>
      <p:grpSp>
        <p:nvGrpSpPr>
          <p:cNvPr id="4" name="Group 154"/>
          <p:cNvGrpSpPr>
            <a:grpSpLocks/>
          </p:cNvGrpSpPr>
          <p:nvPr/>
        </p:nvGrpSpPr>
        <p:grpSpPr bwMode="auto">
          <a:xfrm>
            <a:off x="8720667" y="3135313"/>
            <a:ext cx="2967567" cy="2395538"/>
            <a:chOff x="4120" y="1975"/>
            <a:chExt cx="1402" cy="1509"/>
          </a:xfrm>
        </p:grpSpPr>
        <p:sp>
          <p:nvSpPr>
            <p:cNvPr id="15372" name="Line 131"/>
            <p:cNvSpPr>
              <a:spLocks noChangeShapeType="1"/>
            </p:cNvSpPr>
            <p:nvPr/>
          </p:nvSpPr>
          <p:spPr bwMode="auto">
            <a:xfrm flipH="1">
              <a:off x="4177" y="2418"/>
              <a:ext cx="12"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5373" name="Oval 132"/>
            <p:cNvSpPr>
              <a:spLocks noChangeArrowheads="1"/>
            </p:cNvSpPr>
            <p:nvPr/>
          </p:nvSpPr>
          <p:spPr bwMode="auto">
            <a:xfrm>
              <a:off x="5401" y="2248"/>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374" name="Line 133"/>
            <p:cNvSpPr>
              <a:spLocks noChangeShapeType="1"/>
            </p:cNvSpPr>
            <p:nvPr/>
          </p:nvSpPr>
          <p:spPr bwMode="auto">
            <a:xfrm flipH="1">
              <a:off x="4222" y="2146"/>
              <a:ext cx="590" cy="27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5375" name="Oval 134"/>
            <p:cNvSpPr>
              <a:spLocks noChangeArrowheads="1"/>
            </p:cNvSpPr>
            <p:nvPr/>
          </p:nvSpPr>
          <p:spPr bwMode="auto">
            <a:xfrm>
              <a:off x="5401" y="2610"/>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376" name="Oval 135"/>
            <p:cNvSpPr>
              <a:spLocks noChangeArrowheads="1"/>
            </p:cNvSpPr>
            <p:nvPr/>
          </p:nvSpPr>
          <p:spPr bwMode="auto">
            <a:xfrm>
              <a:off x="4766" y="3155"/>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377" name="Line 137"/>
            <p:cNvSpPr>
              <a:spLocks noChangeShapeType="1"/>
            </p:cNvSpPr>
            <p:nvPr/>
          </p:nvSpPr>
          <p:spPr bwMode="auto">
            <a:xfrm>
              <a:off x="4812" y="2146"/>
              <a:ext cx="635" cy="27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5378" name="Oval 138"/>
            <p:cNvSpPr>
              <a:spLocks noChangeArrowheads="1"/>
            </p:cNvSpPr>
            <p:nvPr/>
          </p:nvSpPr>
          <p:spPr bwMode="auto">
            <a:xfrm>
              <a:off x="4131" y="2248"/>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379" name="Oval 139"/>
            <p:cNvSpPr>
              <a:spLocks noChangeArrowheads="1"/>
            </p:cNvSpPr>
            <p:nvPr/>
          </p:nvSpPr>
          <p:spPr bwMode="auto">
            <a:xfrm>
              <a:off x="4766" y="1975"/>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380" name="Oval 140"/>
            <p:cNvSpPr>
              <a:spLocks noChangeArrowheads="1"/>
            </p:cNvSpPr>
            <p:nvPr/>
          </p:nvSpPr>
          <p:spPr bwMode="auto">
            <a:xfrm>
              <a:off x="4131" y="2610"/>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381" name="Oval 141"/>
            <p:cNvSpPr>
              <a:spLocks noChangeArrowheads="1"/>
            </p:cNvSpPr>
            <p:nvPr/>
          </p:nvSpPr>
          <p:spPr bwMode="auto">
            <a:xfrm>
              <a:off x="4120" y="2973"/>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382" name="Line 142"/>
            <p:cNvSpPr>
              <a:spLocks noChangeShapeType="1"/>
            </p:cNvSpPr>
            <p:nvPr/>
          </p:nvSpPr>
          <p:spPr bwMode="auto">
            <a:xfrm>
              <a:off x="5447" y="2418"/>
              <a:ext cx="0"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15383" name="Line 143"/>
            <p:cNvSpPr>
              <a:spLocks noChangeShapeType="1"/>
            </p:cNvSpPr>
            <p:nvPr/>
          </p:nvSpPr>
          <p:spPr bwMode="auto">
            <a:xfrm>
              <a:off x="4131" y="3144"/>
              <a:ext cx="681" cy="18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15384" name="Line 144"/>
            <p:cNvSpPr>
              <a:spLocks noChangeShapeType="1"/>
            </p:cNvSpPr>
            <p:nvPr/>
          </p:nvSpPr>
          <p:spPr bwMode="auto">
            <a:xfrm flipH="1">
              <a:off x="4766" y="3144"/>
              <a:ext cx="681" cy="18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15385" name="Line 145"/>
            <p:cNvSpPr>
              <a:spLocks noChangeShapeType="1"/>
            </p:cNvSpPr>
            <p:nvPr/>
          </p:nvSpPr>
          <p:spPr bwMode="auto">
            <a:xfrm>
              <a:off x="5447" y="2418"/>
              <a:ext cx="0"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15386" name="Oval 146"/>
            <p:cNvSpPr>
              <a:spLocks noChangeArrowheads="1"/>
            </p:cNvSpPr>
            <p:nvPr/>
          </p:nvSpPr>
          <p:spPr bwMode="auto">
            <a:xfrm>
              <a:off x="5401" y="2973"/>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5388" name="Line 152"/>
            <p:cNvSpPr>
              <a:spLocks noChangeShapeType="1"/>
            </p:cNvSpPr>
            <p:nvPr/>
          </p:nvSpPr>
          <p:spPr bwMode="auto">
            <a:xfrm>
              <a:off x="4195" y="2432"/>
              <a:ext cx="590" cy="86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15389" name="Line 153"/>
            <p:cNvSpPr>
              <a:spLocks noChangeShapeType="1"/>
            </p:cNvSpPr>
            <p:nvPr/>
          </p:nvSpPr>
          <p:spPr bwMode="auto">
            <a:xfrm>
              <a:off x="4785" y="2160"/>
              <a:ext cx="635" cy="998"/>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grpSp>
      <p:sp>
        <p:nvSpPr>
          <p:cNvPr id="6" name="Freeform 5"/>
          <p:cNvSpPr/>
          <p:nvPr/>
        </p:nvSpPr>
        <p:spPr>
          <a:xfrm>
            <a:off x="4078514" y="3614057"/>
            <a:ext cx="2307772" cy="2394857"/>
          </a:xfrm>
          <a:custGeom>
            <a:avLst/>
            <a:gdLst>
              <a:gd name="connsiteX0" fmla="*/ 943429 w 2307772"/>
              <a:gd name="connsiteY0" fmla="*/ 217714 h 2394857"/>
              <a:gd name="connsiteX1" fmla="*/ 928915 w 2307772"/>
              <a:gd name="connsiteY1" fmla="*/ 87086 h 2394857"/>
              <a:gd name="connsiteX2" fmla="*/ 914400 w 2307772"/>
              <a:gd name="connsiteY2" fmla="*/ 14514 h 2394857"/>
              <a:gd name="connsiteX3" fmla="*/ 870857 w 2307772"/>
              <a:gd name="connsiteY3" fmla="*/ 0 h 2394857"/>
              <a:gd name="connsiteX4" fmla="*/ 841829 w 2307772"/>
              <a:gd name="connsiteY4" fmla="*/ 43543 h 2394857"/>
              <a:gd name="connsiteX5" fmla="*/ 812800 w 2307772"/>
              <a:gd name="connsiteY5" fmla="*/ 101600 h 2394857"/>
              <a:gd name="connsiteX6" fmla="*/ 769257 w 2307772"/>
              <a:gd name="connsiteY6" fmla="*/ 145143 h 2394857"/>
              <a:gd name="connsiteX7" fmla="*/ 696686 w 2307772"/>
              <a:gd name="connsiteY7" fmla="*/ 246743 h 2394857"/>
              <a:gd name="connsiteX8" fmla="*/ 667657 w 2307772"/>
              <a:gd name="connsiteY8" fmla="*/ 290286 h 2394857"/>
              <a:gd name="connsiteX9" fmla="*/ 522515 w 2307772"/>
              <a:gd name="connsiteY9" fmla="*/ 449943 h 2394857"/>
              <a:gd name="connsiteX10" fmla="*/ 478972 w 2307772"/>
              <a:gd name="connsiteY10" fmla="*/ 478972 h 2394857"/>
              <a:gd name="connsiteX11" fmla="*/ 406400 w 2307772"/>
              <a:gd name="connsiteY11" fmla="*/ 595086 h 2394857"/>
              <a:gd name="connsiteX12" fmla="*/ 391886 w 2307772"/>
              <a:gd name="connsiteY12" fmla="*/ 638629 h 2394857"/>
              <a:gd name="connsiteX13" fmla="*/ 348343 w 2307772"/>
              <a:gd name="connsiteY13" fmla="*/ 667657 h 2394857"/>
              <a:gd name="connsiteX14" fmla="*/ 261257 w 2307772"/>
              <a:gd name="connsiteY14" fmla="*/ 812800 h 2394857"/>
              <a:gd name="connsiteX15" fmla="*/ 232229 w 2307772"/>
              <a:gd name="connsiteY15" fmla="*/ 856343 h 2394857"/>
              <a:gd name="connsiteX16" fmla="*/ 174172 w 2307772"/>
              <a:gd name="connsiteY16" fmla="*/ 928914 h 2394857"/>
              <a:gd name="connsiteX17" fmla="*/ 72572 w 2307772"/>
              <a:gd name="connsiteY17" fmla="*/ 1103086 h 2394857"/>
              <a:gd name="connsiteX18" fmla="*/ 43543 w 2307772"/>
              <a:gd name="connsiteY18" fmla="*/ 1190172 h 2394857"/>
              <a:gd name="connsiteX19" fmla="*/ 29029 w 2307772"/>
              <a:gd name="connsiteY19" fmla="*/ 1233714 h 2394857"/>
              <a:gd name="connsiteX20" fmla="*/ 0 w 2307772"/>
              <a:gd name="connsiteY20" fmla="*/ 1277257 h 2394857"/>
              <a:gd name="connsiteX21" fmla="*/ 14515 w 2307772"/>
              <a:gd name="connsiteY21" fmla="*/ 1727200 h 2394857"/>
              <a:gd name="connsiteX22" fmla="*/ 29029 w 2307772"/>
              <a:gd name="connsiteY22" fmla="*/ 1785257 h 2394857"/>
              <a:gd name="connsiteX23" fmla="*/ 58057 w 2307772"/>
              <a:gd name="connsiteY23" fmla="*/ 1872343 h 2394857"/>
              <a:gd name="connsiteX24" fmla="*/ 101600 w 2307772"/>
              <a:gd name="connsiteY24" fmla="*/ 1959429 h 2394857"/>
              <a:gd name="connsiteX25" fmla="*/ 159657 w 2307772"/>
              <a:gd name="connsiteY25" fmla="*/ 2017486 h 2394857"/>
              <a:gd name="connsiteX26" fmla="*/ 188686 w 2307772"/>
              <a:gd name="connsiteY26" fmla="*/ 2075543 h 2394857"/>
              <a:gd name="connsiteX27" fmla="*/ 275772 w 2307772"/>
              <a:gd name="connsiteY27" fmla="*/ 2177143 h 2394857"/>
              <a:gd name="connsiteX28" fmla="*/ 348343 w 2307772"/>
              <a:gd name="connsiteY28" fmla="*/ 2264229 h 2394857"/>
              <a:gd name="connsiteX29" fmla="*/ 493486 w 2307772"/>
              <a:gd name="connsiteY29" fmla="*/ 2394857 h 2394857"/>
              <a:gd name="connsiteX30" fmla="*/ 798286 w 2307772"/>
              <a:gd name="connsiteY30" fmla="*/ 2365829 h 2394857"/>
              <a:gd name="connsiteX31" fmla="*/ 914400 w 2307772"/>
              <a:gd name="connsiteY31" fmla="*/ 2322286 h 2394857"/>
              <a:gd name="connsiteX32" fmla="*/ 972457 w 2307772"/>
              <a:gd name="connsiteY32" fmla="*/ 2293257 h 2394857"/>
              <a:gd name="connsiteX33" fmla="*/ 1030515 w 2307772"/>
              <a:gd name="connsiteY33" fmla="*/ 2278743 h 2394857"/>
              <a:gd name="connsiteX34" fmla="*/ 1117600 w 2307772"/>
              <a:gd name="connsiteY34" fmla="*/ 2235200 h 2394857"/>
              <a:gd name="connsiteX35" fmla="*/ 1204686 w 2307772"/>
              <a:gd name="connsiteY35" fmla="*/ 2191657 h 2394857"/>
              <a:gd name="connsiteX36" fmla="*/ 1277257 w 2307772"/>
              <a:gd name="connsiteY36" fmla="*/ 2162629 h 2394857"/>
              <a:gd name="connsiteX37" fmla="*/ 1320800 w 2307772"/>
              <a:gd name="connsiteY37" fmla="*/ 2148114 h 2394857"/>
              <a:gd name="connsiteX38" fmla="*/ 1378857 w 2307772"/>
              <a:gd name="connsiteY38" fmla="*/ 2119086 h 2394857"/>
              <a:gd name="connsiteX39" fmla="*/ 1480457 w 2307772"/>
              <a:gd name="connsiteY39" fmla="*/ 2090057 h 2394857"/>
              <a:gd name="connsiteX40" fmla="*/ 1524000 w 2307772"/>
              <a:gd name="connsiteY40" fmla="*/ 2061029 h 2394857"/>
              <a:gd name="connsiteX41" fmla="*/ 1625600 w 2307772"/>
              <a:gd name="connsiteY41" fmla="*/ 2032000 h 2394857"/>
              <a:gd name="connsiteX42" fmla="*/ 1712686 w 2307772"/>
              <a:gd name="connsiteY42" fmla="*/ 2002972 h 2394857"/>
              <a:gd name="connsiteX43" fmla="*/ 1756229 w 2307772"/>
              <a:gd name="connsiteY43" fmla="*/ 1988457 h 2394857"/>
              <a:gd name="connsiteX44" fmla="*/ 1886857 w 2307772"/>
              <a:gd name="connsiteY44" fmla="*/ 1959429 h 2394857"/>
              <a:gd name="connsiteX45" fmla="*/ 2032000 w 2307772"/>
              <a:gd name="connsiteY45" fmla="*/ 1915886 h 2394857"/>
              <a:gd name="connsiteX46" fmla="*/ 2119086 w 2307772"/>
              <a:gd name="connsiteY46" fmla="*/ 1886857 h 2394857"/>
              <a:gd name="connsiteX47" fmla="*/ 2162629 w 2307772"/>
              <a:gd name="connsiteY47" fmla="*/ 1872343 h 2394857"/>
              <a:gd name="connsiteX48" fmla="*/ 2206172 w 2307772"/>
              <a:gd name="connsiteY48" fmla="*/ 1843314 h 2394857"/>
              <a:gd name="connsiteX49" fmla="*/ 2307772 w 2307772"/>
              <a:gd name="connsiteY49" fmla="*/ 1814286 h 239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307772" h="2394857">
                <a:moveTo>
                  <a:pt x="943429" y="217714"/>
                </a:moveTo>
                <a:cubicBezTo>
                  <a:pt x="938591" y="174171"/>
                  <a:pt x="935111" y="130456"/>
                  <a:pt x="928915" y="87086"/>
                </a:cubicBezTo>
                <a:cubicBezTo>
                  <a:pt x="925426" y="62664"/>
                  <a:pt x="928084" y="35040"/>
                  <a:pt x="914400" y="14514"/>
                </a:cubicBezTo>
                <a:cubicBezTo>
                  <a:pt x="905913" y="1784"/>
                  <a:pt x="885371" y="4838"/>
                  <a:pt x="870857" y="0"/>
                </a:cubicBezTo>
                <a:cubicBezTo>
                  <a:pt x="861181" y="14514"/>
                  <a:pt x="850484" y="28397"/>
                  <a:pt x="841829" y="43543"/>
                </a:cubicBezTo>
                <a:cubicBezTo>
                  <a:pt x="831094" y="62329"/>
                  <a:pt x="825376" y="83994"/>
                  <a:pt x="812800" y="101600"/>
                </a:cubicBezTo>
                <a:cubicBezTo>
                  <a:pt x="800869" y="118303"/>
                  <a:pt x="783771" y="130629"/>
                  <a:pt x="769257" y="145143"/>
                </a:cubicBezTo>
                <a:cubicBezTo>
                  <a:pt x="715544" y="252570"/>
                  <a:pt x="770238" y="158481"/>
                  <a:pt x="696686" y="246743"/>
                </a:cubicBezTo>
                <a:cubicBezTo>
                  <a:pt x="685519" y="260144"/>
                  <a:pt x="677796" y="276091"/>
                  <a:pt x="667657" y="290286"/>
                </a:cubicBezTo>
                <a:cubicBezTo>
                  <a:pt x="629199" y="344127"/>
                  <a:pt x="574258" y="415447"/>
                  <a:pt x="522515" y="449943"/>
                </a:cubicBezTo>
                <a:cubicBezTo>
                  <a:pt x="508001" y="459619"/>
                  <a:pt x="491307" y="466637"/>
                  <a:pt x="478972" y="478972"/>
                </a:cubicBezTo>
                <a:cubicBezTo>
                  <a:pt x="447717" y="510227"/>
                  <a:pt x="423646" y="554847"/>
                  <a:pt x="406400" y="595086"/>
                </a:cubicBezTo>
                <a:cubicBezTo>
                  <a:pt x="400373" y="609148"/>
                  <a:pt x="401443" y="626682"/>
                  <a:pt x="391886" y="638629"/>
                </a:cubicBezTo>
                <a:cubicBezTo>
                  <a:pt x="380989" y="652250"/>
                  <a:pt x="362857" y="657981"/>
                  <a:pt x="348343" y="667657"/>
                </a:cubicBezTo>
                <a:cubicBezTo>
                  <a:pt x="319314" y="716038"/>
                  <a:pt x="290827" y="764748"/>
                  <a:pt x="261257" y="812800"/>
                </a:cubicBezTo>
                <a:cubicBezTo>
                  <a:pt x="252115" y="827656"/>
                  <a:pt x="243126" y="842722"/>
                  <a:pt x="232229" y="856343"/>
                </a:cubicBezTo>
                <a:cubicBezTo>
                  <a:pt x="212877" y="880533"/>
                  <a:pt x="190408" y="902531"/>
                  <a:pt x="174172" y="928914"/>
                </a:cubicBezTo>
                <a:cubicBezTo>
                  <a:pt x="16745" y="1184734"/>
                  <a:pt x="191581" y="944408"/>
                  <a:pt x="72572" y="1103086"/>
                </a:cubicBezTo>
                <a:lnTo>
                  <a:pt x="43543" y="1190172"/>
                </a:lnTo>
                <a:cubicBezTo>
                  <a:pt x="38705" y="1204686"/>
                  <a:pt x="37515" y="1220984"/>
                  <a:pt x="29029" y="1233714"/>
                </a:cubicBezTo>
                <a:lnTo>
                  <a:pt x="0" y="1277257"/>
                </a:lnTo>
                <a:cubicBezTo>
                  <a:pt x="4838" y="1427238"/>
                  <a:pt x="5954" y="1577385"/>
                  <a:pt x="14515" y="1727200"/>
                </a:cubicBezTo>
                <a:cubicBezTo>
                  <a:pt x="15653" y="1747115"/>
                  <a:pt x="23297" y="1766150"/>
                  <a:pt x="29029" y="1785257"/>
                </a:cubicBezTo>
                <a:cubicBezTo>
                  <a:pt x="37821" y="1814565"/>
                  <a:pt x="48381" y="1843314"/>
                  <a:pt x="58057" y="1872343"/>
                </a:cubicBezTo>
                <a:cubicBezTo>
                  <a:pt x="72104" y="1914485"/>
                  <a:pt x="70909" y="1923622"/>
                  <a:pt x="101600" y="1959429"/>
                </a:cubicBezTo>
                <a:cubicBezTo>
                  <a:pt x="119411" y="1980209"/>
                  <a:pt x="143236" y="1995591"/>
                  <a:pt x="159657" y="2017486"/>
                </a:cubicBezTo>
                <a:cubicBezTo>
                  <a:pt x="172639" y="2034795"/>
                  <a:pt x="177219" y="2057195"/>
                  <a:pt x="188686" y="2075543"/>
                </a:cubicBezTo>
                <a:cubicBezTo>
                  <a:pt x="219719" y="2125195"/>
                  <a:pt x="236189" y="2137560"/>
                  <a:pt x="275772" y="2177143"/>
                </a:cubicBezTo>
                <a:cubicBezTo>
                  <a:pt x="328793" y="2283187"/>
                  <a:pt x="273743" y="2197089"/>
                  <a:pt x="348343" y="2264229"/>
                </a:cubicBezTo>
                <a:cubicBezTo>
                  <a:pt x="511102" y="2410713"/>
                  <a:pt x="392309" y="2327407"/>
                  <a:pt x="493486" y="2394857"/>
                </a:cubicBezTo>
                <a:cubicBezTo>
                  <a:pt x="625715" y="2386593"/>
                  <a:pt x="689298" y="2393076"/>
                  <a:pt x="798286" y="2365829"/>
                </a:cubicBezTo>
                <a:cubicBezTo>
                  <a:pt x="825638" y="2358991"/>
                  <a:pt x="897286" y="2329892"/>
                  <a:pt x="914400" y="2322286"/>
                </a:cubicBezTo>
                <a:cubicBezTo>
                  <a:pt x="934172" y="2313499"/>
                  <a:pt x="952198" y="2300854"/>
                  <a:pt x="972457" y="2293257"/>
                </a:cubicBezTo>
                <a:cubicBezTo>
                  <a:pt x="991135" y="2286253"/>
                  <a:pt x="1011162" y="2283581"/>
                  <a:pt x="1030515" y="2278743"/>
                </a:cubicBezTo>
                <a:cubicBezTo>
                  <a:pt x="1121042" y="2218390"/>
                  <a:pt x="1027464" y="2275260"/>
                  <a:pt x="1117600" y="2235200"/>
                </a:cubicBezTo>
                <a:cubicBezTo>
                  <a:pt x="1147258" y="2222019"/>
                  <a:pt x="1175140" y="2205087"/>
                  <a:pt x="1204686" y="2191657"/>
                </a:cubicBezTo>
                <a:cubicBezTo>
                  <a:pt x="1228404" y="2180876"/>
                  <a:pt x="1252862" y="2171777"/>
                  <a:pt x="1277257" y="2162629"/>
                </a:cubicBezTo>
                <a:cubicBezTo>
                  <a:pt x="1291582" y="2157257"/>
                  <a:pt x="1306738" y="2154141"/>
                  <a:pt x="1320800" y="2148114"/>
                </a:cubicBezTo>
                <a:cubicBezTo>
                  <a:pt x="1340687" y="2139591"/>
                  <a:pt x="1358970" y="2127609"/>
                  <a:pt x="1378857" y="2119086"/>
                </a:cubicBezTo>
                <a:cubicBezTo>
                  <a:pt x="1408005" y="2106594"/>
                  <a:pt x="1451001" y="2097421"/>
                  <a:pt x="1480457" y="2090057"/>
                </a:cubicBezTo>
                <a:cubicBezTo>
                  <a:pt x="1494971" y="2080381"/>
                  <a:pt x="1508398" y="2068830"/>
                  <a:pt x="1524000" y="2061029"/>
                </a:cubicBezTo>
                <a:cubicBezTo>
                  <a:pt x="1548395" y="2048832"/>
                  <a:pt x="1602340" y="2038978"/>
                  <a:pt x="1625600" y="2032000"/>
                </a:cubicBezTo>
                <a:cubicBezTo>
                  <a:pt x="1654908" y="2023208"/>
                  <a:pt x="1683657" y="2012648"/>
                  <a:pt x="1712686" y="2002972"/>
                </a:cubicBezTo>
                <a:cubicBezTo>
                  <a:pt x="1727200" y="1998134"/>
                  <a:pt x="1741386" y="1992168"/>
                  <a:pt x="1756229" y="1988457"/>
                </a:cubicBezTo>
                <a:cubicBezTo>
                  <a:pt x="1838219" y="1967960"/>
                  <a:pt x="1794725" y="1977855"/>
                  <a:pt x="1886857" y="1959429"/>
                </a:cubicBezTo>
                <a:cubicBezTo>
                  <a:pt x="2041552" y="1897551"/>
                  <a:pt x="1877810" y="1957938"/>
                  <a:pt x="2032000" y="1915886"/>
                </a:cubicBezTo>
                <a:cubicBezTo>
                  <a:pt x="2061521" y="1907835"/>
                  <a:pt x="2090057" y="1896533"/>
                  <a:pt x="2119086" y="1886857"/>
                </a:cubicBezTo>
                <a:lnTo>
                  <a:pt x="2162629" y="1872343"/>
                </a:lnTo>
                <a:cubicBezTo>
                  <a:pt x="2177143" y="1862667"/>
                  <a:pt x="2190231" y="1850399"/>
                  <a:pt x="2206172" y="1843314"/>
                </a:cubicBezTo>
                <a:cubicBezTo>
                  <a:pt x="2274927" y="1812756"/>
                  <a:pt x="2266283" y="1814286"/>
                  <a:pt x="2307772" y="1814286"/>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8800" dirty="0"/>
          </a:p>
        </p:txBody>
      </p:sp>
      <p:sp>
        <p:nvSpPr>
          <p:cNvPr id="7" name="Freeform 6"/>
          <p:cNvSpPr/>
          <p:nvPr/>
        </p:nvSpPr>
        <p:spPr>
          <a:xfrm>
            <a:off x="6531429" y="3149600"/>
            <a:ext cx="1699778" cy="2322643"/>
          </a:xfrm>
          <a:custGeom>
            <a:avLst/>
            <a:gdLst>
              <a:gd name="connsiteX0" fmla="*/ 0 w 1699778"/>
              <a:gd name="connsiteY0" fmla="*/ 275771 h 2322643"/>
              <a:gd name="connsiteX1" fmla="*/ 72571 w 1699778"/>
              <a:gd name="connsiteY1" fmla="*/ 232229 h 2322643"/>
              <a:gd name="connsiteX2" fmla="*/ 159657 w 1699778"/>
              <a:gd name="connsiteY2" fmla="*/ 203200 h 2322643"/>
              <a:gd name="connsiteX3" fmla="*/ 203200 w 1699778"/>
              <a:gd name="connsiteY3" fmla="*/ 174171 h 2322643"/>
              <a:gd name="connsiteX4" fmla="*/ 319314 w 1699778"/>
              <a:gd name="connsiteY4" fmla="*/ 145143 h 2322643"/>
              <a:gd name="connsiteX5" fmla="*/ 362857 w 1699778"/>
              <a:gd name="connsiteY5" fmla="*/ 130629 h 2322643"/>
              <a:gd name="connsiteX6" fmla="*/ 420914 w 1699778"/>
              <a:gd name="connsiteY6" fmla="*/ 87086 h 2322643"/>
              <a:gd name="connsiteX7" fmla="*/ 493485 w 1699778"/>
              <a:gd name="connsiteY7" fmla="*/ 72571 h 2322643"/>
              <a:gd name="connsiteX8" fmla="*/ 566057 w 1699778"/>
              <a:gd name="connsiteY8" fmla="*/ 43543 h 2322643"/>
              <a:gd name="connsiteX9" fmla="*/ 638628 w 1699778"/>
              <a:gd name="connsiteY9" fmla="*/ 29029 h 2322643"/>
              <a:gd name="connsiteX10" fmla="*/ 725714 w 1699778"/>
              <a:gd name="connsiteY10" fmla="*/ 0 h 2322643"/>
              <a:gd name="connsiteX11" fmla="*/ 972457 w 1699778"/>
              <a:gd name="connsiteY11" fmla="*/ 14514 h 2322643"/>
              <a:gd name="connsiteX12" fmla="*/ 1088571 w 1699778"/>
              <a:gd name="connsiteY12" fmla="*/ 43543 h 2322643"/>
              <a:gd name="connsiteX13" fmla="*/ 1175657 w 1699778"/>
              <a:gd name="connsiteY13" fmla="*/ 72571 h 2322643"/>
              <a:gd name="connsiteX14" fmla="*/ 1465942 w 1699778"/>
              <a:gd name="connsiteY14" fmla="*/ 72571 h 2322643"/>
              <a:gd name="connsiteX15" fmla="*/ 1567542 w 1699778"/>
              <a:gd name="connsiteY15" fmla="*/ 116114 h 2322643"/>
              <a:gd name="connsiteX16" fmla="*/ 1625600 w 1699778"/>
              <a:gd name="connsiteY16" fmla="*/ 130629 h 2322643"/>
              <a:gd name="connsiteX17" fmla="*/ 1654628 w 1699778"/>
              <a:gd name="connsiteY17" fmla="*/ 174171 h 2322643"/>
              <a:gd name="connsiteX18" fmla="*/ 1698171 w 1699778"/>
              <a:gd name="connsiteY18" fmla="*/ 203200 h 2322643"/>
              <a:gd name="connsiteX19" fmla="*/ 1683657 w 1699778"/>
              <a:gd name="connsiteY19" fmla="*/ 261257 h 2322643"/>
              <a:gd name="connsiteX20" fmla="*/ 1654628 w 1699778"/>
              <a:gd name="connsiteY20" fmla="*/ 319314 h 2322643"/>
              <a:gd name="connsiteX21" fmla="*/ 1611085 w 1699778"/>
              <a:gd name="connsiteY21" fmla="*/ 406400 h 2322643"/>
              <a:gd name="connsiteX22" fmla="*/ 1596571 w 1699778"/>
              <a:gd name="connsiteY22" fmla="*/ 449943 h 2322643"/>
              <a:gd name="connsiteX23" fmla="*/ 1567542 w 1699778"/>
              <a:gd name="connsiteY23" fmla="*/ 493486 h 2322643"/>
              <a:gd name="connsiteX24" fmla="*/ 1553028 w 1699778"/>
              <a:gd name="connsiteY24" fmla="*/ 624114 h 2322643"/>
              <a:gd name="connsiteX25" fmla="*/ 1567542 w 1699778"/>
              <a:gd name="connsiteY25" fmla="*/ 986971 h 2322643"/>
              <a:gd name="connsiteX26" fmla="*/ 1596571 w 1699778"/>
              <a:gd name="connsiteY26" fmla="*/ 1074057 h 2322643"/>
              <a:gd name="connsiteX27" fmla="*/ 1611085 w 1699778"/>
              <a:gd name="connsiteY27" fmla="*/ 1117600 h 2322643"/>
              <a:gd name="connsiteX28" fmla="*/ 1611085 w 1699778"/>
              <a:gd name="connsiteY28" fmla="*/ 1451429 h 2322643"/>
              <a:gd name="connsiteX29" fmla="*/ 1640114 w 1699778"/>
              <a:gd name="connsiteY29" fmla="*/ 1509486 h 2322643"/>
              <a:gd name="connsiteX30" fmla="*/ 1654628 w 1699778"/>
              <a:gd name="connsiteY30" fmla="*/ 1640114 h 2322643"/>
              <a:gd name="connsiteX31" fmla="*/ 1683657 w 1699778"/>
              <a:gd name="connsiteY31" fmla="*/ 1727200 h 2322643"/>
              <a:gd name="connsiteX32" fmla="*/ 1698171 w 1699778"/>
              <a:gd name="connsiteY32" fmla="*/ 1770743 h 2322643"/>
              <a:gd name="connsiteX33" fmla="*/ 1669142 w 1699778"/>
              <a:gd name="connsiteY33" fmla="*/ 2104571 h 2322643"/>
              <a:gd name="connsiteX34" fmla="*/ 1640114 w 1699778"/>
              <a:gd name="connsiteY34" fmla="*/ 2191657 h 2322643"/>
              <a:gd name="connsiteX35" fmla="*/ 1611085 w 1699778"/>
              <a:gd name="connsiteY35" fmla="*/ 2235200 h 2322643"/>
              <a:gd name="connsiteX36" fmla="*/ 1538514 w 1699778"/>
              <a:gd name="connsiteY36" fmla="*/ 2307771 h 2322643"/>
              <a:gd name="connsiteX37" fmla="*/ 1494971 w 1699778"/>
              <a:gd name="connsiteY37" fmla="*/ 2278743 h 2322643"/>
              <a:gd name="connsiteX38" fmla="*/ 1436914 w 1699778"/>
              <a:gd name="connsiteY38" fmla="*/ 2191657 h 2322643"/>
              <a:gd name="connsiteX39" fmla="*/ 1393371 w 1699778"/>
              <a:gd name="connsiteY39" fmla="*/ 2104571 h 2322643"/>
              <a:gd name="connsiteX40" fmla="*/ 1349828 w 1699778"/>
              <a:gd name="connsiteY40" fmla="*/ 2075543 h 2322643"/>
              <a:gd name="connsiteX41" fmla="*/ 1335314 w 1699778"/>
              <a:gd name="connsiteY41" fmla="*/ 2061029 h 232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99778" h="2322643">
                <a:moveTo>
                  <a:pt x="0" y="275771"/>
                </a:moveTo>
                <a:cubicBezTo>
                  <a:pt x="24190" y="261257"/>
                  <a:pt x="46889" y="243903"/>
                  <a:pt x="72571" y="232229"/>
                </a:cubicBezTo>
                <a:cubicBezTo>
                  <a:pt x="100427" y="219567"/>
                  <a:pt x="159657" y="203200"/>
                  <a:pt x="159657" y="203200"/>
                </a:cubicBezTo>
                <a:cubicBezTo>
                  <a:pt x="174171" y="193524"/>
                  <a:pt x="187598" y="181972"/>
                  <a:pt x="203200" y="174171"/>
                </a:cubicBezTo>
                <a:cubicBezTo>
                  <a:pt x="236377" y="157582"/>
                  <a:pt x="286192" y="153423"/>
                  <a:pt x="319314" y="145143"/>
                </a:cubicBezTo>
                <a:cubicBezTo>
                  <a:pt x="334157" y="141432"/>
                  <a:pt x="348343" y="135467"/>
                  <a:pt x="362857" y="130629"/>
                </a:cubicBezTo>
                <a:cubicBezTo>
                  <a:pt x="382209" y="116115"/>
                  <a:pt x="398809" y="96911"/>
                  <a:pt x="420914" y="87086"/>
                </a:cubicBezTo>
                <a:cubicBezTo>
                  <a:pt x="443457" y="77067"/>
                  <a:pt x="469856" y="79660"/>
                  <a:pt x="493485" y="72571"/>
                </a:cubicBezTo>
                <a:cubicBezTo>
                  <a:pt x="518440" y="65084"/>
                  <a:pt x="541102" y="51029"/>
                  <a:pt x="566057" y="43543"/>
                </a:cubicBezTo>
                <a:cubicBezTo>
                  <a:pt x="589686" y="36454"/>
                  <a:pt x="614828" y="35520"/>
                  <a:pt x="638628" y="29029"/>
                </a:cubicBezTo>
                <a:cubicBezTo>
                  <a:pt x="668149" y="20978"/>
                  <a:pt x="725714" y="0"/>
                  <a:pt x="725714" y="0"/>
                </a:cubicBezTo>
                <a:cubicBezTo>
                  <a:pt x="807962" y="4838"/>
                  <a:pt x="890654" y="4698"/>
                  <a:pt x="972457" y="14514"/>
                </a:cubicBezTo>
                <a:cubicBezTo>
                  <a:pt x="1012069" y="19267"/>
                  <a:pt x="1050722" y="30927"/>
                  <a:pt x="1088571" y="43543"/>
                </a:cubicBezTo>
                <a:lnTo>
                  <a:pt x="1175657" y="72571"/>
                </a:lnTo>
                <a:cubicBezTo>
                  <a:pt x="1330602" y="58485"/>
                  <a:pt x="1321836" y="48553"/>
                  <a:pt x="1465942" y="72571"/>
                </a:cubicBezTo>
                <a:cubicBezTo>
                  <a:pt x="1509187" y="79779"/>
                  <a:pt x="1525249" y="100254"/>
                  <a:pt x="1567542" y="116114"/>
                </a:cubicBezTo>
                <a:cubicBezTo>
                  <a:pt x="1586220" y="123118"/>
                  <a:pt x="1606247" y="125791"/>
                  <a:pt x="1625600" y="130629"/>
                </a:cubicBezTo>
                <a:cubicBezTo>
                  <a:pt x="1635276" y="145143"/>
                  <a:pt x="1642293" y="161836"/>
                  <a:pt x="1654628" y="174171"/>
                </a:cubicBezTo>
                <a:cubicBezTo>
                  <a:pt x="1666963" y="186506"/>
                  <a:pt x="1692655" y="186651"/>
                  <a:pt x="1698171" y="203200"/>
                </a:cubicBezTo>
                <a:cubicBezTo>
                  <a:pt x="1704479" y="222124"/>
                  <a:pt x="1690661" y="242579"/>
                  <a:pt x="1683657" y="261257"/>
                </a:cubicBezTo>
                <a:cubicBezTo>
                  <a:pt x="1676060" y="281516"/>
                  <a:pt x="1663151" y="299427"/>
                  <a:pt x="1654628" y="319314"/>
                </a:cubicBezTo>
                <a:cubicBezTo>
                  <a:pt x="1618572" y="403444"/>
                  <a:pt x="1666873" y="322719"/>
                  <a:pt x="1611085" y="406400"/>
                </a:cubicBezTo>
                <a:cubicBezTo>
                  <a:pt x="1606247" y="420914"/>
                  <a:pt x="1603413" y="436259"/>
                  <a:pt x="1596571" y="449943"/>
                </a:cubicBezTo>
                <a:cubicBezTo>
                  <a:pt x="1588770" y="465545"/>
                  <a:pt x="1571773" y="476563"/>
                  <a:pt x="1567542" y="493486"/>
                </a:cubicBezTo>
                <a:cubicBezTo>
                  <a:pt x="1556916" y="535989"/>
                  <a:pt x="1557866" y="580571"/>
                  <a:pt x="1553028" y="624114"/>
                </a:cubicBezTo>
                <a:cubicBezTo>
                  <a:pt x="1557866" y="745066"/>
                  <a:pt x="1555882" y="866485"/>
                  <a:pt x="1567542" y="986971"/>
                </a:cubicBezTo>
                <a:cubicBezTo>
                  <a:pt x="1570489" y="1017428"/>
                  <a:pt x="1586895" y="1045028"/>
                  <a:pt x="1596571" y="1074057"/>
                </a:cubicBezTo>
                <a:lnTo>
                  <a:pt x="1611085" y="1117600"/>
                </a:lnTo>
                <a:cubicBezTo>
                  <a:pt x="1605985" y="1214511"/>
                  <a:pt x="1571979" y="1347146"/>
                  <a:pt x="1611085" y="1451429"/>
                </a:cubicBezTo>
                <a:cubicBezTo>
                  <a:pt x="1618682" y="1471688"/>
                  <a:pt x="1630438" y="1490134"/>
                  <a:pt x="1640114" y="1509486"/>
                </a:cubicBezTo>
                <a:cubicBezTo>
                  <a:pt x="1644952" y="1553029"/>
                  <a:pt x="1646036" y="1597154"/>
                  <a:pt x="1654628" y="1640114"/>
                </a:cubicBezTo>
                <a:cubicBezTo>
                  <a:pt x="1660629" y="1670119"/>
                  <a:pt x="1673981" y="1698171"/>
                  <a:pt x="1683657" y="1727200"/>
                </a:cubicBezTo>
                <a:lnTo>
                  <a:pt x="1698171" y="1770743"/>
                </a:lnTo>
                <a:cubicBezTo>
                  <a:pt x="1694727" y="1825846"/>
                  <a:pt x="1688802" y="2019377"/>
                  <a:pt x="1669142" y="2104571"/>
                </a:cubicBezTo>
                <a:cubicBezTo>
                  <a:pt x="1662262" y="2134386"/>
                  <a:pt x="1657087" y="2166197"/>
                  <a:pt x="1640114" y="2191657"/>
                </a:cubicBezTo>
                <a:lnTo>
                  <a:pt x="1611085" y="2235200"/>
                </a:lnTo>
                <a:cubicBezTo>
                  <a:pt x="1584130" y="2316068"/>
                  <a:pt x="1607630" y="2342329"/>
                  <a:pt x="1538514" y="2307771"/>
                </a:cubicBezTo>
                <a:cubicBezTo>
                  <a:pt x="1522912" y="2299970"/>
                  <a:pt x="1509485" y="2288419"/>
                  <a:pt x="1494971" y="2278743"/>
                </a:cubicBezTo>
                <a:cubicBezTo>
                  <a:pt x="1475619" y="2249714"/>
                  <a:pt x="1447946" y="2224755"/>
                  <a:pt x="1436914" y="2191657"/>
                </a:cubicBezTo>
                <a:cubicBezTo>
                  <a:pt x="1425109" y="2156242"/>
                  <a:pt x="1421508" y="2132708"/>
                  <a:pt x="1393371" y="2104571"/>
                </a:cubicBezTo>
                <a:cubicBezTo>
                  <a:pt x="1381036" y="2092236"/>
                  <a:pt x="1363783" y="2086009"/>
                  <a:pt x="1349828" y="2075543"/>
                </a:cubicBezTo>
                <a:cubicBezTo>
                  <a:pt x="1344354" y="2071438"/>
                  <a:pt x="1340152" y="2065867"/>
                  <a:pt x="1335314" y="2061029"/>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Freeform 7"/>
          <p:cNvSpPr/>
          <p:nvPr/>
        </p:nvSpPr>
        <p:spPr>
          <a:xfrm>
            <a:off x="8518634" y="4438577"/>
            <a:ext cx="3432277" cy="1570337"/>
          </a:xfrm>
          <a:custGeom>
            <a:avLst/>
            <a:gdLst>
              <a:gd name="connsiteX0" fmla="*/ 306052 w 3432277"/>
              <a:gd name="connsiteY0" fmla="*/ 2794 h 1570337"/>
              <a:gd name="connsiteX1" fmla="*/ 204452 w 3432277"/>
              <a:gd name="connsiteY1" fmla="*/ 17309 h 1570337"/>
              <a:gd name="connsiteX2" fmla="*/ 160909 w 3432277"/>
              <a:gd name="connsiteY2" fmla="*/ 31823 h 1570337"/>
              <a:gd name="connsiteX3" fmla="*/ 146395 w 3432277"/>
              <a:gd name="connsiteY3" fmla="*/ 75366 h 1570337"/>
              <a:gd name="connsiteX4" fmla="*/ 88337 w 3432277"/>
              <a:gd name="connsiteY4" fmla="*/ 162452 h 1570337"/>
              <a:gd name="connsiteX5" fmla="*/ 59309 w 3432277"/>
              <a:gd name="connsiteY5" fmla="*/ 205994 h 1570337"/>
              <a:gd name="connsiteX6" fmla="*/ 30280 w 3432277"/>
              <a:gd name="connsiteY6" fmla="*/ 293080 h 1570337"/>
              <a:gd name="connsiteX7" fmla="*/ 15766 w 3432277"/>
              <a:gd name="connsiteY7" fmla="*/ 336623 h 1570337"/>
              <a:gd name="connsiteX8" fmla="*/ 1252 w 3432277"/>
              <a:gd name="connsiteY8" fmla="*/ 699480 h 1570337"/>
              <a:gd name="connsiteX9" fmla="*/ 15766 w 3432277"/>
              <a:gd name="connsiteY9" fmla="*/ 1091366 h 1570337"/>
              <a:gd name="connsiteX10" fmla="*/ 131880 w 3432277"/>
              <a:gd name="connsiteY10" fmla="*/ 1251023 h 1570337"/>
              <a:gd name="connsiteX11" fmla="*/ 204452 w 3432277"/>
              <a:gd name="connsiteY11" fmla="*/ 1338109 h 1570337"/>
              <a:gd name="connsiteX12" fmla="*/ 378623 w 3432277"/>
              <a:gd name="connsiteY12" fmla="*/ 1483252 h 1570337"/>
              <a:gd name="connsiteX13" fmla="*/ 422166 w 3432277"/>
              <a:gd name="connsiteY13" fmla="*/ 1512280 h 1570337"/>
              <a:gd name="connsiteX14" fmla="*/ 480223 w 3432277"/>
              <a:gd name="connsiteY14" fmla="*/ 1526794 h 1570337"/>
              <a:gd name="connsiteX15" fmla="*/ 552795 w 3432277"/>
              <a:gd name="connsiteY15" fmla="*/ 1541309 h 1570337"/>
              <a:gd name="connsiteX16" fmla="*/ 625366 w 3432277"/>
              <a:gd name="connsiteY16" fmla="*/ 1570337 h 1570337"/>
              <a:gd name="connsiteX17" fmla="*/ 1438166 w 3432277"/>
              <a:gd name="connsiteY17" fmla="*/ 1555823 h 1570337"/>
              <a:gd name="connsiteX18" fmla="*/ 1510737 w 3432277"/>
              <a:gd name="connsiteY18" fmla="*/ 1541309 h 1570337"/>
              <a:gd name="connsiteX19" fmla="*/ 1699423 w 3432277"/>
              <a:gd name="connsiteY19" fmla="*/ 1526794 h 1570337"/>
              <a:gd name="connsiteX20" fmla="*/ 1757480 w 3432277"/>
              <a:gd name="connsiteY20" fmla="*/ 1512280 h 1570337"/>
              <a:gd name="connsiteX21" fmla="*/ 1801023 w 3432277"/>
              <a:gd name="connsiteY21" fmla="*/ 1497766 h 1570337"/>
              <a:gd name="connsiteX22" fmla="*/ 1859080 w 3432277"/>
              <a:gd name="connsiteY22" fmla="*/ 1512280 h 1570337"/>
              <a:gd name="connsiteX23" fmla="*/ 2004223 w 3432277"/>
              <a:gd name="connsiteY23" fmla="*/ 1526794 h 1570337"/>
              <a:gd name="connsiteX24" fmla="*/ 2802509 w 3432277"/>
              <a:gd name="connsiteY24" fmla="*/ 1526794 h 1570337"/>
              <a:gd name="connsiteX25" fmla="*/ 2875080 w 3432277"/>
              <a:gd name="connsiteY25" fmla="*/ 1497766 h 1570337"/>
              <a:gd name="connsiteX26" fmla="*/ 3005709 w 3432277"/>
              <a:gd name="connsiteY26" fmla="*/ 1483252 h 1570337"/>
              <a:gd name="connsiteX27" fmla="*/ 3150852 w 3432277"/>
              <a:gd name="connsiteY27" fmla="*/ 1425194 h 1570337"/>
              <a:gd name="connsiteX28" fmla="*/ 3194395 w 3432277"/>
              <a:gd name="connsiteY28" fmla="*/ 1396166 h 1570337"/>
              <a:gd name="connsiteX29" fmla="*/ 3266966 w 3432277"/>
              <a:gd name="connsiteY29" fmla="*/ 1367137 h 1570337"/>
              <a:gd name="connsiteX30" fmla="*/ 3368566 w 3432277"/>
              <a:gd name="connsiteY30" fmla="*/ 1309080 h 1570337"/>
              <a:gd name="connsiteX31" fmla="*/ 3426623 w 3432277"/>
              <a:gd name="connsiteY31" fmla="*/ 1047823 h 1570337"/>
              <a:gd name="connsiteX32" fmla="*/ 3412109 w 3432277"/>
              <a:gd name="connsiteY32" fmla="*/ 380166 h 1570337"/>
              <a:gd name="connsiteX33" fmla="*/ 3397595 w 3432277"/>
              <a:gd name="connsiteY33" fmla="*/ 336623 h 1570337"/>
              <a:gd name="connsiteX34" fmla="*/ 3383080 w 3432277"/>
              <a:gd name="connsiteY34" fmla="*/ 235023 h 1570337"/>
              <a:gd name="connsiteX35" fmla="*/ 3339537 w 3432277"/>
              <a:gd name="connsiteY35" fmla="*/ 104394 h 1570337"/>
              <a:gd name="connsiteX36" fmla="*/ 3295995 w 3432277"/>
              <a:gd name="connsiteY36" fmla="*/ 17309 h 1570337"/>
              <a:gd name="connsiteX37" fmla="*/ 3136337 w 3432277"/>
              <a:gd name="connsiteY37" fmla="*/ 2794 h 157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32277" h="1570337">
                <a:moveTo>
                  <a:pt x="306052" y="2794"/>
                </a:moveTo>
                <a:cubicBezTo>
                  <a:pt x="272185" y="7632"/>
                  <a:pt x="237998" y="10600"/>
                  <a:pt x="204452" y="17309"/>
                </a:cubicBezTo>
                <a:cubicBezTo>
                  <a:pt x="189450" y="20310"/>
                  <a:pt x="171727" y="21005"/>
                  <a:pt x="160909" y="31823"/>
                </a:cubicBezTo>
                <a:cubicBezTo>
                  <a:pt x="150091" y="42641"/>
                  <a:pt x="153825" y="61992"/>
                  <a:pt x="146395" y="75366"/>
                </a:cubicBezTo>
                <a:cubicBezTo>
                  <a:pt x="129452" y="105864"/>
                  <a:pt x="107690" y="133423"/>
                  <a:pt x="88337" y="162452"/>
                </a:cubicBezTo>
                <a:lnTo>
                  <a:pt x="59309" y="205994"/>
                </a:lnTo>
                <a:lnTo>
                  <a:pt x="30280" y="293080"/>
                </a:lnTo>
                <a:lnTo>
                  <a:pt x="15766" y="336623"/>
                </a:lnTo>
                <a:cubicBezTo>
                  <a:pt x="10928" y="457575"/>
                  <a:pt x="1252" y="578431"/>
                  <a:pt x="1252" y="699480"/>
                </a:cubicBezTo>
                <a:cubicBezTo>
                  <a:pt x="1252" y="830198"/>
                  <a:pt x="-6320" y="962527"/>
                  <a:pt x="15766" y="1091366"/>
                </a:cubicBezTo>
                <a:cubicBezTo>
                  <a:pt x="26125" y="1151796"/>
                  <a:pt x="88933" y="1208076"/>
                  <a:pt x="131880" y="1251023"/>
                </a:cubicBezTo>
                <a:cubicBezTo>
                  <a:pt x="157221" y="1327042"/>
                  <a:pt x="129134" y="1270323"/>
                  <a:pt x="204452" y="1338109"/>
                </a:cubicBezTo>
                <a:cubicBezTo>
                  <a:pt x="364096" y="1481789"/>
                  <a:pt x="216681" y="1375291"/>
                  <a:pt x="378623" y="1483252"/>
                </a:cubicBezTo>
                <a:cubicBezTo>
                  <a:pt x="393137" y="1492928"/>
                  <a:pt x="405243" y="1508049"/>
                  <a:pt x="422166" y="1512280"/>
                </a:cubicBezTo>
                <a:cubicBezTo>
                  <a:pt x="441518" y="1517118"/>
                  <a:pt x="460750" y="1522467"/>
                  <a:pt x="480223" y="1526794"/>
                </a:cubicBezTo>
                <a:cubicBezTo>
                  <a:pt x="504305" y="1532146"/>
                  <a:pt x="529166" y="1534220"/>
                  <a:pt x="552795" y="1541309"/>
                </a:cubicBezTo>
                <a:cubicBezTo>
                  <a:pt x="577750" y="1548796"/>
                  <a:pt x="601176" y="1560661"/>
                  <a:pt x="625366" y="1570337"/>
                </a:cubicBezTo>
                <a:lnTo>
                  <a:pt x="1438166" y="1555823"/>
                </a:lnTo>
                <a:cubicBezTo>
                  <a:pt x="1462822" y="1555015"/>
                  <a:pt x="1486219" y="1544033"/>
                  <a:pt x="1510737" y="1541309"/>
                </a:cubicBezTo>
                <a:cubicBezTo>
                  <a:pt x="1573432" y="1534343"/>
                  <a:pt x="1636528" y="1531632"/>
                  <a:pt x="1699423" y="1526794"/>
                </a:cubicBezTo>
                <a:cubicBezTo>
                  <a:pt x="1718775" y="1521956"/>
                  <a:pt x="1738300" y="1517760"/>
                  <a:pt x="1757480" y="1512280"/>
                </a:cubicBezTo>
                <a:cubicBezTo>
                  <a:pt x="1772191" y="1508077"/>
                  <a:pt x="1785724" y="1497766"/>
                  <a:pt x="1801023" y="1497766"/>
                </a:cubicBezTo>
                <a:cubicBezTo>
                  <a:pt x="1820971" y="1497766"/>
                  <a:pt x="1839333" y="1509459"/>
                  <a:pt x="1859080" y="1512280"/>
                </a:cubicBezTo>
                <a:cubicBezTo>
                  <a:pt x="1907214" y="1519156"/>
                  <a:pt x="1955842" y="1521956"/>
                  <a:pt x="2004223" y="1526794"/>
                </a:cubicBezTo>
                <a:cubicBezTo>
                  <a:pt x="2303666" y="1586685"/>
                  <a:pt x="2153962" y="1562169"/>
                  <a:pt x="2802509" y="1526794"/>
                </a:cubicBezTo>
                <a:cubicBezTo>
                  <a:pt x="2828524" y="1525375"/>
                  <a:pt x="2849605" y="1503225"/>
                  <a:pt x="2875080" y="1497766"/>
                </a:cubicBezTo>
                <a:cubicBezTo>
                  <a:pt x="2917918" y="1488587"/>
                  <a:pt x="2962166" y="1488090"/>
                  <a:pt x="3005709" y="1483252"/>
                </a:cubicBezTo>
                <a:cubicBezTo>
                  <a:pt x="3054090" y="1463899"/>
                  <a:pt x="3107495" y="1454098"/>
                  <a:pt x="3150852" y="1425194"/>
                </a:cubicBezTo>
                <a:cubicBezTo>
                  <a:pt x="3165366" y="1415518"/>
                  <a:pt x="3178793" y="1403967"/>
                  <a:pt x="3194395" y="1396166"/>
                </a:cubicBezTo>
                <a:cubicBezTo>
                  <a:pt x="3217698" y="1384514"/>
                  <a:pt x="3244191" y="1379790"/>
                  <a:pt x="3266966" y="1367137"/>
                </a:cubicBezTo>
                <a:cubicBezTo>
                  <a:pt x="3398767" y="1293913"/>
                  <a:pt x="3263175" y="1344210"/>
                  <a:pt x="3368566" y="1309080"/>
                </a:cubicBezTo>
                <a:cubicBezTo>
                  <a:pt x="3459057" y="1218589"/>
                  <a:pt x="3426623" y="1270139"/>
                  <a:pt x="3426623" y="1047823"/>
                </a:cubicBezTo>
                <a:cubicBezTo>
                  <a:pt x="3426623" y="825218"/>
                  <a:pt x="3421187" y="602586"/>
                  <a:pt x="3412109" y="380166"/>
                </a:cubicBezTo>
                <a:cubicBezTo>
                  <a:pt x="3411485" y="364879"/>
                  <a:pt x="3402433" y="351137"/>
                  <a:pt x="3397595" y="336623"/>
                </a:cubicBezTo>
                <a:cubicBezTo>
                  <a:pt x="3392757" y="302756"/>
                  <a:pt x="3390773" y="268357"/>
                  <a:pt x="3383080" y="235023"/>
                </a:cubicBezTo>
                <a:cubicBezTo>
                  <a:pt x="3383074" y="234997"/>
                  <a:pt x="3346798" y="126178"/>
                  <a:pt x="3339537" y="104394"/>
                </a:cubicBezTo>
                <a:cubicBezTo>
                  <a:pt x="3329976" y="75710"/>
                  <a:pt x="3321573" y="37772"/>
                  <a:pt x="3295995" y="17309"/>
                </a:cubicBezTo>
                <a:cubicBezTo>
                  <a:pt x="3262552" y="-9446"/>
                  <a:pt x="3149309" y="2794"/>
                  <a:pt x="3136337" y="2794"/>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89482624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52711"/>
                                        </p:tgtEl>
                                        <p:attrNameLst>
                                          <p:attrName>style.visibility</p:attrName>
                                        </p:attrNameLst>
                                      </p:cBhvr>
                                      <p:to>
                                        <p:strVal val="visible"/>
                                      </p:to>
                                    </p:set>
                                    <p:anim calcmode="lin" valueType="num">
                                      <p:cBhvr additive="base">
                                        <p:cTn id="13" dur="500" fill="hold"/>
                                        <p:tgtEl>
                                          <p:spTgt spid="452711"/>
                                        </p:tgtEl>
                                        <p:attrNameLst>
                                          <p:attrName>ppt_x</p:attrName>
                                        </p:attrNameLst>
                                      </p:cBhvr>
                                      <p:tavLst>
                                        <p:tav tm="0">
                                          <p:val>
                                            <p:strVal val="#ppt_x"/>
                                          </p:val>
                                        </p:tav>
                                        <p:tav tm="100000">
                                          <p:val>
                                            <p:strVal val="#ppt_x"/>
                                          </p:val>
                                        </p:tav>
                                      </p:tavLst>
                                    </p:anim>
                                    <p:anim calcmode="lin" valueType="num">
                                      <p:cBhvr additive="base">
                                        <p:cTn id="14" dur="500" fill="hold"/>
                                        <p:tgtEl>
                                          <p:spTgt spid="4527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52737"/>
                                        </p:tgtEl>
                                        <p:attrNameLst>
                                          <p:attrName>style.visibility</p:attrName>
                                        </p:attrNameLst>
                                      </p:cBhvr>
                                      <p:to>
                                        <p:strVal val="visible"/>
                                      </p:to>
                                    </p:set>
                                    <p:anim calcmode="lin" valueType="num">
                                      <p:cBhvr additive="base">
                                        <p:cTn id="25" dur="500" fill="hold"/>
                                        <p:tgtEl>
                                          <p:spTgt spid="452737"/>
                                        </p:tgtEl>
                                        <p:attrNameLst>
                                          <p:attrName>ppt_x</p:attrName>
                                        </p:attrNameLst>
                                      </p:cBhvr>
                                      <p:tavLst>
                                        <p:tav tm="0">
                                          <p:val>
                                            <p:strVal val="#ppt_x"/>
                                          </p:val>
                                        </p:tav>
                                        <p:tav tm="100000">
                                          <p:val>
                                            <p:strVal val="#ppt_x"/>
                                          </p:val>
                                        </p:tav>
                                      </p:tavLst>
                                    </p:anim>
                                    <p:anim calcmode="lin" valueType="num">
                                      <p:cBhvr additive="base">
                                        <p:cTn id="26" dur="500" fill="hold"/>
                                        <p:tgtEl>
                                          <p:spTgt spid="45273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52759"/>
                                        </p:tgtEl>
                                        <p:attrNameLst>
                                          <p:attrName>style.visibility</p:attrName>
                                        </p:attrNameLst>
                                      </p:cBhvr>
                                      <p:to>
                                        <p:strVal val="visible"/>
                                      </p:to>
                                    </p:set>
                                    <p:anim calcmode="lin" valueType="num">
                                      <p:cBhvr additive="base">
                                        <p:cTn id="37" dur="500" fill="hold"/>
                                        <p:tgtEl>
                                          <p:spTgt spid="452759"/>
                                        </p:tgtEl>
                                        <p:attrNameLst>
                                          <p:attrName>ppt_x</p:attrName>
                                        </p:attrNameLst>
                                      </p:cBhvr>
                                      <p:tavLst>
                                        <p:tav tm="0">
                                          <p:val>
                                            <p:strVal val="#ppt_x"/>
                                          </p:val>
                                        </p:tav>
                                        <p:tav tm="100000">
                                          <p:val>
                                            <p:strVal val="#ppt_x"/>
                                          </p:val>
                                        </p:tav>
                                      </p:tavLst>
                                    </p:anim>
                                    <p:anim calcmode="lin" valueType="num">
                                      <p:cBhvr additive="base">
                                        <p:cTn id="38" dur="500" fill="hold"/>
                                        <p:tgtEl>
                                          <p:spTgt spid="45275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366"/>
                                        </p:tgtEl>
                                        <p:attrNameLst>
                                          <p:attrName>style.visibility</p:attrName>
                                        </p:attrNameLst>
                                      </p:cBhvr>
                                      <p:to>
                                        <p:strVal val="visible"/>
                                      </p:to>
                                    </p:set>
                                    <p:anim calcmode="lin" valueType="num">
                                      <p:cBhvr additive="base">
                                        <p:cTn id="43" dur="500" fill="hold"/>
                                        <p:tgtEl>
                                          <p:spTgt spid="15366"/>
                                        </p:tgtEl>
                                        <p:attrNameLst>
                                          <p:attrName>ppt_x</p:attrName>
                                        </p:attrNameLst>
                                      </p:cBhvr>
                                      <p:tavLst>
                                        <p:tav tm="0">
                                          <p:val>
                                            <p:strVal val="#ppt_x"/>
                                          </p:val>
                                        </p:tav>
                                        <p:tav tm="100000">
                                          <p:val>
                                            <p:strVal val="#ppt_x"/>
                                          </p:val>
                                        </p:tav>
                                      </p:tavLst>
                                    </p:anim>
                                    <p:anim calcmode="lin" valueType="num">
                                      <p:cBhvr additive="base">
                                        <p:cTn id="44"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711" grpId="0"/>
      <p:bldP spid="15366" grpId="0" animBg="1"/>
      <p:bldP spid="452737" grpId="0"/>
      <p:bldP spid="452759" grpId="0"/>
      <p:bldP spid="6" grpId="0" animBg="1"/>
      <p:bldP spid="7"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82" name="Rectangle 58"/>
          <p:cNvSpPr>
            <a:spLocks noChangeArrowheads="1"/>
          </p:cNvSpPr>
          <p:nvPr/>
        </p:nvSpPr>
        <p:spPr bwMode="auto">
          <a:xfrm>
            <a:off x="431801" y="1844675"/>
            <a:ext cx="10945284" cy="2160588"/>
          </a:xfrm>
          <a:prstGeom prst="rect">
            <a:avLst/>
          </a:prstGeom>
          <a:noFill/>
          <a:ln w="9525">
            <a:solidFill>
              <a:schemeClr val="tx1"/>
            </a:solidFill>
            <a:miter lim="800000"/>
            <a:headEnd/>
            <a:tailEnd/>
          </a:ln>
          <a:effectLst/>
        </p:spPr>
        <p:txBody>
          <a:bodyPr/>
          <a:lstStyle/>
          <a:p>
            <a:pPr marL="342900" indent="-342900">
              <a:lnSpc>
                <a:spcPct val="90000"/>
              </a:lnSpc>
              <a:spcBef>
                <a:spcPct val="20000"/>
              </a:spcBef>
              <a:buClr>
                <a:schemeClr val="hlink"/>
              </a:buClr>
              <a:buSzPct val="70000"/>
              <a:buFont typeface="Wingdings" pitchFamily="2" charset="2"/>
              <a:buNone/>
              <a:defRPr/>
            </a:pPr>
            <a:r>
              <a:rPr lang="en-US" altLang="zh-TW" dirty="0">
                <a:solidFill>
                  <a:srgbClr val="CCFF99"/>
                </a:solidFill>
                <a:effectLst>
                  <a:outerShdw blurRad="38100" dist="38100" dir="2700000" algn="tl">
                    <a:srgbClr val="000000"/>
                  </a:outerShdw>
                </a:effectLst>
              </a:rPr>
              <a:t>Definition:</a:t>
            </a:r>
          </a:p>
          <a:p>
            <a:pPr marL="342900" indent="-342900">
              <a:lnSpc>
                <a:spcPct val="90000"/>
              </a:lnSpc>
              <a:spcBef>
                <a:spcPct val="20000"/>
              </a:spcBef>
              <a:buClr>
                <a:schemeClr val="hlink"/>
              </a:buClr>
              <a:buSzPct val="70000"/>
              <a:buFont typeface="Wingdings" pitchFamily="2" charset="2"/>
              <a:buNone/>
              <a:defRPr/>
            </a:pPr>
            <a:r>
              <a:rPr lang="en-US" altLang="zh-TW" dirty="0">
                <a:solidFill>
                  <a:srgbClr val="CCFF99"/>
                </a:solidFill>
              </a:rPr>
              <a:t>    </a:t>
            </a:r>
            <a:r>
              <a:rPr lang="en-US" altLang="zh-TW" b="0" dirty="0"/>
              <a:t>Let </a:t>
            </a:r>
            <a:r>
              <a:rPr lang="en-US" altLang="zh-TW" i="1" dirty="0">
                <a:latin typeface="Times New Roman" pitchFamily="18" charset="0"/>
              </a:rPr>
              <a:t>G</a:t>
            </a:r>
            <a:r>
              <a:rPr lang="en-US" altLang="zh-TW" b="0" dirty="0"/>
              <a:t> be a plane graph. The connected pieces of the plane that remain when the vertices and edges of </a:t>
            </a:r>
            <a:r>
              <a:rPr lang="en-US" altLang="zh-TW" i="1" dirty="0">
                <a:latin typeface="Times New Roman" pitchFamily="18" charset="0"/>
              </a:rPr>
              <a:t>G</a:t>
            </a:r>
            <a:r>
              <a:rPr lang="en-US" altLang="zh-TW" b="0" dirty="0"/>
              <a:t> are removed are called the</a:t>
            </a:r>
            <a:r>
              <a:rPr lang="en-US" altLang="zh-TW" b="0" dirty="0">
                <a:solidFill>
                  <a:srgbClr val="00B050"/>
                </a:solidFill>
              </a:rPr>
              <a:t> regions</a:t>
            </a:r>
            <a:r>
              <a:rPr lang="en-US" altLang="zh-TW" b="0" dirty="0"/>
              <a:t> of </a:t>
            </a:r>
            <a:r>
              <a:rPr lang="en-US" altLang="zh-TW" i="1" dirty="0">
                <a:latin typeface="Times New Roman" pitchFamily="18" charset="0"/>
              </a:rPr>
              <a:t>G</a:t>
            </a:r>
            <a:r>
              <a:rPr lang="en-US" altLang="zh-TW" b="0" dirty="0"/>
              <a:t>.</a:t>
            </a:r>
          </a:p>
        </p:txBody>
      </p:sp>
      <p:sp>
        <p:nvSpPr>
          <p:cNvPr id="16388" name="Text Box 59"/>
          <p:cNvSpPr txBox="1">
            <a:spLocks noChangeArrowheads="1"/>
          </p:cNvSpPr>
          <p:nvPr/>
        </p:nvSpPr>
        <p:spPr bwMode="auto">
          <a:xfrm>
            <a:off x="431800" y="476250"/>
            <a:ext cx="7085314" cy="95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dirty="0">
                <a:solidFill>
                  <a:srgbClr val="00B050"/>
                </a:solidFill>
              </a:rPr>
              <a:t>Note.</a:t>
            </a:r>
            <a:r>
              <a:rPr lang="en-US" altLang="zh-TW" dirty="0"/>
              <a:t> </a:t>
            </a:r>
            <a:r>
              <a:rPr lang="en-US" altLang="zh-TW" b="0" dirty="0"/>
              <a:t>A given planar graph can give rise to</a:t>
            </a:r>
            <a:br>
              <a:rPr lang="en-US" altLang="zh-TW" b="0" dirty="0"/>
            </a:br>
            <a:r>
              <a:rPr lang="en-US" altLang="zh-TW" b="0" dirty="0"/>
              <a:t>         several different plane graph.</a:t>
            </a:r>
            <a:r>
              <a:rPr lang="en-US" altLang="zh-TW" dirty="0"/>
              <a:t> </a:t>
            </a:r>
          </a:p>
        </p:txBody>
      </p:sp>
      <p:sp>
        <p:nvSpPr>
          <p:cNvPr id="461886" name="Text Box 62"/>
          <p:cNvSpPr txBox="1">
            <a:spLocks noChangeArrowheads="1"/>
          </p:cNvSpPr>
          <p:nvPr/>
        </p:nvSpPr>
        <p:spPr bwMode="auto">
          <a:xfrm>
            <a:off x="5135034" y="4724400"/>
            <a:ext cx="170942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R</a:t>
            </a:r>
            <a:r>
              <a:rPr lang="en-US" altLang="zh-TW" sz="2400" baseline="-25000">
                <a:latin typeface="Times New Roman" pitchFamily="18" charset="0"/>
              </a:rPr>
              <a:t>3</a:t>
            </a:r>
            <a:r>
              <a:rPr lang="en-US" altLang="zh-TW" sz="2400">
                <a:latin typeface="Times New Roman" pitchFamily="18" charset="0"/>
              </a:rPr>
              <a:t>: exterior</a:t>
            </a:r>
          </a:p>
        </p:txBody>
      </p:sp>
      <p:grpSp>
        <p:nvGrpSpPr>
          <p:cNvPr id="2" name="Group 63"/>
          <p:cNvGrpSpPr>
            <a:grpSpLocks/>
          </p:cNvGrpSpPr>
          <p:nvPr/>
        </p:nvGrpSpPr>
        <p:grpSpPr bwMode="auto">
          <a:xfrm>
            <a:off x="2832101" y="4508500"/>
            <a:ext cx="3039533" cy="2124076"/>
            <a:chOff x="567" y="754"/>
            <a:chExt cx="1436" cy="1338"/>
          </a:xfrm>
        </p:grpSpPr>
        <p:sp>
          <p:nvSpPr>
            <p:cNvPr id="16396" name="Oval 64"/>
            <p:cNvSpPr>
              <a:spLocks noChangeArrowheads="1"/>
            </p:cNvSpPr>
            <p:nvPr/>
          </p:nvSpPr>
          <p:spPr bwMode="auto">
            <a:xfrm>
              <a:off x="1882" y="1355"/>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6397" name="Oval 65"/>
            <p:cNvSpPr>
              <a:spLocks noChangeArrowheads="1"/>
            </p:cNvSpPr>
            <p:nvPr/>
          </p:nvSpPr>
          <p:spPr bwMode="auto">
            <a:xfrm>
              <a:off x="1655" y="1763"/>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6398" name="Line 66"/>
            <p:cNvSpPr>
              <a:spLocks noChangeShapeType="1"/>
            </p:cNvSpPr>
            <p:nvPr/>
          </p:nvSpPr>
          <p:spPr bwMode="auto">
            <a:xfrm flipV="1">
              <a:off x="1701" y="1525"/>
              <a:ext cx="226" cy="408"/>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6399" name="Line 67"/>
            <p:cNvSpPr>
              <a:spLocks noChangeShapeType="1"/>
            </p:cNvSpPr>
            <p:nvPr/>
          </p:nvSpPr>
          <p:spPr bwMode="auto">
            <a:xfrm>
              <a:off x="1383" y="1117"/>
              <a:ext cx="544" cy="408"/>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6400" name="Line 68"/>
            <p:cNvSpPr>
              <a:spLocks noChangeShapeType="1"/>
            </p:cNvSpPr>
            <p:nvPr/>
          </p:nvSpPr>
          <p:spPr bwMode="auto">
            <a:xfrm flipH="1" flipV="1">
              <a:off x="884" y="1525"/>
              <a:ext cx="272" cy="408"/>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6401" name="Oval 69"/>
            <p:cNvSpPr>
              <a:spLocks noChangeArrowheads="1"/>
            </p:cNvSpPr>
            <p:nvPr/>
          </p:nvSpPr>
          <p:spPr bwMode="auto">
            <a:xfrm>
              <a:off x="1111" y="1763"/>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6402" name="Line 70"/>
            <p:cNvSpPr>
              <a:spLocks noChangeShapeType="1"/>
            </p:cNvSpPr>
            <p:nvPr/>
          </p:nvSpPr>
          <p:spPr bwMode="auto">
            <a:xfrm flipH="1">
              <a:off x="884" y="1117"/>
              <a:ext cx="499" cy="408"/>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6403" name="Line 71"/>
            <p:cNvSpPr>
              <a:spLocks noChangeShapeType="1"/>
            </p:cNvSpPr>
            <p:nvPr/>
          </p:nvSpPr>
          <p:spPr bwMode="auto">
            <a:xfrm flipH="1">
              <a:off x="930" y="1525"/>
              <a:ext cx="997"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6404" name="Line 72"/>
            <p:cNvSpPr>
              <a:spLocks noChangeShapeType="1"/>
            </p:cNvSpPr>
            <p:nvPr/>
          </p:nvSpPr>
          <p:spPr bwMode="auto">
            <a:xfrm flipH="1">
              <a:off x="1111" y="1933"/>
              <a:ext cx="590"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6405" name="Oval 73"/>
            <p:cNvSpPr>
              <a:spLocks noChangeArrowheads="1"/>
            </p:cNvSpPr>
            <p:nvPr/>
          </p:nvSpPr>
          <p:spPr bwMode="auto">
            <a:xfrm>
              <a:off x="1350" y="946"/>
              <a:ext cx="79" cy="329"/>
            </a:xfrm>
            <a:prstGeom prst="ellipse">
              <a:avLst/>
            </a:prstGeom>
            <a:solidFill>
              <a:schemeClr val="tx1"/>
            </a:solidFill>
            <a:ln w="25400">
              <a:solidFill>
                <a:schemeClr val="tx1"/>
              </a:solidFill>
              <a:round/>
              <a:headEnd/>
              <a:tailEnd/>
            </a:ln>
          </p:spPr>
          <p:txBody>
            <a:bodyPr lIns="90000" tIns="46800" rIns="90000" bIns="46800" anchor="ctr">
              <a:spAutoFit/>
            </a:bodyPr>
            <a:lstStyle/>
            <a:p>
              <a:endParaRPr lang="en-US"/>
            </a:p>
          </p:txBody>
        </p:sp>
        <p:sp>
          <p:nvSpPr>
            <p:cNvPr id="16406" name="Oval 74"/>
            <p:cNvSpPr>
              <a:spLocks noChangeArrowheads="1"/>
            </p:cNvSpPr>
            <p:nvPr/>
          </p:nvSpPr>
          <p:spPr bwMode="auto">
            <a:xfrm>
              <a:off x="839" y="1355"/>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6407" name="Text Box 75"/>
            <p:cNvSpPr txBox="1">
              <a:spLocks noChangeArrowheads="1"/>
            </p:cNvSpPr>
            <p:nvPr/>
          </p:nvSpPr>
          <p:spPr bwMode="auto">
            <a:xfrm>
              <a:off x="567" y="754"/>
              <a:ext cx="240"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G</a:t>
              </a:r>
              <a:r>
                <a:rPr lang="en-US" altLang="zh-TW" sz="2400" baseline="-25000">
                  <a:latin typeface="Times New Roman" pitchFamily="18" charset="0"/>
                </a:rPr>
                <a:t>1</a:t>
              </a:r>
              <a:endParaRPr lang="en-US" altLang="zh-TW" sz="2400">
                <a:latin typeface="Times New Roman" pitchFamily="18" charset="0"/>
              </a:endParaRPr>
            </a:p>
          </p:txBody>
        </p:sp>
      </p:grpSp>
      <p:sp>
        <p:nvSpPr>
          <p:cNvPr id="461900" name="Text Box 76"/>
          <p:cNvSpPr txBox="1">
            <a:spLocks noChangeArrowheads="1"/>
          </p:cNvSpPr>
          <p:nvPr/>
        </p:nvSpPr>
        <p:spPr bwMode="auto">
          <a:xfrm>
            <a:off x="4271434" y="5229225"/>
            <a:ext cx="489534"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R</a:t>
            </a:r>
            <a:r>
              <a:rPr lang="en-US" altLang="zh-TW" sz="2400" baseline="-25000">
                <a:latin typeface="Times New Roman" pitchFamily="18" charset="0"/>
              </a:rPr>
              <a:t>1</a:t>
            </a:r>
            <a:endParaRPr lang="en-US" altLang="zh-TW" sz="2400">
              <a:latin typeface="Times New Roman" pitchFamily="18" charset="0"/>
            </a:endParaRPr>
          </a:p>
        </p:txBody>
      </p:sp>
      <p:sp>
        <p:nvSpPr>
          <p:cNvPr id="461901" name="Text Box 77"/>
          <p:cNvSpPr txBox="1">
            <a:spLocks noChangeArrowheads="1"/>
          </p:cNvSpPr>
          <p:nvPr/>
        </p:nvSpPr>
        <p:spPr bwMode="auto">
          <a:xfrm>
            <a:off x="4271434" y="5805488"/>
            <a:ext cx="489534"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R</a:t>
            </a:r>
            <a:r>
              <a:rPr lang="en-US" altLang="zh-TW" sz="2400" baseline="-25000">
                <a:latin typeface="Times New Roman" pitchFamily="18" charset="0"/>
              </a:rPr>
              <a:t>2</a:t>
            </a:r>
            <a:endParaRPr lang="en-US" altLang="zh-TW" sz="2400">
              <a:latin typeface="Times New Roman" pitchFamily="18" charset="0"/>
            </a:endParaRPr>
          </a:p>
        </p:txBody>
      </p:sp>
      <p:sp>
        <p:nvSpPr>
          <p:cNvPr id="461902" name="Text Box 78"/>
          <p:cNvSpPr txBox="1">
            <a:spLocks noChangeArrowheads="1"/>
          </p:cNvSpPr>
          <p:nvPr/>
        </p:nvSpPr>
        <p:spPr bwMode="auto">
          <a:xfrm>
            <a:off x="8208433" y="5734051"/>
            <a:ext cx="2496622" cy="463846"/>
          </a:xfrm>
          <a:prstGeom prst="rect">
            <a:avLst/>
          </a:prstGeom>
          <a:noFill/>
          <a:ln w="28575">
            <a:solidFill>
              <a:srgbClr val="FF6600"/>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G</a:t>
            </a:r>
            <a:r>
              <a:rPr lang="en-US" altLang="zh-TW" sz="2400" baseline="-25000">
                <a:latin typeface="Times New Roman" pitchFamily="18" charset="0"/>
              </a:rPr>
              <a:t>1</a:t>
            </a:r>
            <a:r>
              <a:rPr lang="en-US" altLang="zh-TW" sz="2400">
                <a:latin typeface="Times New Roman" pitchFamily="18" charset="0"/>
              </a:rPr>
              <a:t> </a:t>
            </a:r>
            <a:r>
              <a:rPr lang="en-US" altLang="zh-TW" sz="2400" b="0"/>
              <a:t>has 3 regions.</a:t>
            </a:r>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40110472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1882"/>
                                        </p:tgtEl>
                                        <p:attrNameLst>
                                          <p:attrName>style.visibility</p:attrName>
                                        </p:attrNameLst>
                                      </p:cBhvr>
                                      <p:to>
                                        <p:strVal val="visible"/>
                                      </p:to>
                                    </p:set>
                                    <p:anim calcmode="lin" valueType="num">
                                      <p:cBhvr additive="base">
                                        <p:cTn id="7" dur="500" fill="hold"/>
                                        <p:tgtEl>
                                          <p:spTgt spid="461882"/>
                                        </p:tgtEl>
                                        <p:attrNameLst>
                                          <p:attrName>ppt_x</p:attrName>
                                        </p:attrNameLst>
                                      </p:cBhvr>
                                      <p:tavLst>
                                        <p:tav tm="0">
                                          <p:val>
                                            <p:strVal val="#ppt_x"/>
                                          </p:val>
                                        </p:tav>
                                        <p:tav tm="100000">
                                          <p:val>
                                            <p:strVal val="#ppt_x"/>
                                          </p:val>
                                        </p:tav>
                                      </p:tavLst>
                                    </p:anim>
                                    <p:anim calcmode="lin" valueType="num">
                                      <p:cBhvr additive="base">
                                        <p:cTn id="8" dur="500" fill="hold"/>
                                        <p:tgtEl>
                                          <p:spTgt spid="46188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61900"/>
                                        </p:tgtEl>
                                        <p:attrNameLst>
                                          <p:attrName>style.visibility</p:attrName>
                                        </p:attrNameLst>
                                      </p:cBhvr>
                                      <p:to>
                                        <p:strVal val="visible"/>
                                      </p:to>
                                    </p:set>
                                    <p:anim calcmode="lin" valueType="num">
                                      <p:cBhvr additive="base">
                                        <p:cTn id="17" dur="500" fill="hold"/>
                                        <p:tgtEl>
                                          <p:spTgt spid="461900"/>
                                        </p:tgtEl>
                                        <p:attrNameLst>
                                          <p:attrName>ppt_x</p:attrName>
                                        </p:attrNameLst>
                                      </p:cBhvr>
                                      <p:tavLst>
                                        <p:tav tm="0">
                                          <p:val>
                                            <p:strVal val="#ppt_x"/>
                                          </p:val>
                                        </p:tav>
                                        <p:tav tm="100000">
                                          <p:val>
                                            <p:strVal val="#ppt_x"/>
                                          </p:val>
                                        </p:tav>
                                      </p:tavLst>
                                    </p:anim>
                                    <p:anim calcmode="lin" valueType="num">
                                      <p:cBhvr additive="base">
                                        <p:cTn id="18" dur="500" fill="hold"/>
                                        <p:tgtEl>
                                          <p:spTgt spid="461900"/>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61901"/>
                                        </p:tgtEl>
                                        <p:attrNameLst>
                                          <p:attrName>style.visibility</p:attrName>
                                        </p:attrNameLst>
                                      </p:cBhvr>
                                      <p:to>
                                        <p:strVal val="visible"/>
                                      </p:to>
                                    </p:set>
                                    <p:anim calcmode="lin" valueType="num">
                                      <p:cBhvr additive="base">
                                        <p:cTn id="23" dur="500" fill="hold"/>
                                        <p:tgtEl>
                                          <p:spTgt spid="461901"/>
                                        </p:tgtEl>
                                        <p:attrNameLst>
                                          <p:attrName>ppt_x</p:attrName>
                                        </p:attrNameLst>
                                      </p:cBhvr>
                                      <p:tavLst>
                                        <p:tav tm="0">
                                          <p:val>
                                            <p:strVal val="#ppt_x"/>
                                          </p:val>
                                        </p:tav>
                                        <p:tav tm="100000">
                                          <p:val>
                                            <p:strVal val="#ppt_x"/>
                                          </p:val>
                                        </p:tav>
                                      </p:tavLst>
                                    </p:anim>
                                    <p:anim calcmode="lin" valueType="num">
                                      <p:cBhvr additive="base">
                                        <p:cTn id="24" dur="500" fill="hold"/>
                                        <p:tgtEl>
                                          <p:spTgt spid="461901"/>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61886"/>
                                        </p:tgtEl>
                                        <p:attrNameLst>
                                          <p:attrName>style.visibility</p:attrName>
                                        </p:attrNameLst>
                                      </p:cBhvr>
                                      <p:to>
                                        <p:strVal val="visible"/>
                                      </p:to>
                                    </p:set>
                                    <p:anim calcmode="lin" valueType="num">
                                      <p:cBhvr additive="base">
                                        <p:cTn id="29" dur="500" fill="hold"/>
                                        <p:tgtEl>
                                          <p:spTgt spid="461886"/>
                                        </p:tgtEl>
                                        <p:attrNameLst>
                                          <p:attrName>ppt_x</p:attrName>
                                        </p:attrNameLst>
                                      </p:cBhvr>
                                      <p:tavLst>
                                        <p:tav tm="0">
                                          <p:val>
                                            <p:strVal val="#ppt_x"/>
                                          </p:val>
                                        </p:tav>
                                        <p:tav tm="100000">
                                          <p:val>
                                            <p:strVal val="#ppt_x"/>
                                          </p:val>
                                        </p:tav>
                                      </p:tavLst>
                                    </p:anim>
                                    <p:anim calcmode="lin" valueType="num">
                                      <p:cBhvr additive="base">
                                        <p:cTn id="30" dur="500" fill="hold"/>
                                        <p:tgtEl>
                                          <p:spTgt spid="461886"/>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61902"/>
                                        </p:tgtEl>
                                        <p:attrNameLst>
                                          <p:attrName>style.visibility</p:attrName>
                                        </p:attrNameLst>
                                      </p:cBhvr>
                                      <p:to>
                                        <p:strVal val="visible"/>
                                      </p:to>
                                    </p:set>
                                    <p:anim calcmode="lin" valueType="num">
                                      <p:cBhvr additive="base">
                                        <p:cTn id="35" dur="500" fill="hold"/>
                                        <p:tgtEl>
                                          <p:spTgt spid="461902"/>
                                        </p:tgtEl>
                                        <p:attrNameLst>
                                          <p:attrName>ppt_x</p:attrName>
                                        </p:attrNameLst>
                                      </p:cBhvr>
                                      <p:tavLst>
                                        <p:tav tm="0">
                                          <p:val>
                                            <p:strVal val="#ppt_x"/>
                                          </p:val>
                                        </p:tav>
                                        <p:tav tm="100000">
                                          <p:val>
                                            <p:strVal val="#ppt_x"/>
                                          </p:val>
                                        </p:tav>
                                      </p:tavLst>
                                    </p:anim>
                                    <p:anim calcmode="lin" valueType="num">
                                      <p:cBhvr additive="base">
                                        <p:cTn id="36" dur="500" fill="hold"/>
                                        <p:tgtEl>
                                          <p:spTgt spid="4619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82" grpId="0" animBg="1"/>
      <p:bldP spid="461886" grpId="0" autoUpdateAnimBg="0"/>
      <p:bldP spid="461900" grpId="0" autoUpdateAnimBg="0"/>
      <p:bldP spid="461901" grpId="0" autoUpdateAnimBg="0"/>
      <p:bldP spid="461902"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662E0F9-A378-489A-832C-641EE6DA540F}"/>
              </a:ext>
            </a:extLst>
          </p:cNvPr>
          <p:cNvSpPr/>
          <p:nvPr/>
        </p:nvSpPr>
        <p:spPr>
          <a:xfrm>
            <a:off x="1708727" y="83128"/>
            <a:ext cx="8192655" cy="461665"/>
          </a:xfrm>
          <a:prstGeom prst="rect">
            <a:avLst/>
          </a:prstGeom>
          <a:solidFill>
            <a:srgbClr val="FFC000"/>
          </a:solidFill>
        </p:spPr>
        <p:txBody>
          <a:bodyPr wrap="squar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UNIT-I</a:t>
            </a:r>
            <a:endParaRPr lang="en-US" sz="2400" dirty="0">
              <a:ln w="0"/>
              <a:effectLst>
                <a:outerShdw blurRad="38100" dist="19050" dir="2700000" algn="tl" rotWithShape="0">
                  <a:schemeClr val="dk1">
                    <a:alpha val="40000"/>
                  </a:schemeClr>
                </a:outerShdw>
              </a:effectLst>
            </a:endParaRPr>
          </a:p>
        </p:txBody>
      </p:sp>
      <p:sp>
        <p:nvSpPr>
          <p:cNvPr id="1026" name="AutoShape 2" descr="Königsberg graph.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074" name="Picture 2" descr="C:\Users\HKK\Downloads\diagrams 1_4.jpg"/>
          <p:cNvPicPr>
            <a:picLocks noChangeAspect="1" noChangeArrowheads="1"/>
          </p:cNvPicPr>
          <p:nvPr/>
        </p:nvPicPr>
        <p:blipFill>
          <a:blip r:embed="rId2"/>
          <a:srcRect/>
          <a:stretch>
            <a:fillRect/>
          </a:stretch>
        </p:blipFill>
        <p:spPr bwMode="auto">
          <a:xfrm>
            <a:off x="0" y="731539"/>
            <a:ext cx="10337672" cy="4574387"/>
          </a:xfrm>
          <a:prstGeom prst="rect">
            <a:avLst/>
          </a:prstGeom>
          <a:noFill/>
        </p:spPr>
      </p:pic>
    </p:spTree>
    <p:extLst>
      <p:ext uri="{BB962C8B-B14F-4D97-AF65-F5344CB8AC3E}">
        <p14:creationId xmlns:p14="http://schemas.microsoft.com/office/powerpoint/2010/main" val="2811541242"/>
      </p:ext>
    </p:extLst>
  </p:cSld>
  <p:clrMapOvr>
    <a:masterClrMapping/>
  </p:clrMapOvr>
  <p:transition spd="slow">
    <p:push dir="u"/>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2" name="Rectangle 4"/>
          <p:cNvSpPr>
            <a:spLocks noChangeArrowheads="1"/>
          </p:cNvSpPr>
          <p:nvPr/>
        </p:nvSpPr>
        <p:spPr bwMode="auto">
          <a:xfrm>
            <a:off x="431801" y="981075"/>
            <a:ext cx="10945284" cy="21605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nSpc>
                <a:spcPct val="90000"/>
              </a:lnSpc>
              <a:spcBef>
                <a:spcPct val="20000"/>
              </a:spcBef>
              <a:buClr>
                <a:schemeClr val="hlink"/>
              </a:buClr>
              <a:buSzPct val="70000"/>
              <a:buFont typeface="Wingdings" pitchFamily="2" charset="2"/>
              <a:buNone/>
            </a:pPr>
            <a:r>
              <a:rPr lang="en-US" altLang="zh-TW" dirty="0">
                <a:solidFill>
                  <a:srgbClr val="CCFF99"/>
                </a:solidFill>
              </a:rPr>
              <a:t>Definition:</a:t>
            </a:r>
          </a:p>
          <a:p>
            <a:pPr marL="342900" indent="-342900">
              <a:lnSpc>
                <a:spcPct val="90000"/>
              </a:lnSpc>
              <a:spcBef>
                <a:spcPct val="20000"/>
              </a:spcBef>
              <a:buClr>
                <a:schemeClr val="hlink"/>
              </a:buClr>
              <a:buSzPct val="70000"/>
              <a:buFont typeface="Wingdings" pitchFamily="2" charset="2"/>
              <a:buNone/>
            </a:pPr>
            <a:r>
              <a:rPr lang="en-US" altLang="zh-TW" dirty="0">
                <a:solidFill>
                  <a:srgbClr val="CCFF99"/>
                </a:solidFill>
              </a:rPr>
              <a:t>    </a:t>
            </a:r>
            <a:r>
              <a:rPr lang="en-US" altLang="zh-TW" b="0" dirty="0"/>
              <a:t>Every plane graph has exactly one unbounded region, called the</a:t>
            </a:r>
            <a:r>
              <a:rPr lang="en-US" altLang="zh-TW" b="0" dirty="0">
                <a:solidFill>
                  <a:srgbClr val="00B050"/>
                </a:solidFill>
              </a:rPr>
              <a:t> exterior region</a:t>
            </a:r>
            <a:r>
              <a:rPr lang="en-US" altLang="zh-TW" b="0" dirty="0"/>
              <a:t>. The vertices and edges of </a:t>
            </a:r>
            <a:r>
              <a:rPr lang="en-US" altLang="zh-TW" i="1" dirty="0">
                <a:latin typeface="Times New Roman" pitchFamily="18" charset="0"/>
              </a:rPr>
              <a:t>G</a:t>
            </a:r>
            <a:r>
              <a:rPr lang="en-US" altLang="zh-TW" b="0" dirty="0"/>
              <a:t> that are incident with a region </a:t>
            </a:r>
            <a:r>
              <a:rPr lang="en-US" altLang="zh-TW" i="1" dirty="0">
                <a:latin typeface="Times New Roman" pitchFamily="18" charset="0"/>
              </a:rPr>
              <a:t>R</a:t>
            </a:r>
            <a:r>
              <a:rPr lang="en-US" altLang="zh-TW" b="0" dirty="0"/>
              <a:t> form a </a:t>
            </a:r>
            <a:r>
              <a:rPr lang="en-US" altLang="zh-TW" b="0" dirty="0" smtClean="0"/>
              <a:t>sub graph </a:t>
            </a:r>
            <a:r>
              <a:rPr lang="en-US" altLang="zh-TW" b="0" dirty="0"/>
              <a:t>of </a:t>
            </a:r>
            <a:r>
              <a:rPr lang="en-US" altLang="zh-TW" i="1" dirty="0">
                <a:latin typeface="Times New Roman" pitchFamily="18" charset="0"/>
              </a:rPr>
              <a:t>G</a:t>
            </a:r>
            <a:r>
              <a:rPr lang="en-US" altLang="zh-TW" b="0" dirty="0"/>
              <a:t> called the</a:t>
            </a:r>
            <a:r>
              <a:rPr lang="en-US" altLang="zh-TW" b="0" dirty="0">
                <a:solidFill>
                  <a:srgbClr val="00B050"/>
                </a:solidFill>
              </a:rPr>
              <a:t> boundary</a:t>
            </a:r>
            <a:r>
              <a:rPr lang="en-US" altLang="zh-TW" b="0" dirty="0"/>
              <a:t> of </a:t>
            </a:r>
            <a:r>
              <a:rPr lang="en-US" altLang="zh-TW" i="1" dirty="0">
                <a:latin typeface="Times New Roman" pitchFamily="18" charset="0"/>
              </a:rPr>
              <a:t>R</a:t>
            </a:r>
            <a:r>
              <a:rPr lang="en-US" altLang="zh-TW" b="0" dirty="0"/>
              <a:t>.</a:t>
            </a:r>
          </a:p>
        </p:txBody>
      </p:sp>
      <p:grpSp>
        <p:nvGrpSpPr>
          <p:cNvPr id="2" name="Group 5"/>
          <p:cNvGrpSpPr>
            <a:grpSpLocks/>
          </p:cNvGrpSpPr>
          <p:nvPr/>
        </p:nvGrpSpPr>
        <p:grpSpPr bwMode="auto">
          <a:xfrm>
            <a:off x="3407834" y="3860801"/>
            <a:ext cx="3810000" cy="1690688"/>
            <a:chOff x="657" y="2614"/>
            <a:chExt cx="1800" cy="1065"/>
          </a:xfrm>
        </p:grpSpPr>
        <p:sp>
          <p:nvSpPr>
            <p:cNvPr id="17416" name="Oval 6"/>
            <p:cNvSpPr>
              <a:spLocks noChangeArrowheads="1"/>
            </p:cNvSpPr>
            <p:nvPr/>
          </p:nvSpPr>
          <p:spPr bwMode="auto">
            <a:xfrm>
              <a:off x="1338" y="3350"/>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7417" name="Oval 7"/>
            <p:cNvSpPr>
              <a:spLocks noChangeArrowheads="1"/>
            </p:cNvSpPr>
            <p:nvPr/>
          </p:nvSpPr>
          <p:spPr bwMode="auto">
            <a:xfrm>
              <a:off x="839" y="3350"/>
              <a:ext cx="79" cy="329"/>
            </a:xfrm>
            <a:prstGeom prst="ellipse">
              <a:avLst/>
            </a:prstGeom>
            <a:solidFill>
              <a:schemeClr val="tx1"/>
            </a:solidFill>
            <a:ln w="25400">
              <a:solidFill>
                <a:schemeClr val="tx1"/>
              </a:solidFill>
              <a:round/>
              <a:headEnd/>
              <a:tailEnd/>
            </a:ln>
          </p:spPr>
          <p:txBody>
            <a:bodyPr lIns="90000" tIns="46800" rIns="90000" bIns="46800" anchor="ctr">
              <a:spAutoFit/>
            </a:bodyPr>
            <a:lstStyle/>
            <a:p>
              <a:endParaRPr lang="en-US"/>
            </a:p>
          </p:txBody>
        </p:sp>
        <p:sp>
          <p:nvSpPr>
            <p:cNvPr id="17418" name="Oval 8"/>
            <p:cNvSpPr>
              <a:spLocks noChangeArrowheads="1"/>
            </p:cNvSpPr>
            <p:nvPr/>
          </p:nvSpPr>
          <p:spPr bwMode="auto">
            <a:xfrm>
              <a:off x="1066" y="2988"/>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7419" name="Oval 9"/>
            <p:cNvSpPr>
              <a:spLocks noChangeArrowheads="1"/>
            </p:cNvSpPr>
            <p:nvPr/>
          </p:nvSpPr>
          <p:spPr bwMode="auto">
            <a:xfrm>
              <a:off x="2064" y="2988"/>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7420" name="Line 10"/>
            <p:cNvSpPr>
              <a:spLocks noChangeShapeType="1"/>
            </p:cNvSpPr>
            <p:nvPr/>
          </p:nvSpPr>
          <p:spPr bwMode="auto">
            <a:xfrm>
              <a:off x="2109" y="3158"/>
              <a:ext cx="272" cy="363"/>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7421" name="Line 11"/>
            <p:cNvSpPr>
              <a:spLocks noChangeShapeType="1"/>
            </p:cNvSpPr>
            <p:nvPr/>
          </p:nvSpPr>
          <p:spPr bwMode="auto">
            <a:xfrm flipH="1" flipV="1">
              <a:off x="1111" y="3158"/>
              <a:ext cx="272" cy="363"/>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7422" name="Oval 12"/>
            <p:cNvSpPr>
              <a:spLocks noChangeArrowheads="1"/>
            </p:cNvSpPr>
            <p:nvPr/>
          </p:nvSpPr>
          <p:spPr bwMode="auto">
            <a:xfrm>
              <a:off x="2336" y="3350"/>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7423" name="Line 13"/>
            <p:cNvSpPr>
              <a:spLocks noChangeShapeType="1"/>
            </p:cNvSpPr>
            <p:nvPr/>
          </p:nvSpPr>
          <p:spPr bwMode="auto">
            <a:xfrm flipH="1">
              <a:off x="884" y="3158"/>
              <a:ext cx="227" cy="363"/>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7424" name="Line 14"/>
            <p:cNvSpPr>
              <a:spLocks noChangeShapeType="1"/>
            </p:cNvSpPr>
            <p:nvPr/>
          </p:nvSpPr>
          <p:spPr bwMode="auto">
            <a:xfrm flipH="1">
              <a:off x="1111" y="3158"/>
              <a:ext cx="998"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7425" name="Text Box 15"/>
            <p:cNvSpPr txBox="1">
              <a:spLocks noChangeArrowheads="1"/>
            </p:cNvSpPr>
            <p:nvPr/>
          </p:nvSpPr>
          <p:spPr bwMode="auto">
            <a:xfrm>
              <a:off x="657" y="2614"/>
              <a:ext cx="240"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G</a:t>
              </a:r>
              <a:r>
                <a:rPr lang="en-US" altLang="zh-TW" sz="2400" baseline="-25000">
                  <a:latin typeface="Times New Roman" pitchFamily="18" charset="0"/>
                </a:rPr>
                <a:t>2</a:t>
              </a:r>
              <a:endParaRPr lang="en-US" altLang="zh-TW" sz="2400">
                <a:latin typeface="Times New Roman" pitchFamily="18" charset="0"/>
              </a:endParaRPr>
            </a:p>
          </p:txBody>
        </p:sp>
      </p:grpSp>
      <p:sp>
        <p:nvSpPr>
          <p:cNvPr id="524304" name="Text Box 16"/>
          <p:cNvSpPr txBox="1">
            <a:spLocks noChangeArrowheads="1"/>
          </p:cNvSpPr>
          <p:nvPr/>
        </p:nvSpPr>
        <p:spPr bwMode="auto">
          <a:xfrm>
            <a:off x="3503085" y="5805489"/>
            <a:ext cx="3017599" cy="463846"/>
          </a:xfrm>
          <a:prstGeom prst="rect">
            <a:avLst/>
          </a:prstGeom>
          <a:noFill/>
          <a:ln w="28575">
            <a:solidFill>
              <a:srgbClr val="FF6600"/>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G</a:t>
            </a:r>
            <a:r>
              <a:rPr lang="en-US" altLang="zh-TW" sz="2400" baseline="-25000">
                <a:latin typeface="Times New Roman" pitchFamily="18" charset="0"/>
              </a:rPr>
              <a:t>2</a:t>
            </a:r>
            <a:r>
              <a:rPr lang="en-US" altLang="zh-TW" sz="2400">
                <a:latin typeface="Times New Roman" pitchFamily="18" charset="0"/>
              </a:rPr>
              <a:t> </a:t>
            </a:r>
            <a:r>
              <a:rPr lang="en-US" altLang="zh-TW" sz="2400" b="0"/>
              <a:t>has only 1 region.</a:t>
            </a:r>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9084536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4292"/>
                                        </p:tgtEl>
                                        <p:attrNameLst>
                                          <p:attrName>style.visibility</p:attrName>
                                        </p:attrNameLst>
                                      </p:cBhvr>
                                      <p:to>
                                        <p:strVal val="visible"/>
                                      </p:to>
                                    </p:set>
                                    <p:anim calcmode="lin" valueType="num">
                                      <p:cBhvr additive="base">
                                        <p:cTn id="7" dur="500" fill="hold"/>
                                        <p:tgtEl>
                                          <p:spTgt spid="524292"/>
                                        </p:tgtEl>
                                        <p:attrNameLst>
                                          <p:attrName>ppt_x</p:attrName>
                                        </p:attrNameLst>
                                      </p:cBhvr>
                                      <p:tavLst>
                                        <p:tav tm="0">
                                          <p:val>
                                            <p:strVal val="#ppt_x"/>
                                          </p:val>
                                        </p:tav>
                                        <p:tav tm="100000">
                                          <p:val>
                                            <p:strVal val="#ppt_x"/>
                                          </p:val>
                                        </p:tav>
                                      </p:tavLst>
                                    </p:anim>
                                    <p:anim calcmode="lin" valueType="num">
                                      <p:cBhvr additive="base">
                                        <p:cTn id="8" dur="500" fill="hold"/>
                                        <p:tgtEl>
                                          <p:spTgt spid="52429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24304"/>
                                        </p:tgtEl>
                                        <p:attrNameLst>
                                          <p:attrName>style.visibility</p:attrName>
                                        </p:attrNameLst>
                                      </p:cBhvr>
                                      <p:to>
                                        <p:strVal val="visible"/>
                                      </p:to>
                                    </p:set>
                                    <p:anim calcmode="lin" valueType="num">
                                      <p:cBhvr additive="base">
                                        <p:cTn id="17" dur="500" fill="hold"/>
                                        <p:tgtEl>
                                          <p:spTgt spid="524304"/>
                                        </p:tgtEl>
                                        <p:attrNameLst>
                                          <p:attrName>ppt_x</p:attrName>
                                        </p:attrNameLst>
                                      </p:cBhvr>
                                      <p:tavLst>
                                        <p:tav tm="0">
                                          <p:val>
                                            <p:strVal val="#ppt_x"/>
                                          </p:val>
                                        </p:tav>
                                        <p:tav tm="100000">
                                          <p:val>
                                            <p:strVal val="#ppt_x"/>
                                          </p:val>
                                        </p:tav>
                                      </p:tavLst>
                                    </p:anim>
                                    <p:anim calcmode="lin" valueType="num">
                                      <p:cBhvr additive="base">
                                        <p:cTn id="18" dur="500" fill="hold"/>
                                        <p:tgtEl>
                                          <p:spTgt spid="5243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292" grpId="0" animBg="1"/>
      <p:bldP spid="524304" grpId="0" animBg="1"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a:xfrm>
            <a:off x="814918" y="404813"/>
            <a:ext cx="2112433" cy="647700"/>
          </a:xfrm>
        </p:spPr>
        <p:txBody>
          <a:bodyPr/>
          <a:lstStyle/>
          <a:p>
            <a:pPr eaLnBrk="1" hangingPunct="1">
              <a:buFont typeface="Wingdings" pitchFamily="2" charset="2"/>
              <a:buNone/>
            </a:pPr>
            <a:r>
              <a:rPr lang="en-US" altLang="zh-TW" smtClean="0">
                <a:solidFill>
                  <a:srgbClr val="CCFF99"/>
                </a:solidFill>
              </a:rPr>
              <a:t>Fig 2</a:t>
            </a:r>
            <a:endParaRPr lang="en-US" altLang="zh-TW" smtClean="0"/>
          </a:p>
        </p:txBody>
      </p:sp>
      <p:sp>
        <p:nvSpPr>
          <p:cNvPr id="462932" name="Text Box 84"/>
          <p:cNvSpPr txBox="1">
            <a:spLocks noChangeArrowheads="1"/>
          </p:cNvSpPr>
          <p:nvPr/>
        </p:nvSpPr>
        <p:spPr bwMode="auto">
          <a:xfrm>
            <a:off x="2832101" y="1844675"/>
            <a:ext cx="489534"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R</a:t>
            </a:r>
            <a:r>
              <a:rPr lang="en-US" altLang="zh-TW" sz="2400" baseline="-25000">
                <a:latin typeface="Times New Roman" pitchFamily="18" charset="0"/>
              </a:rPr>
              <a:t>1</a:t>
            </a:r>
            <a:endParaRPr lang="en-US" altLang="zh-TW" sz="2400">
              <a:latin typeface="Times New Roman" pitchFamily="18" charset="0"/>
            </a:endParaRPr>
          </a:p>
        </p:txBody>
      </p:sp>
      <p:sp>
        <p:nvSpPr>
          <p:cNvPr id="462933" name="Text Box 85"/>
          <p:cNvSpPr txBox="1">
            <a:spLocks noChangeArrowheads="1"/>
          </p:cNvSpPr>
          <p:nvPr/>
        </p:nvSpPr>
        <p:spPr bwMode="auto">
          <a:xfrm>
            <a:off x="2734734" y="3644900"/>
            <a:ext cx="489534"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R</a:t>
            </a:r>
            <a:r>
              <a:rPr lang="en-US" altLang="zh-TW" sz="2400" baseline="-25000">
                <a:latin typeface="Times New Roman" pitchFamily="18" charset="0"/>
              </a:rPr>
              <a:t>2</a:t>
            </a:r>
            <a:endParaRPr lang="en-US" altLang="zh-TW" sz="2400">
              <a:latin typeface="Times New Roman" pitchFamily="18" charset="0"/>
            </a:endParaRPr>
          </a:p>
        </p:txBody>
      </p:sp>
      <p:sp>
        <p:nvSpPr>
          <p:cNvPr id="462934" name="Text Box 86"/>
          <p:cNvSpPr txBox="1">
            <a:spLocks noChangeArrowheads="1"/>
          </p:cNvSpPr>
          <p:nvPr/>
        </p:nvSpPr>
        <p:spPr bwMode="auto">
          <a:xfrm>
            <a:off x="3407834" y="4292600"/>
            <a:ext cx="489534"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R</a:t>
            </a:r>
            <a:r>
              <a:rPr lang="en-US" altLang="zh-TW" sz="2400" baseline="-25000">
                <a:latin typeface="Times New Roman" pitchFamily="18" charset="0"/>
              </a:rPr>
              <a:t>3</a:t>
            </a:r>
            <a:endParaRPr lang="en-US" altLang="zh-TW" sz="2400">
              <a:latin typeface="Times New Roman" pitchFamily="18" charset="0"/>
            </a:endParaRPr>
          </a:p>
        </p:txBody>
      </p:sp>
      <p:sp>
        <p:nvSpPr>
          <p:cNvPr id="462935" name="Text Box 87"/>
          <p:cNvSpPr txBox="1">
            <a:spLocks noChangeArrowheads="1"/>
          </p:cNvSpPr>
          <p:nvPr/>
        </p:nvSpPr>
        <p:spPr bwMode="auto">
          <a:xfrm>
            <a:off x="2544234" y="4797425"/>
            <a:ext cx="489534"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R</a:t>
            </a:r>
            <a:r>
              <a:rPr lang="en-US" altLang="zh-TW" sz="2400" baseline="-25000">
                <a:latin typeface="Times New Roman" pitchFamily="18" charset="0"/>
              </a:rPr>
              <a:t>4</a:t>
            </a:r>
            <a:endParaRPr lang="en-US" altLang="zh-TW" sz="2400">
              <a:latin typeface="Times New Roman" pitchFamily="18" charset="0"/>
            </a:endParaRPr>
          </a:p>
        </p:txBody>
      </p:sp>
      <p:sp>
        <p:nvSpPr>
          <p:cNvPr id="462938" name="Text Box 90"/>
          <p:cNvSpPr txBox="1">
            <a:spLocks noChangeArrowheads="1"/>
          </p:cNvSpPr>
          <p:nvPr/>
        </p:nvSpPr>
        <p:spPr bwMode="auto">
          <a:xfrm>
            <a:off x="4176185" y="2781300"/>
            <a:ext cx="6477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R</a:t>
            </a:r>
            <a:r>
              <a:rPr lang="en-US" altLang="zh-TW" sz="2400" baseline="-25000">
                <a:latin typeface="Times New Roman" pitchFamily="18" charset="0"/>
              </a:rPr>
              <a:t>5</a:t>
            </a:r>
            <a:endParaRPr lang="en-US" altLang="zh-TW" sz="2400">
              <a:latin typeface="Times New Roman" pitchFamily="18" charset="0"/>
            </a:endParaRPr>
          </a:p>
        </p:txBody>
      </p:sp>
      <p:grpSp>
        <p:nvGrpSpPr>
          <p:cNvPr id="18440" name="Group 106"/>
          <p:cNvGrpSpPr>
            <a:grpSpLocks/>
          </p:cNvGrpSpPr>
          <p:nvPr/>
        </p:nvGrpSpPr>
        <p:grpSpPr bwMode="auto">
          <a:xfrm>
            <a:off x="1102784" y="1196975"/>
            <a:ext cx="3685116" cy="3851275"/>
            <a:chOff x="3288" y="346"/>
            <a:chExt cx="1741" cy="2426"/>
          </a:xfrm>
        </p:grpSpPr>
        <p:sp>
          <p:nvSpPr>
            <p:cNvPr id="18482" name="Oval 49"/>
            <p:cNvSpPr>
              <a:spLocks noChangeArrowheads="1"/>
            </p:cNvSpPr>
            <p:nvPr/>
          </p:nvSpPr>
          <p:spPr bwMode="auto">
            <a:xfrm>
              <a:off x="4740" y="2443"/>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8483" name="Oval 50"/>
            <p:cNvSpPr>
              <a:spLocks noChangeArrowheads="1"/>
            </p:cNvSpPr>
            <p:nvPr/>
          </p:nvSpPr>
          <p:spPr bwMode="auto">
            <a:xfrm>
              <a:off x="3379" y="1445"/>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8484" name="Line 51"/>
            <p:cNvSpPr>
              <a:spLocks noChangeShapeType="1"/>
            </p:cNvSpPr>
            <p:nvPr/>
          </p:nvSpPr>
          <p:spPr bwMode="auto">
            <a:xfrm flipV="1">
              <a:off x="3833" y="1570"/>
              <a:ext cx="407" cy="454"/>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8485" name="Oval 58"/>
            <p:cNvSpPr>
              <a:spLocks noChangeArrowheads="1"/>
            </p:cNvSpPr>
            <p:nvPr/>
          </p:nvSpPr>
          <p:spPr bwMode="auto">
            <a:xfrm>
              <a:off x="4196" y="1445"/>
              <a:ext cx="79" cy="329"/>
            </a:xfrm>
            <a:prstGeom prst="ellipse">
              <a:avLst/>
            </a:prstGeom>
            <a:solidFill>
              <a:schemeClr val="tx1"/>
            </a:solidFill>
            <a:ln w="25400">
              <a:solidFill>
                <a:schemeClr val="tx1"/>
              </a:solidFill>
              <a:round/>
              <a:headEnd/>
              <a:tailEnd/>
            </a:ln>
          </p:spPr>
          <p:txBody>
            <a:bodyPr lIns="90000" tIns="46800" rIns="90000" bIns="46800" anchor="ctr">
              <a:spAutoFit/>
            </a:bodyPr>
            <a:lstStyle/>
            <a:p>
              <a:endParaRPr lang="en-US"/>
            </a:p>
          </p:txBody>
        </p:sp>
        <p:sp>
          <p:nvSpPr>
            <p:cNvPr id="18486" name="Oval 64"/>
            <p:cNvSpPr>
              <a:spLocks noChangeArrowheads="1"/>
            </p:cNvSpPr>
            <p:nvPr/>
          </p:nvSpPr>
          <p:spPr bwMode="auto">
            <a:xfrm>
              <a:off x="4604" y="583"/>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8487" name="Oval 65"/>
            <p:cNvSpPr>
              <a:spLocks noChangeArrowheads="1"/>
            </p:cNvSpPr>
            <p:nvPr/>
          </p:nvSpPr>
          <p:spPr bwMode="auto">
            <a:xfrm>
              <a:off x="4740" y="1854"/>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8488" name="Line 66"/>
            <p:cNvSpPr>
              <a:spLocks noChangeShapeType="1"/>
            </p:cNvSpPr>
            <p:nvPr/>
          </p:nvSpPr>
          <p:spPr bwMode="auto">
            <a:xfrm flipV="1">
              <a:off x="4241" y="754"/>
              <a:ext cx="407" cy="453"/>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8489" name="Line 67"/>
            <p:cNvSpPr>
              <a:spLocks noChangeShapeType="1"/>
            </p:cNvSpPr>
            <p:nvPr/>
          </p:nvSpPr>
          <p:spPr bwMode="auto">
            <a:xfrm>
              <a:off x="4241" y="1616"/>
              <a:ext cx="544" cy="408"/>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8490" name="Line 68"/>
            <p:cNvSpPr>
              <a:spLocks noChangeShapeType="1"/>
            </p:cNvSpPr>
            <p:nvPr/>
          </p:nvSpPr>
          <p:spPr bwMode="auto">
            <a:xfrm flipH="1" flipV="1">
              <a:off x="3878" y="754"/>
              <a:ext cx="363" cy="453"/>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8491" name="Oval 69"/>
            <p:cNvSpPr>
              <a:spLocks noChangeArrowheads="1"/>
            </p:cNvSpPr>
            <p:nvPr/>
          </p:nvSpPr>
          <p:spPr bwMode="auto">
            <a:xfrm>
              <a:off x="3787" y="1854"/>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8492" name="Line 70"/>
            <p:cNvSpPr>
              <a:spLocks noChangeShapeType="1"/>
            </p:cNvSpPr>
            <p:nvPr/>
          </p:nvSpPr>
          <p:spPr bwMode="auto">
            <a:xfrm flipH="1" flipV="1">
              <a:off x="3424" y="1616"/>
              <a:ext cx="409" cy="408"/>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8493" name="Line 71"/>
            <p:cNvSpPr>
              <a:spLocks noChangeShapeType="1"/>
            </p:cNvSpPr>
            <p:nvPr/>
          </p:nvSpPr>
          <p:spPr bwMode="auto">
            <a:xfrm flipH="1">
              <a:off x="3878" y="754"/>
              <a:ext cx="771"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8494" name="Line 72"/>
            <p:cNvSpPr>
              <a:spLocks noChangeShapeType="1"/>
            </p:cNvSpPr>
            <p:nvPr/>
          </p:nvSpPr>
          <p:spPr bwMode="auto">
            <a:xfrm flipH="1" flipV="1">
              <a:off x="4241" y="1162"/>
              <a:ext cx="0" cy="499"/>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8495" name="Oval 73"/>
            <p:cNvSpPr>
              <a:spLocks noChangeArrowheads="1"/>
            </p:cNvSpPr>
            <p:nvPr/>
          </p:nvSpPr>
          <p:spPr bwMode="auto">
            <a:xfrm>
              <a:off x="3833" y="583"/>
              <a:ext cx="79" cy="329"/>
            </a:xfrm>
            <a:prstGeom prst="ellipse">
              <a:avLst/>
            </a:prstGeom>
            <a:solidFill>
              <a:schemeClr val="tx1"/>
            </a:solidFill>
            <a:ln w="25400">
              <a:solidFill>
                <a:schemeClr val="tx1"/>
              </a:solidFill>
              <a:round/>
              <a:headEnd/>
              <a:tailEnd/>
            </a:ln>
          </p:spPr>
          <p:txBody>
            <a:bodyPr lIns="90000" tIns="46800" rIns="90000" bIns="46800" anchor="ctr">
              <a:spAutoFit/>
            </a:bodyPr>
            <a:lstStyle/>
            <a:p>
              <a:endParaRPr lang="en-US"/>
            </a:p>
          </p:txBody>
        </p:sp>
        <p:sp>
          <p:nvSpPr>
            <p:cNvPr id="18496" name="Oval 74"/>
            <p:cNvSpPr>
              <a:spLocks noChangeArrowheads="1"/>
            </p:cNvSpPr>
            <p:nvPr/>
          </p:nvSpPr>
          <p:spPr bwMode="auto">
            <a:xfrm>
              <a:off x="4196" y="1037"/>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8497" name="Text Box 75"/>
            <p:cNvSpPr txBox="1">
              <a:spLocks noChangeArrowheads="1"/>
            </p:cNvSpPr>
            <p:nvPr/>
          </p:nvSpPr>
          <p:spPr bwMode="auto">
            <a:xfrm>
              <a:off x="3288" y="346"/>
              <a:ext cx="240"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G</a:t>
              </a:r>
              <a:r>
                <a:rPr lang="en-US" altLang="zh-TW" sz="2400" baseline="-25000">
                  <a:latin typeface="Times New Roman" pitchFamily="18" charset="0"/>
                </a:rPr>
                <a:t>3</a:t>
              </a:r>
              <a:endParaRPr lang="en-US" altLang="zh-TW" sz="2400">
                <a:latin typeface="Times New Roman" pitchFamily="18" charset="0"/>
              </a:endParaRPr>
            </a:p>
          </p:txBody>
        </p:sp>
        <p:sp>
          <p:nvSpPr>
            <p:cNvPr id="18498" name="Line 76"/>
            <p:cNvSpPr>
              <a:spLocks noChangeShapeType="1"/>
            </p:cNvSpPr>
            <p:nvPr/>
          </p:nvSpPr>
          <p:spPr bwMode="auto">
            <a:xfrm>
              <a:off x="4785" y="2024"/>
              <a:ext cx="0" cy="59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18499" name="Line 77"/>
            <p:cNvSpPr>
              <a:spLocks noChangeShapeType="1"/>
            </p:cNvSpPr>
            <p:nvPr/>
          </p:nvSpPr>
          <p:spPr bwMode="auto">
            <a:xfrm>
              <a:off x="3833" y="2024"/>
              <a:ext cx="0" cy="59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18500" name="Oval 78"/>
            <p:cNvSpPr>
              <a:spLocks noChangeArrowheads="1"/>
            </p:cNvSpPr>
            <p:nvPr/>
          </p:nvSpPr>
          <p:spPr bwMode="auto">
            <a:xfrm>
              <a:off x="3787" y="2443"/>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8501" name="Line 79"/>
            <p:cNvSpPr>
              <a:spLocks noChangeShapeType="1"/>
            </p:cNvSpPr>
            <p:nvPr/>
          </p:nvSpPr>
          <p:spPr bwMode="auto">
            <a:xfrm>
              <a:off x="3833" y="2614"/>
              <a:ext cx="952"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18502" name="Line 80"/>
            <p:cNvSpPr>
              <a:spLocks noChangeShapeType="1"/>
            </p:cNvSpPr>
            <p:nvPr/>
          </p:nvSpPr>
          <p:spPr bwMode="auto">
            <a:xfrm flipH="1">
              <a:off x="3787" y="2024"/>
              <a:ext cx="998" cy="59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18504" name="Text Box 91"/>
            <p:cNvSpPr txBox="1">
              <a:spLocks noChangeArrowheads="1"/>
            </p:cNvSpPr>
            <p:nvPr/>
          </p:nvSpPr>
          <p:spPr bwMode="auto">
            <a:xfrm>
              <a:off x="3696" y="436"/>
              <a:ext cx="1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v</a:t>
              </a:r>
              <a:r>
                <a:rPr lang="en-US" altLang="zh-TW" sz="2400" baseline="-25000">
                  <a:latin typeface="Times New Roman" pitchFamily="18" charset="0"/>
                </a:rPr>
                <a:t>1</a:t>
              </a:r>
              <a:endParaRPr lang="en-US" altLang="zh-TW" sz="2400">
                <a:latin typeface="Times New Roman" pitchFamily="18" charset="0"/>
              </a:endParaRPr>
            </a:p>
          </p:txBody>
        </p:sp>
        <p:sp>
          <p:nvSpPr>
            <p:cNvPr id="18505" name="Text Box 93"/>
            <p:cNvSpPr txBox="1">
              <a:spLocks noChangeArrowheads="1"/>
            </p:cNvSpPr>
            <p:nvPr/>
          </p:nvSpPr>
          <p:spPr bwMode="auto">
            <a:xfrm>
              <a:off x="4558" y="436"/>
              <a:ext cx="1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v</a:t>
              </a:r>
              <a:r>
                <a:rPr lang="en-US" altLang="zh-TW" sz="2400" baseline="-25000">
                  <a:latin typeface="Times New Roman" pitchFamily="18" charset="0"/>
                </a:rPr>
                <a:t>2</a:t>
              </a:r>
              <a:endParaRPr lang="en-US" altLang="zh-TW" sz="2400">
                <a:latin typeface="Times New Roman" pitchFamily="18" charset="0"/>
              </a:endParaRPr>
            </a:p>
          </p:txBody>
        </p:sp>
        <p:sp>
          <p:nvSpPr>
            <p:cNvPr id="18506" name="Text Box 95"/>
            <p:cNvSpPr txBox="1">
              <a:spLocks noChangeArrowheads="1"/>
            </p:cNvSpPr>
            <p:nvPr/>
          </p:nvSpPr>
          <p:spPr bwMode="auto">
            <a:xfrm>
              <a:off x="4286" y="1026"/>
              <a:ext cx="1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v</a:t>
              </a:r>
              <a:r>
                <a:rPr lang="en-US" altLang="zh-TW" sz="2400" baseline="-25000">
                  <a:latin typeface="Times New Roman" pitchFamily="18" charset="0"/>
                </a:rPr>
                <a:t>3</a:t>
              </a:r>
              <a:endParaRPr lang="en-US" altLang="zh-TW" sz="2400">
                <a:latin typeface="Times New Roman" pitchFamily="18" charset="0"/>
              </a:endParaRPr>
            </a:p>
          </p:txBody>
        </p:sp>
        <p:sp>
          <p:nvSpPr>
            <p:cNvPr id="18507" name="Text Box 97"/>
            <p:cNvSpPr txBox="1">
              <a:spLocks noChangeArrowheads="1"/>
            </p:cNvSpPr>
            <p:nvPr/>
          </p:nvSpPr>
          <p:spPr bwMode="auto">
            <a:xfrm>
              <a:off x="4286" y="1389"/>
              <a:ext cx="1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v</a:t>
              </a:r>
              <a:r>
                <a:rPr lang="en-US" altLang="zh-TW" sz="2400" baseline="-25000">
                  <a:latin typeface="Times New Roman" pitchFamily="18" charset="0"/>
                </a:rPr>
                <a:t>4</a:t>
              </a:r>
              <a:endParaRPr lang="en-US" altLang="zh-TW" sz="2400">
                <a:latin typeface="Times New Roman" pitchFamily="18" charset="0"/>
              </a:endParaRPr>
            </a:p>
          </p:txBody>
        </p:sp>
        <p:sp>
          <p:nvSpPr>
            <p:cNvPr id="18508" name="Text Box 99"/>
            <p:cNvSpPr txBox="1">
              <a:spLocks noChangeArrowheads="1"/>
            </p:cNvSpPr>
            <p:nvPr/>
          </p:nvSpPr>
          <p:spPr bwMode="auto">
            <a:xfrm>
              <a:off x="3288" y="1298"/>
              <a:ext cx="1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v</a:t>
              </a:r>
              <a:r>
                <a:rPr lang="en-US" altLang="zh-TW" sz="2400" baseline="-25000">
                  <a:latin typeface="Times New Roman" pitchFamily="18" charset="0"/>
                </a:rPr>
                <a:t>5</a:t>
              </a:r>
              <a:endParaRPr lang="en-US" altLang="zh-TW" sz="2400">
                <a:latin typeface="Times New Roman" pitchFamily="18" charset="0"/>
              </a:endParaRPr>
            </a:p>
          </p:txBody>
        </p:sp>
        <p:sp>
          <p:nvSpPr>
            <p:cNvPr id="18509" name="Text Box 101"/>
            <p:cNvSpPr txBox="1">
              <a:spLocks noChangeArrowheads="1"/>
            </p:cNvSpPr>
            <p:nvPr/>
          </p:nvSpPr>
          <p:spPr bwMode="auto">
            <a:xfrm>
              <a:off x="3515" y="1797"/>
              <a:ext cx="1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v</a:t>
              </a:r>
              <a:r>
                <a:rPr lang="en-US" altLang="zh-TW" sz="2400" baseline="-25000">
                  <a:latin typeface="Times New Roman" pitchFamily="18" charset="0"/>
                </a:rPr>
                <a:t>6</a:t>
              </a:r>
              <a:endParaRPr lang="en-US" altLang="zh-TW" sz="2400">
                <a:latin typeface="Times New Roman" pitchFamily="18" charset="0"/>
              </a:endParaRPr>
            </a:p>
          </p:txBody>
        </p:sp>
        <p:sp>
          <p:nvSpPr>
            <p:cNvPr id="18510" name="Text Box 102"/>
            <p:cNvSpPr txBox="1">
              <a:spLocks noChangeArrowheads="1"/>
            </p:cNvSpPr>
            <p:nvPr/>
          </p:nvSpPr>
          <p:spPr bwMode="auto">
            <a:xfrm>
              <a:off x="4785" y="1797"/>
              <a:ext cx="1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v</a:t>
              </a:r>
              <a:r>
                <a:rPr lang="en-US" altLang="zh-TW" sz="2400" baseline="-25000">
                  <a:latin typeface="Times New Roman" pitchFamily="18" charset="0"/>
                </a:rPr>
                <a:t>7</a:t>
              </a:r>
              <a:endParaRPr lang="en-US" altLang="zh-TW" sz="2400">
                <a:latin typeface="Times New Roman" pitchFamily="18" charset="0"/>
              </a:endParaRPr>
            </a:p>
          </p:txBody>
        </p:sp>
        <p:sp>
          <p:nvSpPr>
            <p:cNvPr id="18511" name="Text Box 104"/>
            <p:cNvSpPr txBox="1">
              <a:spLocks noChangeArrowheads="1"/>
            </p:cNvSpPr>
            <p:nvPr/>
          </p:nvSpPr>
          <p:spPr bwMode="auto">
            <a:xfrm>
              <a:off x="3560" y="2387"/>
              <a:ext cx="1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v</a:t>
              </a:r>
              <a:r>
                <a:rPr lang="en-US" altLang="zh-TW" sz="2400" baseline="-25000">
                  <a:latin typeface="Times New Roman" pitchFamily="18" charset="0"/>
                </a:rPr>
                <a:t>8</a:t>
              </a:r>
              <a:endParaRPr lang="en-US" altLang="zh-TW" sz="2400">
                <a:latin typeface="Times New Roman" pitchFamily="18" charset="0"/>
              </a:endParaRPr>
            </a:p>
          </p:txBody>
        </p:sp>
        <p:sp>
          <p:nvSpPr>
            <p:cNvPr id="18512" name="Text Box 105"/>
            <p:cNvSpPr txBox="1">
              <a:spLocks noChangeArrowheads="1"/>
            </p:cNvSpPr>
            <p:nvPr/>
          </p:nvSpPr>
          <p:spPr bwMode="auto">
            <a:xfrm>
              <a:off x="4830" y="2478"/>
              <a:ext cx="1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v</a:t>
              </a:r>
              <a:r>
                <a:rPr lang="en-US" altLang="zh-TW" sz="2400" baseline="-25000">
                  <a:latin typeface="Times New Roman" pitchFamily="18" charset="0"/>
                </a:rPr>
                <a:t>9</a:t>
              </a:r>
              <a:endParaRPr lang="en-US" altLang="zh-TW" sz="2400">
                <a:latin typeface="Times New Roman" pitchFamily="18" charset="0"/>
              </a:endParaRPr>
            </a:p>
          </p:txBody>
        </p:sp>
      </p:grpSp>
      <p:sp>
        <p:nvSpPr>
          <p:cNvPr id="462956" name="Text Box 108"/>
          <p:cNvSpPr txBox="1">
            <a:spLocks noChangeArrowheads="1"/>
          </p:cNvSpPr>
          <p:nvPr/>
        </p:nvSpPr>
        <p:spPr bwMode="auto">
          <a:xfrm>
            <a:off x="1390651" y="5661026"/>
            <a:ext cx="2496622" cy="463846"/>
          </a:xfrm>
          <a:prstGeom prst="rect">
            <a:avLst/>
          </a:prstGeom>
          <a:noFill/>
          <a:ln w="28575">
            <a:solidFill>
              <a:srgbClr val="FF6600"/>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G</a:t>
            </a:r>
            <a:r>
              <a:rPr lang="en-US" altLang="zh-TW" sz="2400" baseline="-25000">
                <a:latin typeface="Times New Roman" pitchFamily="18" charset="0"/>
              </a:rPr>
              <a:t>3</a:t>
            </a:r>
            <a:r>
              <a:rPr lang="en-US" altLang="zh-TW" sz="2400">
                <a:latin typeface="Times New Roman" pitchFamily="18" charset="0"/>
              </a:rPr>
              <a:t> </a:t>
            </a:r>
            <a:r>
              <a:rPr lang="en-US" altLang="zh-TW" sz="2400" b="0"/>
              <a:t>has 5 regions.</a:t>
            </a:r>
          </a:p>
        </p:txBody>
      </p:sp>
      <p:sp>
        <p:nvSpPr>
          <p:cNvPr id="462958" name="Text Box 110"/>
          <p:cNvSpPr txBox="1">
            <a:spLocks noChangeArrowheads="1"/>
          </p:cNvSpPr>
          <p:nvPr/>
        </p:nvSpPr>
        <p:spPr bwMode="auto">
          <a:xfrm>
            <a:off x="6096001" y="549276"/>
            <a:ext cx="2708219"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b="0" dirty="0">
                <a:solidFill>
                  <a:srgbClr val="00B050"/>
                </a:solidFill>
              </a:rPr>
              <a:t>Boundary</a:t>
            </a:r>
            <a:r>
              <a:rPr lang="en-US" altLang="zh-TW" b="0" dirty="0">
                <a:solidFill>
                  <a:srgbClr val="FFFF66"/>
                </a:solidFill>
              </a:rPr>
              <a:t> </a:t>
            </a:r>
            <a:r>
              <a:rPr lang="en-US" altLang="zh-TW" b="0" dirty="0">
                <a:solidFill>
                  <a:srgbClr val="00B050"/>
                </a:solidFill>
              </a:rPr>
              <a:t>of </a:t>
            </a:r>
            <a:r>
              <a:rPr lang="en-US" altLang="zh-TW" i="1" dirty="0">
                <a:solidFill>
                  <a:srgbClr val="00B050"/>
                </a:solidFill>
                <a:latin typeface="Times New Roman" pitchFamily="18" charset="0"/>
              </a:rPr>
              <a:t>R</a:t>
            </a:r>
            <a:r>
              <a:rPr lang="en-US" altLang="zh-TW" baseline="-25000" dirty="0">
                <a:solidFill>
                  <a:srgbClr val="00B050"/>
                </a:solidFill>
                <a:latin typeface="Times New Roman" pitchFamily="18" charset="0"/>
              </a:rPr>
              <a:t>1</a:t>
            </a:r>
            <a:r>
              <a:rPr lang="en-US" altLang="zh-TW" b="0" dirty="0">
                <a:solidFill>
                  <a:srgbClr val="00B050"/>
                </a:solidFill>
              </a:rPr>
              <a:t>:</a:t>
            </a:r>
          </a:p>
        </p:txBody>
      </p:sp>
      <p:grpSp>
        <p:nvGrpSpPr>
          <p:cNvPr id="3" name="Group 143"/>
          <p:cNvGrpSpPr>
            <a:grpSpLocks/>
          </p:cNvGrpSpPr>
          <p:nvPr/>
        </p:nvGrpSpPr>
        <p:grpSpPr bwMode="auto">
          <a:xfrm>
            <a:off x="7056966" y="908051"/>
            <a:ext cx="2245784" cy="1476375"/>
            <a:chOff x="3424" y="1570"/>
            <a:chExt cx="1061" cy="930"/>
          </a:xfrm>
        </p:grpSpPr>
        <p:sp>
          <p:nvSpPr>
            <p:cNvPr id="18473" name="Oval 116"/>
            <p:cNvSpPr>
              <a:spLocks noChangeArrowheads="1"/>
            </p:cNvSpPr>
            <p:nvPr/>
          </p:nvSpPr>
          <p:spPr bwMode="auto">
            <a:xfrm>
              <a:off x="4332" y="1717"/>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8474" name="Line 118"/>
            <p:cNvSpPr>
              <a:spLocks noChangeShapeType="1"/>
            </p:cNvSpPr>
            <p:nvPr/>
          </p:nvSpPr>
          <p:spPr bwMode="auto">
            <a:xfrm flipV="1">
              <a:off x="3969" y="1888"/>
              <a:ext cx="407" cy="453"/>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8475" name="Line 120"/>
            <p:cNvSpPr>
              <a:spLocks noChangeShapeType="1"/>
            </p:cNvSpPr>
            <p:nvPr/>
          </p:nvSpPr>
          <p:spPr bwMode="auto">
            <a:xfrm flipH="1" flipV="1">
              <a:off x="3606" y="1888"/>
              <a:ext cx="363" cy="453"/>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8476" name="Line 123"/>
            <p:cNvSpPr>
              <a:spLocks noChangeShapeType="1"/>
            </p:cNvSpPr>
            <p:nvPr/>
          </p:nvSpPr>
          <p:spPr bwMode="auto">
            <a:xfrm flipH="1">
              <a:off x="3606" y="1888"/>
              <a:ext cx="771"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8477" name="Oval 125"/>
            <p:cNvSpPr>
              <a:spLocks noChangeArrowheads="1"/>
            </p:cNvSpPr>
            <p:nvPr/>
          </p:nvSpPr>
          <p:spPr bwMode="auto">
            <a:xfrm>
              <a:off x="3561" y="1717"/>
              <a:ext cx="79" cy="329"/>
            </a:xfrm>
            <a:prstGeom prst="ellipse">
              <a:avLst/>
            </a:prstGeom>
            <a:solidFill>
              <a:schemeClr val="tx1"/>
            </a:solidFill>
            <a:ln w="25400">
              <a:solidFill>
                <a:schemeClr val="tx1"/>
              </a:solidFill>
              <a:round/>
              <a:headEnd/>
              <a:tailEnd/>
            </a:ln>
          </p:spPr>
          <p:txBody>
            <a:bodyPr lIns="90000" tIns="46800" rIns="90000" bIns="46800" anchor="ctr">
              <a:spAutoFit/>
            </a:bodyPr>
            <a:lstStyle/>
            <a:p>
              <a:endParaRPr lang="en-US"/>
            </a:p>
          </p:txBody>
        </p:sp>
        <p:sp>
          <p:nvSpPr>
            <p:cNvPr id="18478" name="Oval 126"/>
            <p:cNvSpPr>
              <a:spLocks noChangeArrowheads="1"/>
            </p:cNvSpPr>
            <p:nvPr/>
          </p:nvSpPr>
          <p:spPr bwMode="auto">
            <a:xfrm>
              <a:off x="3924" y="2171"/>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8479" name="Text Box 134"/>
            <p:cNvSpPr txBox="1">
              <a:spLocks noChangeArrowheads="1"/>
            </p:cNvSpPr>
            <p:nvPr/>
          </p:nvSpPr>
          <p:spPr bwMode="auto">
            <a:xfrm>
              <a:off x="3424" y="1570"/>
              <a:ext cx="1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v</a:t>
              </a:r>
              <a:r>
                <a:rPr lang="en-US" altLang="zh-TW" sz="2400" baseline="-25000">
                  <a:latin typeface="Times New Roman" pitchFamily="18" charset="0"/>
                </a:rPr>
                <a:t>1</a:t>
              </a:r>
              <a:endParaRPr lang="en-US" altLang="zh-TW" sz="2400">
                <a:latin typeface="Times New Roman" pitchFamily="18" charset="0"/>
              </a:endParaRPr>
            </a:p>
          </p:txBody>
        </p:sp>
        <p:sp>
          <p:nvSpPr>
            <p:cNvPr id="18480" name="Text Box 135"/>
            <p:cNvSpPr txBox="1">
              <a:spLocks noChangeArrowheads="1"/>
            </p:cNvSpPr>
            <p:nvPr/>
          </p:nvSpPr>
          <p:spPr bwMode="auto">
            <a:xfrm>
              <a:off x="4286" y="1570"/>
              <a:ext cx="1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v</a:t>
              </a:r>
              <a:r>
                <a:rPr lang="en-US" altLang="zh-TW" sz="2400" baseline="-25000">
                  <a:latin typeface="Times New Roman" pitchFamily="18" charset="0"/>
                </a:rPr>
                <a:t>2</a:t>
              </a:r>
              <a:endParaRPr lang="en-US" altLang="zh-TW" sz="2400">
                <a:latin typeface="Times New Roman" pitchFamily="18" charset="0"/>
              </a:endParaRPr>
            </a:p>
          </p:txBody>
        </p:sp>
        <p:sp>
          <p:nvSpPr>
            <p:cNvPr id="18481" name="Text Box 136"/>
            <p:cNvSpPr txBox="1">
              <a:spLocks noChangeArrowheads="1"/>
            </p:cNvSpPr>
            <p:nvPr/>
          </p:nvSpPr>
          <p:spPr bwMode="auto">
            <a:xfrm>
              <a:off x="4014" y="2160"/>
              <a:ext cx="1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v</a:t>
              </a:r>
              <a:r>
                <a:rPr lang="en-US" altLang="zh-TW" sz="2400" baseline="-25000">
                  <a:latin typeface="Times New Roman" pitchFamily="18" charset="0"/>
                </a:rPr>
                <a:t>3</a:t>
              </a:r>
              <a:endParaRPr lang="en-US" altLang="zh-TW" sz="2400">
                <a:latin typeface="Times New Roman" pitchFamily="18" charset="0"/>
              </a:endParaRPr>
            </a:p>
          </p:txBody>
        </p:sp>
      </p:grpSp>
      <p:sp>
        <p:nvSpPr>
          <p:cNvPr id="462992" name="Text Box 144"/>
          <p:cNvSpPr txBox="1">
            <a:spLocks noChangeArrowheads="1"/>
          </p:cNvSpPr>
          <p:nvPr/>
        </p:nvSpPr>
        <p:spPr bwMode="auto">
          <a:xfrm>
            <a:off x="6191251" y="2349501"/>
            <a:ext cx="2708219"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b="0" dirty="0">
                <a:solidFill>
                  <a:srgbClr val="00B050"/>
                </a:solidFill>
              </a:rPr>
              <a:t>Boundary of </a:t>
            </a:r>
            <a:r>
              <a:rPr lang="en-US" altLang="zh-TW" i="1" dirty="0">
                <a:solidFill>
                  <a:srgbClr val="00B050"/>
                </a:solidFill>
                <a:latin typeface="Times New Roman" pitchFamily="18" charset="0"/>
              </a:rPr>
              <a:t>R</a:t>
            </a:r>
            <a:r>
              <a:rPr lang="en-US" altLang="zh-TW" baseline="-25000" dirty="0">
                <a:solidFill>
                  <a:srgbClr val="00B050"/>
                </a:solidFill>
                <a:latin typeface="Times New Roman" pitchFamily="18" charset="0"/>
              </a:rPr>
              <a:t>5</a:t>
            </a:r>
            <a:r>
              <a:rPr lang="en-US" altLang="zh-TW" b="0" dirty="0">
                <a:solidFill>
                  <a:srgbClr val="00B050"/>
                </a:solidFill>
              </a:rPr>
              <a:t>:</a:t>
            </a:r>
          </a:p>
        </p:txBody>
      </p:sp>
      <p:grpSp>
        <p:nvGrpSpPr>
          <p:cNvPr id="4" name="Group 183"/>
          <p:cNvGrpSpPr>
            <a:grpSpLocks/>
          </p:cNvGrpSpPr>
          <p:nvPr/>
        </p:nvGrpSpPr>
        <p:grpSpPr bwMode="auto">
          <a:xfrm>
            <a:off x="6383866" y="2779713"/>
            <a:ext cx="3685117" cy="3708400"/>
            <a:chOff x="3016" y="1751"/>
            <a:chExt cx="1741" cy="2336"/>
          </a:xfrm>
        </p:grpSpPr>
        <p:sp>
          <p:nvSpPr>
            <p:cNvPr id="18448" name="Oval 152"/>
            <p:cNvSpPr>
              <a:spLocks noChangeArrowheads="1"/>
            </p:cNvSpPr>
            <p:nvPr/>
          </p:nvSpPr>
          <p:spPr bwMode="auto">
            <a:xfrm>
              <a:off x="4468" y="3758"/>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8449" name="Oval 153"/>
            <p:cNvSpPr>
              <a:spLocks noChangeArrowheads="1"/>
            </p:cNvSpPr>
            <p:nvPr/>
          </p:nvSpPr>
          <p:spPr bwMode="auto">
            <a:xfrm>
              <a:off x="3107" y="2760"/>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8450" name="Line 154"/>
            <p:cNvSpPr>
              <a:spLocks noChangeShapeType="1"/>
            </p:cNvSpPr>
            <p:nvPr/>
          </p:nvSpPr>
          <p:spPr bwMode="auto">
            <a:xfrm flipV="1">
              <a:off x="3561" y="2885"/>
              <a:ext cx="407" cy="454"/>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8451" name="Oval 155"/>
            <p:cNvSpPr>
              <a:spLocks noChangeArrowheads="1"/>
            </p:cNvSpPr>
            <p:nvPr/>
          </p:nvSpPr>
          <p:spPr bwMode="auto">
            <a:xfrm>
              <a:off x="3924" y="2760"/>
              <a:ext cx="79" cy="329"/>
            </a:xfrm>
            <a:prstGeom prst="ellipse">
              <a:avLst/>
            </a:prstGeom>
            <a:solidFill>
              <a:schemeClr val="tx1"/>
            </a:solidFill>
            <a:ln w="25400">
              <a:solidFill>
                <a:schemeClr val="tx1"/>
              </a:solidFill>
              <a:round/>
              <a:headEnd/>
              <a:tailEnd/>
            </a:ln>
          </p:spPr>
          <p:txBody>
            <a:bodyPr lIns="90000" tIns="46800" rIns="90000" bIns="46800" anchor="ctr">
              <a:spAutoFit/>
            </a:bodyPr>
            <a:lstStyle/>
            <a:p>
              <a:endParaRPr lang="en-US"/>
            </a:p>
          </p:txBody>
        </p:sp>
        <p:sp>
          <p:nvSpPr>
            <p:cNvPr id="18452" name="Oval 156"/>
            <p:cNvSpPr>
              <a:spLocks noChangeArrowheads="1"/>
            </p:cNvSpPr>
            <p:nvPr/>
          </p:nvSpPr>
          <p:spPr bwMode="auto">
            <a:xfrm>
              <a:off x="4332" y="1898"/>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8453" name="Oval 157"/>
            <p:cNvSpPr>
              <a:spLocks noChangeArrowheads="1"/>
            </p:cNvSpPr>
            <p:nvPr/>
          </p:nvSpPr>
          <p:spPr bwMode="auto">
            <a:xfrm>
              <a:off x="4468" y="3169"/>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8454" name="Line 158"/>
            <p:cNvSpPr>
              <a:spLocks noChangeShapeType="1"/>
            </p:cNvSpPr>
            <p:nvPr/>
          </p:nvSpPr>
          <p:spPr bwMode="auto">
            <a:xfrm flipV="1">
              <a:off x="3969" y="2069"/>
              <a:ext cx="407" cy="453"/>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8455" name="Line 159"/>
            <p:cNvSpPr>
              <a:spLocks noChangeShapeType="1"/>
            </p:cNvSpPr>
            <p:nvPr/>
          </p:nvSpPr>
          <p:spPr bwMode="auto">
            <a:xfrm>
              <a:off x="3969" y="2931"/>
              <a:ext cx="544" cy="408"/>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8456" name="Line 160"/>
            <p:cNvSpPr>
              <a:spLocks noChangeShapeType="1"/>
            </p:cNvSpPr>
            <p:nvPr/>
          </p:nvSpPr>
          <p:spPr bwMode="auto">
            <a:xfrm flipH="1" flipV="1">
              <a:off x="3606" y="2069"/>
              <a:ext cx="363" cy="453"/>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8457" name="Oval 161"/>
            <p:cNvSpPr>
              <a:spLocks noChangeArrowheads="1"/>
            </p:cNvSpPr>
            <p:nvPr/>
          </p:nvSpPr>
          <p:spPr bwMode="auto">
            <a:xfrm>
              <a:off x="3515" y="3169"/>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8458" name="Line 162"/>
            <p:cNvSpPr>
              <a:spLocks noChangeShapeType="1"/>
            </p:cNvSpPr>
            <p:nvPr/>
          </p:nvSpPr>
          <p:spPr bwMode="auto">
            <a:xfrm flipH="1" flipV="1">
              <a:off x="3152" y="2931"/>
              <a:ext cx="409" cy="408"/>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8459" name="Line 163"/>
            <p:cNvSpPr>
              <a:spLocks noChangeShapeType="1"/>
            </p:cNvSpPr>
            <p:nvPr/>
          </p:nvSpPr>
          <p:spPr bwMode="auto">
            <a:xfrm flipH="1">
              <a:off x="3606" y="2069"/>
              <a:ext cx="771"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8460" name="Line 164"/>
            <p:cNvSpPr>
              <a:spLocks noChangeShapeType="1"/>
            </p:cNvSpPr>
            <p:nvPr/>
          </p:nvSpPr>
          <p:spPr bwMode="auto">
            <a:xfrm flipH="1" flipV="1">
              <a:off x="3969" y="2477"/>
              <a:ext cx="0" cy="499"/>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8461" name="Oval 165"/>
            <p:cNvSpPr>
              <a:spLocks noChangeArrowheads="1"/>
            </p:cNvSpPr>
            <p:nvPr/>
          </p:nvSpPr>
          <p:spPr bwMode="auto">
            <a:xfrm>
              <a:off x="3561" y="1898"/>
              <a:ext cx="79" cy="329"/>
            </a:xfrm>
            <a:prstGeom prst="ellipse">
              <a:avLst/>
            </a:prstGeom>
            <a:solidFill>
              <a:schemeClr val="tx1"/>
            </a:solidFill>
            <a:ln w="25400">
              <a:solidFill>
                <a:schemeClr val="tx1"/>
              </a:solidFill>
              <a:round/>
              <a:headEnd/>
              <a:tailEnd/>
            </a:ln>
          </p:spPr>
          <p:txBody>
            <a:bodyPr lIns="90000" tIns="46800" rIns="90000" bIns="46800" anchor="ctr">
              <a:spAutoFit/>
            </a:bodyPr>
            <a:lstStyle/>
            <a:p>
              <a:endParaRPr lang="en-US"/>
            </a:p>
          </p:txBody>
        </p:sp>
        <p:sp>
          <p:nvSpPr>
            <p:cNvPr id="18462" name="Oval 166"/>
            <p:cNvSpPr>
              <a:spLocks noChangeArrowheads="1"/>
            </p:cNvSpPr>
            <p:nvPr/>
          </p:nvSpPr>
          <p:spPr bwMode="auto">
            <a:xfrm>
              <a:off x="3924" y="2352"/>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8463" name="Line 168"/>
            <p:cNvSpPr>
              <a:spLocks noChangeShapeType="1"/>
            </p:cNvSpPr>
            <p:nvPr/>
          </p:nvSpPr>
          <p:spPr bwMode="auto">
            <a:xfrm>
              <a:off x="4513" y="3339"/>
              <a:ext cx="0" cy="59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18465" name="Text Box 174"/>
            <p:cNvSpPr txBox="1">
              <a:spLocks noChangeArrowheads="1"/>
            </p:cNvSpPr>
            <p:nvPr/>
          </p:nvSpPr>
          <p:spPr bwMode="auto">
            <a:xfrm>
              <a:off x="3424" y="1751"/>
              <a:ext cx="1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v</a:t>
              </a:r>
              <a:r>
                <a:rPr lang="en-US" altLang="zh-TW" sz="2400" baseline="-25000">
                  <a:latin typeface="Times New Roman" pitchFamily="18" charset="0"/>
                </a:rPr>
                <a:t>1</a:t>
              </a:r>
              <a:endParaRPr lang="en-US" altLang="zh-TW" sz="2400">
                <a:latin typeface="Times New Roman" pitchFamily="18" charset="0"/>
              </a:endParaRPr>
            </a:p>
          </p:txBody>
        </p:sp>
        <p:sp>
          <p:nvSpPr>
            <p:cNvPr id="18466" name="Text Box 175"/>
            <p:cNvSpPr txBox="1">
              <a:spLocks noChangeArrowheads="1"/>
            </p:cNvSpPr>
            <p:nvPr/>
          </p:nvSpPr>
          <p:spPr bwMode="auto">
            <a:xfrm>
              <a:off x="4286" y="1751"/>
              <a:ext cx="1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v</a:t>
              </a:r>
              <a:r>
                <a:rPr lang="en-US" altLang="zh-TW" sz="2400" baseline="-25000">
                  <a:latin typeface="Times New Roman" pitchFamily="18" charset="0"/>
                </a:rPr>
                <a:t>2</a:t>
              </a:r>
              <a:endParaRPr lang="en-US" altLang="zh-TW" sz="2400">
                <a:latin typeface="Times New Roman" pitchFamily="18" charset="0"/>
              </a:endParaRPr>
            </a:p>
          </p:txBody>
        </p:sp>
        <p:sp>
          <p:nvSpPr>
            <p:cNvPr id="18467" name="Text Box 176"/>
            <p:cNvSpPr txBox="1">
              <a:spLocks noChangeArrowheads="1"/>
            </p:cNvSpPr>
            <p:nvPr/>
          </p:nvSpPr>
          <p:spPr bwMode="auto">
            <a:xfrm>
              <a:off x="4014" y="2341"/>
              <a:ext cx="1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v</a:t>
              </a:r>
              <a:r>
                <a:rPr lang="en-US" altLang="zh-TW" sz="2400" baseline="-25000">
                  <a:latin typeface="Times New Roman" pitchFamily="18" charset="0"/>
                </a:rPr>
                <a:t>3</a:t>
              </a:r>
              <a:endParaRPr lang="en-US" altLang="zh-TW" sz="2400">
                <a:latin typeface="Times New Roman" pitchFamily="18" charset="0"/>
              </a:endParaRPr>
            </a:p>
          </p:txBody>
        </p:sp>
        <p:sp>
          <p:nvSpPr>
            <p:cNvPr id="18468" name="Text Box 177"/>
            <p:cNvSpPr txBox="1">
              <a:spLocks noChangeArrowheads="1"/>
            </p:cNvSpPr>
            <p:nvPr/>
          </p:nvSpPr>
          <p:spPr bwMode="auto">
            <a:xfrm>
              <a:off x="4014" y="2704"/>
              <a:ext cx="1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v</a:t>
              </a:r>
              <a:r>
                <a:rPr lang="en-US" altLang="zh-TW" sz="2400" baseline="-25000">
                  <a:latin typeface="Times New Roman" pitchFamily="18" charset="0"/>
                </a:rPr>
                <a:t>4</a:t>
              </a:r>
              <a:endParaRPr lang="en-US" altLang="zh-TW" sz="2400">
                <a:latin typeface="Times New Roman" pitchFamily="18" charset="0"/>
              </a:endParaRPr>
            </a:p>
          </p:txBody>
        </p:sp>
        <p:sp>
          <p:nvSpPr>
            <p:cNvPr id="18469" name="Text Box 178"/>
            <p:cNvSpPr txBox="1">
              <a:spLocks noChangeArrowheads="1"/>
            </p:cNvSpPr>
            <p:nvPr/>
          </p:nvSpPr>
          <p:spPr bwMode="auto">
            <a:xfrm>
              <a:off x="3016" y="2613"/>
              <a:ext cx="1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v</a:t>
              </a:r>
              <a:r>
                <a:rPr lang="en-US" altLang="zh-TW" sz="2400" baseline="-25000">
                  <a:latin typeface="Times New Roman" pitchFamily="18" charset="0"/>
                </a:rPr>
                <a:t>5</a:t>
              </a:r>
              <a:endParaRPr lang="en-US" altLang="zh-TW" sz="2400">
                <a:latin typeface="Times New Roman" pitchFamily="18" charset="0"/>
              </a:endParaRPr>
            </a:p>
          </p:txBody>
        </p:sp>
        <p:sp>
          <p:nvSpPr>
            <p:cNvPr id="18470" name="Text Box 179"/>
            <p:cNvSpPr txBox="1">
              <a:spLocks noChangeArrowheads="1"/>
            </p:cNvSpPr>
            <p:nvPr/>
          </p:nvSpPr>
          <p:spPr bwMode="auto">
            <a:xfrm>
              <a:off x="3243" y="3112"/>
              <a:ext cx="1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v</a:t>
              </a:r>
              <a:r>
                <a:rPr lang="en-US" altLang="zh-TW" sz="2400" baseline="-25000">
                  <a:latin typeface="Times New Roman" pitchFamily="18" charset="0"/>
                </a:rPr>
                <a:t>6</a:t>
              </a:r>
              <a:endParaRPr lang="en-US" altLang="zh-TW" sz="2400">
                <a:latin typeface="Times New Roman" pitchFamily="18" charset="0"/>
              </a:endParaRPr>
            </a:p>
          </p:txBody>
        </p:sp>
        <p:sp>
          <p:nvSpPr>
            <p:cNvPr id="18471" name="Text Box 180"/>
            <p:cNvSpPr txBox="1">
              <a:spLocks noChangeArrowheads="1"/>
            </p:cNvSpPr>
            <p:nvPr/>
          </p:nvSpPr>
          <p:spPr bwMode="auto">
            <a:xfrm>
              <a:off x="4513" y="3112"/>
              <a:ext cx="1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v</a:t>
              </a:r>
              <a:r>
                <a:rPr lang="en-US" altLang="zh-TW" sz="2400" baseline="-25000">
                  <a:latin typeface="Times New Roman" pitchFamily="18" charset="0"/>
                </a:rPr>
                <a:t>7</a:t>
              </a:r>
              <a:endParaRPr lang="en-US" altLang="zh-TW" sz="2400">
                <a:latin typeface="Times New Roman" pitchFamily="18" charset="0"/>
              </a:endParaRPr>
            </a:p>
          </p:txBody>
        </p:sp>
        <p:sp>
          <p:nvSpPr>
            <p:cNvPr id="18472" name="Text Box 182"/>
            <p:cNvSpPr txBox="1">
              <a:spLocks noChangeArrowheads="1"/>
            </p:cNvSpPr>
            <p:nvPr/>
          </p:nvSpPr>
          <p:spPr bwMode="auto">
            <a:xfrm>
              <a:off x="4558" y="3793"/>
              <a:ext cx="19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i="1">
                  <a:latin typeface="Times New Roman" pitchFamily="18" charset="0"/>
                </a:rPr>
                <a:t>v</a:t>
              </a:r>
              <a:r>
                <a:rPr lang="en-US" altLang="zh-TW" sz="2400" baseline="-25000">
                  <a:latin typeface="Times New Roman" pitchFamily="18" charset="0"/>
                </a:rPr>
                <a:t>9</a:t>
              </a:r>
              <a:endParaRPr lang="en-US" altLang="zh-TW" sz="2400">
                <a:latin typeface="Times New Roman" pitchFamily="18" charset="0"/>
              </a:endParaRPr>
            </a:p>
          </p:txBody>
        </p:sp>
      </p:grpSp>
      <p:sp>
        <p:nvSpPr>
          <p:cNvPr id="2" name="Freeform 1"/>
          <p:cNvSpPr/>
          <p:nvPr/>
        </p:nvSpPr>
        <p:spPr>
          <a:xfrm>
            <a:off x="1451429" y="4020457"/>
            <a:ext cx="2860022" cy="1567543"/>
          </a:xfrm>
          <a:custGeom>
            <a:avLst/>
            <a:gdLst>
              <a:gd name="connsiteX0" fmla="*/ 769257 w 2860022"/>
              <a:gd name="connsiteY0" fmla="*/ 0 h 1567543"/>
              <a:gd name="connsiteX1" fmla="*/ 696685 w 2860022"/>
              <a:gd name="connsiteY1" fmla="*/ 43543 h 1567543"/>
              <a:gd name="connsiteX2" fmla="*/ 653142 w 2860022"/>
              <a:gd name="connsiteY2" fmla="*/ 87086 h 1567543"/>
              <a:gd name="connsiteX3" fmla="*/ 609600 w 2860022"/>
              <a:gd name="connsiteY3" fmla="*/ 116114 h 1567543"/>
              <a:gd name="connsiteX4" fmla="*/ 595085 w 2860022"/>
              <a:gd name="connsiteY4" fmla="*/ 159657 h 1567543"/>
              <a:gd name="connsiteX5" fmla="*/ 508000 w 2860022"/>
              <a:gd name="connsiteY5" fmla="*/ 217714 h 1567543"/>
              <a:gd name="connsiteX6" fmla="*/ 493485 w 2860022"/>
              <a:gd name="connsiteY6" fmla="*/ 261257 h 1567543"/>
              <a:gd name="connsiteX7" fmla="*/ 449942 w 2860022"/>
              <a:gd name="connsiteY7" fmla="*/ 290286 h 1567543"/>
              <a:gd name="connsiteX8" fmla="*/ 362857 w 2860022"/>
              <a:gd name="connsiteY8" fmla="*/ 377372 h 1567543"/>
              <a:gd name="connsiteX9" fmla="*/ 362857 w 2860022"/>
              <a:gd name="connsiteY9" fmla="*/ 377372 h 1567543"/>
              <a:gd name="connsiteX10" fmla="*/ 304800 w 2860022"/>
              <a:gd name="connsiteY10" fmla="*/ 464457 h 1567543"/>
              <a:gd name="connsiteX11" fmla="*/ 217714 w 2860022"/>
              <a:gd name="connsiteY11" fmla="*/ 595086 h 1567543"/>
              <a:gd name="connsiteX12" fmla="*/ 130628 w 2860022"/>
              <a:gd name="connsiteY12" fmla="*/ 754743 h 1567543"/>
              <a:gd name="connsiteX13" fmla="*/ 101600 w 2860022"/>
              <a:gd name="connsiteY13" fmla="*/ 841829 h 1567543"/>
              <a:gd name="connsiteX14" fmla="*/ 87085 w 2860022"/>
              <a:gd name="connsiteY14" fmla="*/ 899886 h 1567543"/>
              <a:gd name="connsiteX15" fmla="*/ 58057 w 2860022"/>
              <a:gd name="connsiteY15" fmla="*/ 957943 h 1567543"/>
              <a:gd name="connsiteX16" fmla="*/ 43542 w 2860022"/>
              <a:gd name="connsiteY16" fmla="*/ 1045029 h 1567543"/>
              <a:gd name="connsiteX17" fmla="*/ 14514 w 2860022"/>
              <a:gd name="connsiteY17" fmla="*/ 1103086 h 1567543"/>
              <a:gd name="connsiteX18" fmla="*/ 0 w 2860022"/>
              <a:gd name="connsiteY18" fmla="*/ 1161143 h 1567543"/>
              <a:gd name="connsiteX19" fmla="*/ 58057 w 2860022"/>
              <a:gd name="connsiteY19" fmla="*/ 1190172 h 1567543"/>
              <a:gd name="connsiteX20" fmla="*/ 101600 w 2860022"/>
              <a:gd name="connsiteY20" fmla="*/ 1219200 h 1567543"/>
              <a:gd name="connsiteX21" fmla="*/ 174171 w 2860022"/>
              <a:gd name="connsiteY21" fmla="*/ 1233714 h 1567543"/>
              <a:gd name="connsiteX22" fmla="*/ 246742 w 2860022"/>
              <a:gd name="connsiteY22" fmla="*/ 1277257 h 1567543"/>
              <a:gd name="connsiteX23" fmla="*/ 290285 w 2860022"/>
              <a:gd name="connsiteY23" fmla="*/ 1291772 h 1567543"/>
              <a:gd name="connsiteX24" fmla="*/ 391885 w 2860022"/>
              <a:gd name="connsiteY24" fmla="*/ 1320800 h 1567543"/>
              <a:gd name="connsiteX25" fmla="*/ 449942 w 2860022"/>
              <a:gd name="connsiteY25" fmla="*/ 1349829 h 1567543"/>
              <a:gd name="connsiteX26" fmla="*/ 537028 w 2860022"/>
              <a:gd name="connsiteY26" fmla="*/ 1364343 h 1567543"/>
              <a:gd name="connsiteX27" fmla="*/ 624114 w 2860022"/>
              <a:gd name="connsiteY27" fmla="*/ 1393372 h 1567543"/>
              <a:gd name="connsiteX28" fmla="*/ 711200 w 2860022"/>
              <a:gd name="connsiteY28" fmla="*/ 1422400 h 1567543"/>
              <a:gd name="connsiteX29" fmla="*/ 754742 w 2860022"/>
              <a:gd name="connsiteY29" fmla="*/ 1436914 h 1567543"/>
              <a:gd name="connsiteX30" fmla="*/ 827314 w 2860022"/>
              <a:gd name="connsiteY30" fmla="*/ 1465943 h 1567543"/>
              <a:gd name="connsiteX31" fmla="*/ 885371 w 2860022"/>
              <a:gd name="connsiteY31" fmla="*/ 1480457 h 1567543"/>
              <a:gd name="connsiteX32" fmla="*/ 972457 w 2860022"/>
              <a:gd name="connsiteY32" fmla="*/ 1509486 h 1567543"/>
              <a:gd name="connsiteX33" fmla="*/ 1016000 w 2860022"/>
              <a:gd name="connsiteY33" fmla="*/ 1524000 h 1567543"/>
              <a:gd name="connsiteX34" fmla="*/ 1074057 w 2860022"/>
              <a:gd name="connsiteY34" fmla="*/ 1538514 h 1567543"/>
              <a:gd name="connsiteX35" fmla="*/ 1146628 w 2860022"/>
              <a:gd name="connsiteY35" fmla="*/ 1553029 h 1567543"/>
              <a:gd name="connsiteX36" fmla="*/ 1190171 w 2860022"/>
              <a:gd name="connsiteY36" fmla="*/ 1567543 h 1567543"/>
              <a:gd name="connsiteX37" fmla="*/ 1843314 w 2860022"/>
              <a:gd name="connsiteY37" fmla="*/ 1553029 h 1567543"/>
              <a:gd name="connsiteX38" fmla="*/ 2002971 w 2860022"/>
              <a:gd name="connsiteY38" fmla="*/ 1524000 h 1567543"/>
              <a:gd name="connsiteX39" fmla="*/ 2090057 w 2860022"/>
              <a:gd name="connsiteY39" fmla="*/ 1494972 h 1567543"/>
              <a:gd name="connsiteX40" fmla="*/ 2235200 w 2860022"/>
              <a:gd name="connsiteY40" fmla="*/ 1451429 h 1567543"/>
              <a:gd name="connsiteX41" fmla="*/ 2336800 w 2860022"/>
              <a:gd name="connsiteY41" fmla="*/ 1422400 h 1567543"/>
              <a:gd name="connsiteX42" fmla="*/ 2380342 w 2860022"/>
              <a:gd name="connsiteY42" fmla="*/ 1407886 h 1567543"/>
              <a:gd name="connsiteX43" fmla="*/ 2496457 w 2860022"/>
              <a:gd name="connsiteY43" fmla="*/ 1364343 h 1567543"/>
              <a:gd name="connsiteX44" fmla="*/ 2554514 w 2860022"/>
              <a:gd name="connsiteY44" fmla="*/ 1335314 h 1567543"/>
              <a:gd name="connsiteX45" fmla="*/ 2627085 w 2860022"/>
              <a:gd name="connsiteY45" fmla="*/ 1320800 h 1567543"/>
              <a:gd name="connsiteX46" fmla="*/ 2670628 w 2860022"/>
              <a:gd name="connsiteY46" fmla="*/ 1306286 h 1567543"/>
              <a:gd name="connsiteX47" fmla="*/ 2714171 w 2860022"/>
              <a:gd name="connsiteY47" fmla="*/ 1277257 h 1567543"/>
              <a:gd name="connsiteX48" fmla="*/ 2772228 w 2860022"/>
              <a:gd name="connsiteY48" fmla="*/ 1190172 h 1567543"/>
              <a:gd name="connsiteX49" fmla="*/ 2801257 w 2860022"/>
              <a:gd name="connsiteY49" fmla="*/ 1146629 h 1567543"/>
              <a:gd name="connsiteX50" fmla="*/ 2844800 w 2860022"/>
              <a:gd name="connsiteY50" fmla="*/ 1103086 h 1567543"/>
              <a:gd name="connsiteX51" fmla="*/ 2859314 w 2860022"/>
              <a:gd name="connsiteY51" fmla="*/ 914400 h 156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60022" h="1567543">
                <a:moveTo>
                  <a:pt x="769257" y="0"/>
                </a:moveTo>
                <a:cubicBezTo>
                  <a:pt x="745066" y="14514"/>
                  <a:pt x="719254" y="26616"/>
                  <a:pt x="696685" y="43543"/>
                </a:cubicBezTo>
                <a:cubicBezTo>
                  <a:pt x="680264" y="55859"/>
                  <a:pt x="668911" y="73945"/>
                  <a:pt x="653142" y="87086"/>
                </a:cubicBezTo>
                <a:cubicBezTo>
                  <a:pt x="639741" y="98253"/>
                  <a:pt x="624114" y="106438"/>
                  <a:pt x="609600" y="116114"/>
                </a:cubicBezTo>
                <a:cubicBezTo>
                  <a:pt x="604762" y="130628"/>
                  <a:pt x="605903" y="148839"/>
                  <a:pt x="595085" y="159657"/>
                </a:cubicBezTo>
                <a:cubicBezTo>
                  <a:pt x="570416" y="184326"/>
                  <a:pt x="508000" y="217714"/>
                  <a:pt x="508000" y="217714"/>
                </a:cubicBezTo>
                <a:cubicBezTo>
                  <a:pt x="503162" y="232228"/>
                  <a:pt x="503043" y="249310"/>
                  <a:pt x="493485" y="261257"/>
                </a:cubicBezTo>
                <a:cubicBezTo>
                  <a:pt x="482588" y="274879"/>
                  <a:pt x="462980" y="278697"/>
                  <a:pt x="449942" y="290286"/>
                </a:cubicBezTo>
                <a:cubicBezTo>
                  <a:pt x="419259" y="317560"/>
                  <a:pt x="391885" y="348343"/>
                  <a:pt x="362857" y="377372"/>
                </a:cubicBezTo>
                <a:lnTo>
                  <a:pt x="362857" y="377372"/>
                </a:lnTo>
                <a:cubicBezTo>
                  <a:pt x="343505" y="406400"/>
                  <a:pt x="325733" y="436547"/>
                  <a:pt x="304800" y="464457"/>
                </a:cubicBezTo>
                <a:cubicBezTo>
                  <a:pt x="261788" y="521806"/>
                  <a:pt x="253344" y="528916"/>
                  <a:pt x="217714" y="595086"/>
                </a:cubicBezTo>
                <a:cubicBezTo>
                  <a:pt x="125514" y="766314"/>
                  <a:pt x="194279" y="659267"/>
                  <a:pt x="130628" y="754743"/>
                </a:cubicBezTo>
                <a:cubicBezTo>
                  <a:pt x="120952" y="783772"/>
                  <a:pt x="109022" y="812144"/>
                  <a:pt x="101600" y="841829"/>
                </a:cubicBezTo>
                <a:cubicBezTo>
                  <a:pt x="96762" y="861181"/>
                  <a:pt x="94089" y="881208"/>
                  <a:pt x="87085" y="899886"/>
                </a:cubicBezTo>
                <a:cubicBezTo>
                  <a:pt x="79488" y="920145"/>
                  <a:pt x="67733" y="938591"/>
                  <a:pt x="58057" y="957943"/>
                </a:cubicBezTo>
                <a:cubicBezTo>
                  <a:pt x="53219" y="986972"/>
                  <a:pt x="51998" y="1016841"/>
                  <a:pt x="43542" y="1045029"/>
                </a:cubicBezTo>
                <a:cubicBezTo>
                  <a:pt x="37325" y="1065753"/>
                  <a:pt x="22111" y="1082827"/>
                  <a:pt x="14514" y="1103086"/>
                </a:cubicBezTo>
                <a:cubicBezTo>
                  <a:pt x="7510" y="1121764"/>
                  <a:pt x="4838" y="1141791"/>
                  <a:pt x="0" y="1161143"/>
                </a:cubicBezTo>
                <a:cubicBezTo>
                  <a:pt x="19352" y="1170819"/>
                  <a:pt x="39271" y="1179437"/>
                  <a:pt x="58057" y="1190172"/>
                </a:cubicBezTo>
                <a:cubicBezTo>
                  <a:pt x="73203" y="1198827"/>
                  <a:pt x="85267" y="1213075"/>
                  <a:pt x="101600" y="1219200"/>
                </a:cubicBezTo>
                <a:cubicBezTo>
                  <a:pt x="124699" y="1227862"/>
                  <a:pt x="149981" y="1228876"/>
                  <a:pt x="174171" y="1233714"/>
                </a:cubicBezTo>
                <a:cubicBezTo>
                  <a:pt x="198361" y="1248228"/>
                  <a:pt x="221510" y="1264641"/>
                  <a:pt x="246742" y="1277257"/>
                </a:cubicBezTo>
                <a:cubicBezTo>
                  <a:pt x="260426" y="1284099"/>
                  <a:pt x="275574" y="1287569"/>
                  <a:pt x="290285" y="1291772"/>
                </a:cubicBezTo>
                <a:cubicBezTo>
                  <a:pt x="327110" y="1302294"/>
                  <a:pt x="357086" y="1305886"/>
                  <a:pt x="391885" y="1320800"/>
                </a:cubicBezTo>
                <a:cubicBezTo>
                  <a:pt x="411772" y="1329323"/>
                  <a:pt x="429218" y="1343612"/>
                  <a:pt x="449942" y="1349829"/>
                </a:cubicBezTo>
                <a:cubicBezTo>
                  <a:pt x="478130" y="1358285"/>
                  <a:pt x="508478" y="1357205"/>
                  <a:pt x="537028" y="1364343"/>
                </a:cubicBezTo>
                <a:cubicBezTo>
                  <a:pt x="566713" y="1371764"/>
                  <a:pt x="595085" y="1383696"/>
                  <a:pt x="624114" y="1393372"/>
                </a:cubicBezTo>
                <a:lnTo>
                  <a:pt x="711200" y="1422400"/>
                </a:lnTo>
                <a:cubicBezTo>
                  <a:pt x="725714" y="1427238"/>
                  <a:pt x="740537" y="1431232"/>
                  <a:pt x="754742" y="1436914"/>
                </a:cubicBezTo>
                <a:cubicBezTo>
                  <a:pt x="778933" y="1446590"/>
                  <a:pt x="802597" y="1457704"/>
                  <a:pt x="827314" y="1465943"/>
                </a:cubicBezTo>
                <a:cubicBezTo>
                  <a:pt x="846238" y="1472251"/>
                  <a:pt x="866264" y="1474725"/>
                  <a:pt x="885371" y="1480457"/>
                </a:cubicBezTo>
                <a:cubicBezTo>
                  <a:pt x="914679" y="1489250"/>
                  <a:pt x="943428" y="1499810"/>
                  <a:pt x="972457" y="1509486"/>
                </a:cubicBezTo>
                <a:cubicBezTo>
                  <a:pt x="986971" y="1514324"/>
                  <a:pt x="1001157" y="1520289"/>
                  <a:pt x="1016000" y="1524000"/>
                </a:cubicBezTo>
                <a:cubicBezTo>
                  <a:pt x="1035352" y="1528838"/>
                  <a:pt x="1054584" y="1534187"/>
                  <a:pt x="1074057" y="1538514"/>
                </a:cubicBezTo>
                <a:cubicBezTo>
                  <a:pt x="1098139" y="1543866"/>
                  <a:pt x="1122695" y="1547046"/>
                  <a:pt x="1146628" y="1553029"/>
                </a:cubicBezTo>
                <a:cubicBezTo>
                  <a:pt x="1161471" y="1556740"/>
                  <a:pt x="1175657" y="1562705"/>
                  <a:pt x="1190171" y="1567543"/>
                </a:cubicBezTo>
                <a:lnTo>
                  <a:pt x="1843314" y="1553029"/>
                </a:lnTo>
                <a:cubicBezTo>
                  <a:pt x="1856231" y="1552522"/>
                  <a:pt x="1984114" y="1529143"/>
                  <a:pt x="2002971" y="1524000"/>
                </a:cubicBezTo>
                <a:cubicBezTo>
                  <a:pt x="2032492" y="1515949"/>
                  <a:pt x="2060372" y="1502394"/>
                  <a:pt x="2090057" y="1494972"/>
                </a:cubicBezTo>
                <a:cubicBezTo>
                  <a:pt x="2269946" y="1449998"/>
                  <a:pt x="1987843" y="1522103"/>
                  <a:pt x="2235200" y="1451429"/>
                </a:cubicBezTo>
                <a:lnTo>
                  <a:pt x="2336800" y="1422400"/>
                </a:lnTo>
                <a:cubicBezTo>
                  <a:pt x="2351454" y="1418004"/>
                  <a:pt x="2366280" y="1413913"/>
                  <a:pt x="2380342" y="1407886"/>
                </a:cubicBezTo>
                <a:cubicBezTo>
                  <a:pt x="2486600" y="1362347"/>
                  <a:pt x="2389421" y="1391102"/>
                  <a:pt x="2496457" y="1364343"/>
                </a:cubicBezTo>
                <a:cubicBezTo>
                  <a:pt x="2515809" y="1354667"/>
                  <a:pt x="2533988" y="1342156"/>
                  <a:pt x="2554514" y="1335314"/>
                </a:cubicBezTo>
                <a:cubicBezTo>
                  <a:pt x="2577917" y="1327513"/>
                  <a:pt x="2603152" y="1326783"/>
                  <a:pt x="2627085" y="1320800"/>
                </a:cubicBezTo>
                <a:cubicBezTo>
                  <a:pt x="2641928" y="1317089"/>
                  <a:pt x="2656114" y="1311124"/>
                  <a:pt x="2670628" y="1306286"/>
                </a:cubicBezTo>
                <a:cubicBezTo>
                  <a:pt x="2685142" y="1296610"/>
                  <a:pt x="2702684" y="1290385"/>
                  <a:pt x="2714171" y="1277257"/>
                </a:cubicBezTo>
                <a:cubicBezTo>
                  <a:pt x="2737145" y="1251001"/>
                  <a:pt x="2752876" y="1219200"/>
                  <a:pt x="2772228" y="1190172"/>
                </a:cubicBezTo>
                <a:cubicBezTo>
                  <a:pt x="2781904" y="1175658"/>
                  <a:pt x="2788922" y="1158964"/>
                  <a:pt x="2801257" y="1146629"/>
                </a:cubicBezTo>
                <a:lnTo>
                  <a:pt x="2844800" y="1103086"/>
                </a:lnTo>
                <a:cubicBezTo>
                  <a:pt x="2864882" y="982594"/>
                  <a:pt x="2859314" y="1045429"/>
                  <a:pt x="2859314" y="91440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 name="Freeform 4"/>
          <p:cNvSpPr/>
          <p:nvPr/>
        </p:nvSpPr>
        <p:spPr>
          <a:xfrm>
            <a:off x="7271657" y="5442857"/>
            <a:ext cx="2249714" cy="1190172"/>
          </a:xfrm>
          <a:custGeom>
            <a:avLst/>
            <a:gdLst>
              <a:gd name="connsiteX0" fmla="*/ 275772 w 2249714"/>
              <a:gd name="connsiteY0" fmla="*/ 0 h 1190172"/>
              <a:gd name="connsiteX1" fmla="*/ 203200 w 2249714"/>
              <a:gd name="connsiteY1" fmla="*/ 72572 h 1190172"/>
              <a:gd name="connsiteX2" fmla="*/ 174172 w 2249714"/>
              <a:gd name="connsiteY2" fmla="*/ 116114 h 1190172"/>
              <a:gd name="connsiteX3" fmla="*/ 130629 w 2249714"/>
              <a:gd name="connsiteY3" fmla="*/ 174172 h 1190172"/>
              <a:gd name="connsiteX4" fmla="*/ 116114 w 2249714"/>
              <a:gd name="connsiteY4" fmla="*/ 217714 h 1190172"/>
              <a:gd name="connsiteX5" fmla="*/ 29029 w 2249714"/>
              <a:gd name="connsiteY5" fmla="*/ 348343 h 1190172"/>
              <a:gd name="connsiteX6" fmla="*/ 0 w 2249714"/>
              <a:gd name="connsiteY6" fmla="*/ 435429 h 1190172"/>
              <a:gd name="connsiteX7" fmla="*/ 14514 w 2249714"/>
              <a:gd name="connsiteY7" fmla="*/ 725714 h 1190172"/>
              <a:gd name="connsiteX8" fmla="*/ 43543 w 2249714"/>
              <a:gd name="connsiteY8" fmla="*/ 783772 h 1190172"/>
              <a:gd name="connsiteX9" fmla="*/ 130629 w 2249714"/>
              <a:gd name="connsiteY9" fmla="*/ 885372 h 1190172"/>
              <a:gd name="connsiteX10" fmla="*/ 145143 w 2249714"/>
              <a:gd name="connsiteY10" fmla="*/ 928914 h 1190172"/>
              <a:gd name="connsiteX11" fmla="*/ 319314 w 2249714"/>
              <a:gd name="connsiteY11" fmla="*/ 1030514 h 1190172"/>
              <a:gd name="connsiteX12" fmla="*/ 435429 w 2249714"/>
              <a:gd name="connsiteY12" fmla="*/ 1103086 h 1190172"/>
              <a:gd name="connsiteX13" fmla="*/ 508000 w 2249714"/>
              <a:gd name="connsiteY13" fmla="*/ 1117600 h 1190172"/>
              <a:gd name="connsiteX14" fmla="*/ 551543 w 2249714"/>
              <a:gd name="connsiteY14" fmla="*/ 1132114 h 1190172"/>
              <a:gd name="connsiteX15" fmla="*/ 595086 w 2249714"/>
              <a:gd name="connsiteY15" fmla="*/ 1161143 h 1190172"/>
              <a:gd name="connsiteX16" fmla="*/ 1103086 w 2249714"/>
              <a:gd name="connsiteY16" fmla="*/ 1161143 h 1190172"/>
              <a:gd name="connsiteX17" fmla="*/ 1233714 w 2249714"/>
              <a:gd name="connsiteY17" fmla="*/ 1175657 h 1190172"/>
              <a:gd name="connsiteX18" fmla="*/ 1306286 w 2249714"/>
              <a:gd name="connsiteY18" fmla="*/ 1190172 h 1190172"/>
              <a:gd name="connsiteX19" fmla="*/ 1640114 w 2249714"/>
              <a:gd name="connsiteY19" fmla="*/ 1175657 h 1190172"/>
              <a:gd name="connsiteX20" fmla="*/ 1741714 w 2249714"/>
              <a:gd name="connsiteY20" fmla="*/ 1132114 h 1190172"/>
              <a:gd name="connsiteX21" fmla="*/ 1785257 w 2249714"/>
              <a:gd name="connsiteY21" fmla="*/ 1088572 h 1190172"/>
              <a:gd name="connsiteX22" fmla="*/ 1872343 w 2249714"/>
              <a:gd name="connsiteY22" fmla="*/ 1045029 h 1190172"/>
              <a:gd name="connsiteX23" fmla="*/ 2002972 w 2249714"/>
              <a:gd name="connsiteY23" fmla="*/ 986972 h 1190172"/>
              <a:gd name="connsiteX24" fmla="*/ 2046514 w 2249714"/>
              <a:gd name="connsiteY24" fmla="*/ 972457 h 1190172"/>
              <a:gd name="connsiteX25" fmla="*/ 2090057 w 2249714"/>
              <a:gd name="connsiteY25" fmla="*/ 928914 h 1190172"/>
              <a:gd name="connsiteX26" fmla="*/ 2235200 w 2249714"/>
              <a:gd name="connsiteY26" fmla="*/ 885372 h 1190172"/>
              <a:gd name="connsiteX27" fmla="*/ 2249714 w 2249714"/>
              <a:gd name="connsiteY27" fmla="*/ 856343 h 119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9714" h="1190172">
                <a:moveTo>
                  <a:pt x="275772" y="0"/>
                </a:moveTo>
                <a:cubicBezTo>
                  <a:pt x="251581" y="24191"/>
                  <a:pt x="225728" y="46826"/>
                  <a:pt x="203200" y="72572"/>
                </a:cubicBezTo>
                <a:cubicBezTo>
                  <a:pt x="191713" y="85700"/>
                  <a:pt x="184311" y="101919"/>
                  <a:pt x="174172" y="116114"/>
                </a:cubicBezTo>
                <a:cubicBezTo>
                  <a:pt x="160111" y="135799"/>
                  <a:pt x="145143" y="154819"/>
                  <a:pt x="130629" y="174172"/>
                </a:cubicBezTo>
                <a:cubicBezTo>
                  <a:pt x="125791" y="188686"/>
                  <a:pt x="123705" y="204431"/>
                  <a:pt x="116114" y="217714"/>
                </a:cubicBezTo>
                <a:cubicBezTo>
                  <a:pt x="56564" y="321927"/>
                  <a:pt x="83948" y="227522"/>
                  <a:pt x="29029" y="348343"/>
                </a:cubicBezTo>
                <a:cubicBezTo>
                  <a:pt x="16367" y="376199"/>
                  <a:pt x="0" y="435429"/>
                  <a:pt x="0" y="435429"/>
                </a:cubicBezTo>
                <a:cubicBezTo>
                  <a:pt x="4838" y="532191"/>
                  <a:pt x="2497" y="629580"/>
                  <a:pt x="14514" y="725714"/>
                </a:cubicBezTo>
                <a:cubicBezTo>
                  <a:pt x="17198" y="747184"/>
                  <a:pt x="32075" y="765424"/>
                  <a:pt x="43543" y="783772"/>
                </a:cubicBezTo>
                <a:cubicBezTo>
                  <a:pt x="74575" y="833423"/>
                  <a:pt x="91047" y="845790"/>
                  <a:pt x="130629" y="885372"/>
                </a:cubicBezTo>
                <a:cubicBezTo>
                  <a:pt x="135467" y="899886"/>
                  <a:pt x="135349" y="917161"/>
                  <a:pt x="145143" y="928914"/>
                </a:cubicBezTo>
                <a:cubicBezTo>
                  <a:pt x="187924" y="980251"/>
                  <a:pt x="270817" y="994141"/>
                  <a:pt x="319314" y="1030514"/>
                </a:cubicBezTo>
                <a:cubicBezTo>
                  <a:pt x="359039" y="1060307"/>
                  <a:pt x="387615" y="1087148"/>
                  <a:pt x="435429" y="1103086"/>
                </a:cubicBezTo>
                <a:cubicBezTo>
                  <a:pt x="458832" y="1110887"/>
                  <a:pt x="484067" y="1111617"/>
                  <a:pt x="508000" y="1117600"/>
                </a:cubicBezTo>
                <a:cubicBezTo>
                  <a:pt x="522843" y="1121311"/>
                  <a:pt x="537029" y="1127276"/>
                  <a:pt x="551543" y="1132114"/>
                </a:cubicBezTo>
                <a:cubicBezTo>
                  <a:pt x="566057" y="1141790"/>
                  <a:pt x="578378" y="1156130"/>
                  <a:pt x="595086" y="1161143"/>
                </a:cubicBezTo>
                <a:cubicBezTo>
                  <a:pt x="720504" y="1198769"/>
                  <a:pt x="1099829" y="1161259"/>
                  <a:pt x="1103086" y="1161143"/>
                </a:cubicBezTo>
                <a:cubicBezTo>
                  <a:pt x="1146629" y="1165981"/>
                  <a:pt x="1190344" y="1169461"/>
                  <a:pt x="1233714" y="1175657"/>
                </a:cubicBezTo>
                <a:cubicBezTo>
                  <a:pt x="1258136" y="1179146"/>
                  <a:pt x="1281616" y="1190172"/>
                  <a:pt x="1306286" y="1190172"/>
                </a:cubicBezTo>
                <a:cubicBezTo>
                  <a:pt x="1417667" y="1190172"/>
                  <a:pt x="1528838" y="1180495"/>
                  <a:pt x="1640114" y="1175657"/>
                </a:cubicBezTo>
                <a:cubicBezTo>
                  <a:pt x="1675650" y="1163812"/>
                  <a:pt x="1710324" y="1154535"/>
                  <a:pt x="1741714" y="1132114"/>
                </a:cubicBezTo>
                <a:cubicBezTo>
                  <a:pt x="1758417" y="1120183"/>
                  <a:pt x="1769488" y="1101712"/>
                  <a:pt x="1785257" y="1088572"/>
                </a:cubicBezTo>
                <a:cubicBezTo>
                  <a:pt x="1822774" y="1057308"/>
                  <a:pt x="1828701" y="1059576"/>
                  <a:pt x="1872343" y="1045029"/>
                </a:cubicBezTo>
                <a:cubicBezTo>
                  <a:pt x="1941347" y="999025"/>
                  <a:pt x="1899334" y="1021518"/>
                  <a:pt x="2002972" y="986972"/>
                </a:cubicBezTo>
                <a:lnTo>
                  <a:pt x="2046514" y="972457"/>
                </a:lnTo>
                <a:cubicBezTo>
                  <a:pt x="2061028" y="957943"/>
                  <a:pt x="2072235" y="939098"/>
                  <a:pt x="2090057" y="928914"/>
                </a:cubicBezTo>
                <a:cubicBezTo>
                  <a:pt x="2116912" y="913568"/>
                  <a:pt x="2222586" y="910600"/>
                  <a:pt x="2235200" y="885372"/>
                </a:cubicBezTo>
                <a:lnTo>
                  <a:pt x="2249714" y="856343"/>
                </a:ln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7755350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2932"/>
                                        </p:tgtEl>
                                        <p:attrNameLst>
                                          <p:attrName>style.visibility</p:attrName>
                                        </p:attrNameLst>
                                      </p:cBhvr>
                                      <p:to>
                                        <p:strVal val="visible"/>
                                      </p:to>
                                    </p:set>
                                    <p:anim calcmode="lin" valueType="num">
                                      <p:cBhvr additive="base">
                                        <p:cTn id="7" dur="500" fill="hold"/>
                                        <p:tgtEl>
                                          <p:spTgt spid="462932"/>
                                        </p:tgtEl>
                                        <p:attrNameLst>
                                          <p:attrName>ppt_x</p:attrName>
                                        </p:attrNameLst>
                                      </p:cBhvr>
                                      <p:tavLst>
                                        <p:tav tm="0">
                                          <p:val>
                                            <p:strVal val="#ppt_x"/>
                                          </p:val>
                                        </p:tav>
                                        <p:tav tm="100000">
                                          <p:val>
                                            <p:strVal val="#ppt_x"/>
                                          </p:val>
                                        </p:tav>
                                      </p:tavLst>
                                    </p:anim>
                                    <p:anim calcmode="lin" valueType="num">
                                      <p:cBhvr additive="base">
                                        <p:cTn id="8" dur="500" fill="hold"/>
                                        <p:tgtEl>
                                          <p:spTgt spid="46293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2933"/>
                                        </p:tgtEl>
                                        <p:attrNameLst>
                                          <p:attrName>style.visibility</p:attrName>
                                        </p:attrNameLst>
                                      </p:cBhvr>
                                      <p:to>
                                        <p:strVal val="visible"/>
                                      </p:to>
                                    </p:set>
                                    <p:anim calcmode="lin" valueType="num">
                                      <p:cBhvr additive="base">
                                        <p:cTn id="13" dur="500" fill="hold"/>
                                        <p:tgtEl>
                                          <p:spTgt spid="462933"/>
                                        </p:tgtEl>
                                        <p:attrNameLst>
                                          <p:attrName>ppt_x</p:attrName>
                                        </p:attrNameLst>
                                      </p:cBhvr>
                                      <p:tavLst>
                                        <p:tav tm="0">
                                          <p:val>
                                            <p:strVal val="#ppt_x"/>
                                          </p:val>
                                        </p:tav>
                                        <p:tav tm="100000">
                                          <p:val>
                                            <p:strVal val="#ppt_x"/>
                                          </p:val>
                                        </p:tav>
                                      </p:tavLst>
                                    </p:anim>
                                    <p:anim calcmode="lin" valueType="num">
                                      <p:cBhvr additive="base">
                                        <p:cTn id="14" dur="500" fill="hold"/>
                                        <p:tgtEl>
                                          <p:spTgt spid="46293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62934"/>
                                        </p:tgtEl>
                                        <p:attrNameLst>
                                          <p:attrName>style.visibility</p:attrName>
                                        </p:attrNameLst>
                                      </p:cBhvr>
                                      <p:to>
                                        <p:strVal val="visible"/>
                                      </p:to>
                                    </p:set>
                                    <p:anim calcmode="lin" valueType="num">
                                      <p:cBhvr additive="base">
                                        <p:cTn id="19" dur="500" fill="hold"/>
                                        <p:tgtEl>
                                          <p:spTgt spid="462934"/>
                                        </p:tgtEl>
                                        <p:attrNameLst>
                                          <p:attrName>ppt_x</p:attrName>
                                        </p:attrNameLst>
                                      </p:cBhvr>
                                      <p:tavLst>
                                        <p:tav tm="0">
                                          <p:val>
                                            <p:strVal val="#ppt_x"/>
                                          </p:val>
                                        </p:tav>
                                        <p:tav tm="100000">
                                          <p:val>
                                            <p:strVal val="#ppt_x"/>
                                          </p:val>
                                        </p:tav>
                                      </p:tavLst>
                                    </p:anim>
                                    <p:anim calcmode="lin" valueType="num">
                                      <p:cBhvr additive="base">
                                        <p:cTn id="20" dur="500" fill="hold"/>
                                        <p:tgtEl>
                                          <p:spTgt spid="46293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62935"/>
                                        </p:tgtEl>
                                        <p:attrNameLst>
                                          <p:attrName>style.visibility</p:attrName>
                                        </p:attrNameLst>
                                      </p:cBhvr>
                                      <p:to>
                                        <p:strVal val="visible"/>
                                      </p:to>
                                    </p:set>
                                    <p:anim calcmode="lin" valueType="num">
                                      <p:cBhvr additive="base">
                                        <p:cTn id="25" dur="500" fill="hold"/>
                                        <p:tgtEl>
                                          <p:spTgt spid="462935"/>
                                        </p:tgtEl>
                                        <p:attrNameLst>
                                          <p:attrName>ppt_x</p:attrName>
                                        </p:attrNameLst>
                                      </p:cBhvr>
                                      <p:tavLst>
                                        <p:tav tm="0">
                                          <p:val>
                                            <p:strVal val="#ppt_x"/>
                                          </p:val>
                                        </p:tav>
                                        <p:tav tm="100000">
                                          <p:val>
                                            <p:strVal val="#ppt_x"/>
                                          </p:val>
                                        </p:tav>
                                      </p:tavLst>
                                    </p:anim>
                                    <p:anim calcmode="lin" valueType="num">
                                      <p:cBhvr additive="base">
                                        <p:cTn id="26" dur="500" fill="hold"/>
                                        <p:tgtEl>
                                          <p:spTgt spid="46293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62938"/>
                                        </p:tgtEl>
                                        <p:attrNameLst>
                                          <p:attrName>style.visibility</p:attrName>
                                        </p:attrNameLst>
                                      </p:cBhvr>
                                      <p:to>
                                        <p:strVal val="visible"/>
                                      </p:to>
                                    </p:set>
                                    <p:anim calcmode="lin" valueType="num">
                                      <p:cBhvr additive="base">
                                        <p:cTn id="31" dur="500" fill="hold"/>
                                        <p:tgtEl>
                                          <p:spTgt spid="462938"/>
                                        </p:tgtEl>
                                        <p:attrNameLst>
                                          <p:attrName>ppt_x</p:attrName>
                                        </p:attrNameLst>
                                      </p:cBhvr>
                                      <p:tavLst>
                                        <p:tav tm="0">
                                          <p:val>
                                            <p:strVal val="#ppt_x"/>
                                          </p:val>
                                        </p:tav>
                                        <p:tav tm="100000">
                                          <p:val>
                                            <p:strVal val="#ppt_x"/>
                                          </p:val>
                                        </p:tav>
                                      </p:tavLst>
                                    </p:anim>
                                    <p:anim calcmode="lin" valueType="num">
                                      <p:cBhvr additive="base">
                                        <p:cTn id="32" dur="500" fill="hold"/>
                                        <p:tgtEl>
                                          <p:spTgt spid="462938"/>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62956"/>
                                        </p:tgtEl>
                                        <p:attrNameLst>
                                          <p:attrName>style.visibility</p:attrName>
                                        </p:attrNameLst>
                                      </p:cBhvr>
                                      <p:to>
                                        <p:strVal val="visible"/>
                                      </p:to>
                                    </p:set>
                                    <p:anim calcmode="lin" valueType="num">
                                      <p:cBhvr additive="base">
                                        <p:cTn id="37" dur="500" fill="hold"/>
                                        <p:tgtEl>
                                          <p:spTgt spid="462956"/>
                                        </p:tgtEl>
                                        <p:attrNameLst>
                                          <p:attrName>ppt_x</p:attrName>
                                        </p:attrNameLst>
                                      </p:cBhvr>
                                      <p:tavLst>
                                        <p:tav tm="0">
                                          <p:val>
                                            <p:strVal val="#ppt_x"/>
                                          </p:val>
                                        </p:tav>
                                        <p:tav tm="100000">
                                          <p:val>
                                            <p:strVal val="#ppt_x"/>
                                          </p:val>
                                        </p:tav>
                                      </p:tavLst>
                                    </p:anim>
                                    <p:anim calcmode="lin" valueType="num">
                                      <p:cBhvr additive="base">
                                        <p:cTn id="38" dur="500" fill="hold"/>
                                        <p:tgtEl>
                                          <p:spTgt spid="462956"/>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62958"/>
                                        </p:tgtEl>
                                        <p:attrNameLst>
                                          <p:attrName>style.visibility</p:attrName>
                                        </p:attrNameLst>
                                      </p:cBhvr>
                                      <p:to>
                                        <p:strVal val="visible"/>
                                      </p:to>
                                    </p:set>
                                    <p:anim calcmode="lin" valueType="num">
                                      <p:cBhvr additive="base">
                                        <p:cTn id="43" dur="500" fill="hold"/>
                                        <p:tgtEl>
                                          <p:spTgt spid="462958"/>
                                        </p:tgtEl>
                                        <p:attrNameLst>
                                          <p:attrName>ppt_x</p:attrName>
                                        </p:attrNameLst>
                                      </p:cBhvr>
                                      <p:tavLst>
                                        <p:tav tm="0">
                                          <p:val>
                                            <p:strVal val="#ppt_x"/>
                                          </p:val>
                                        </p:tav>
                                        <p:tav tm="100000">
                                          <p:val>
                                            <p:strVal val="#ppt_x"/>
                                          </p:val>
                                        </p:tav>
                                      </p:tavLst>
                                    </p:anim>
                                    <p:anim calcmode="lin" valueType="num">
                                      <p:cBhvr additive="base">
                                        <p:cTn id="44" dur="500" fill="hold"/>
                                        <p:tgtEl>
                                          <p:spTgt spid="462958"/>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62992"/>
                                        </p:tgtEl>
                                        <p:attrNameLst>
                                          <p:attrName>style.visibility</p:attrName>
                                        </p:attrNameLst>
                                      </p:cBhvr>
                                      <p:to>
                                        <p:strVal val="visible"/>
                                      </p:to>
                                    </p:set>
                                    <p:anim calcmode="lin" valueType="num">
                                      <p:cBhvr additive="base">
                                        <p:cTn id="55" dur="500" fill="hold"/>
                                        <p:tgtEl>
                                          <p:spTgt spid="462992"/>
                                        </p:tgtEl>
                                        <p:attrNameLst>
                                          <p:attrName>ppt_x</p:attrName>
                                        </p:attrNameLst>
                                      </p:cBhvr>
                                      <p:tavLst>
                                        <p:tav tm="0">
                                          <p:val>
                                            <p:strVal val="#ppt_x"/>
                                          </p:val>
                                        </p:tav>
                                        <p:tav tm="100000">
                                          <p:val>
                                            <p:strVal val="#ppt_x"/>
                                          </p:val>
                                        </p:tav>
                                      </p:tavLst>
                                    </p:anim>
                                    <p:anim calcmode="lin" valueType="num">
                                      <p:cBhvr additive="base">
                                        <p:cTn id="56" dur="500" fill="hold"/>
                                        <p:tgtEl>
                                          <p:spTgt spid="462992"/>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fill="hold"/>
                                        <p:tgtEl>
                                          <p:spTgt spid="4"/>
                                        </p:tgtEl>
                                        <p:attrNameLst>
                                          <p:attrName>ppt_x</p:attrName>
                                        </p:attrNameLst>
                                      </p:cBhvr>
                                      <p:tavLst>
                                        <p:tav tm="0">
                                          <p:val>
                                            <p:strVal val="#ppt_x"/>
                                          </p:val>
                                        </p:tav>
                                        <p:tav tm="100000">
                                          <p:val>
                                            <p:strVal val="#ppt_x"/>
                                          </p:val>
                                        </p:tav>
                                      </p:tavLst>
                                    </p:anim>
                                    <p:anim calcmode="lin" valueType="num">
                                      <p:cBhvr additive="base">
                                        <p:cTn id="6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932" grpId="0"/>
      <p:bldP spid="462933" grpId="0"/>
      <p:bldP spid="462934" grpId="0"/>
      <p:bldP spid="462935" grpId="0"/>
      <p:bldP spid="462938" grpId="0"/>
      <p:bldP spid="462956" grpId="0" animBg="1" autoUpdateAnimBg="0"/>
      <p:bldP spid="462958" grpId="0"/>
      <p:bldP spid="46299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7" name="Text Box 3"/>
          <p:cNvSpPr txBox="1">
            <a:spLocks noChangeArrowheads="1"/>
          </p:cNvSpPr>
          <p:nvPr/>
        </p:nvSpPr>
        <p:spPr bwMode="auto">
          <a:xfrm>
            <a:off x="431800" y="1341439"/>
            <a:ext cx="8823419" cy="1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dirty="0">
                <a:solidFill>
                  <a:srgbClr val="00B050"/>
                </a:solidFill>
              </a:rPr>
              <a:t>Observe:</a:t>
            </a:r>
            <a:r>
              <a:rPr lang="en-US" altLang="zh-TW" dirty="0">
                <a:solidFill>
                  <a:srgbClr val="FFFF66"/>
                </a:solidFill>
              </a:rPr>
              <a:t/>
            </a:r>
            <a:br>
              <a:rPr lang="en-US" altLang="zh-TW" dirty="0">
                <a:solidFill>
                  <a:srgbClr val="FFFF66"/>
                </a:solidFill>
              </a:rPr>
            </a:br>
            <a:r>
              <a:rPr lang="en-US" altLang="zh-TW" b="0" dirty="0"/>
              <a:t>(1)</a:t>
            </a:r>
            <a:r>
              <a:rPr lang="en-US" altLang="zh-TW" dirty="0"/>
              <a:t> </a:t>
            </a:r>
            <a:r>
              <a:rPr lang="en-US" altLang="zh-TW" b="0" dirty="0"/>
              <a:t>Each </a:t>
            </a:r>
            <a:r>
              <a:rPr lang="en-US" altLang="zh-TW" b="0" u="sng" dirty="0"/>
              <a:t>cycle edge</a:t>
            </a:r>
            <a:r>
              <a:rPr lang="en-US" altLang="zh-TW" b="0" dirty="0"/>
              <a:t> belongs to the boundary </a:t>
            </a:r>
            <a:br>
              <a:rPr lang="en-US" altLang="zh-TW" b="0" dirty="0"/>
            </a:br>
            <a:r>
              <a:rPr lang="en-US" altLang="zh-TW" b="0" dirty="0"/>
              <a:t>     of two regions.</a:t>
            </a:r>
          </a:p>
          <a:p>
            <a:pPr eaLnBrk="1" hangingPunct="1"/>
            <a:r>
              <a:rPr lang="en-US" altLang="zh-TW" b="0" dirty="0"/>
              <a:t>(2) Each </a:t>
            </a:r>
            <a:r>
              <a:rPr lang="en-US" altLang="zh-TW" b="0" u="sng" dirty="0"/>
              <a:t>bridge</a:t>
            </a:r>
            <a:r>
              <a:rPr lang="en-US" altLang="zh-TW" b="0" dirty="0"/>
              <a:t> is on the boundary of only one region.</a:t>
            </a:r>
            <a:endParaRPr lang="en-US" altLang="zh-TW" dirty="0"/>
          </a:p>
        </p:txBody>
      </p:sp>
      <p:sp>
        <p:nvSpPr>
          <p:cNvPr id="19459" name="Oval 6"/>
          <p:cNvSpPr>
            <a:spLocks noChangeArrowheads="1"/>
          </p:cNvSpPr>
          <p:nvPr/>
        </p:nvSpPr>
        <p:spPr bwMode="auto">
          <a:xfrm>
            <a:off x="3600451" y="4454460"/>
            <a:ext cx="255677" cy="522418"/>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9460" name="Line 7"/>
          <p:cNvSpPr>
            <a:spLocks noChangeShapeType="1"/>
          </p:cNvSpPr>
          <p:nvPr/>
        </p:nvSpPr>
        <p:spPr bwMode="auto">
          <a:xfrm flipV="1">
            <a:off x="2256367" y="4724400"/>
            <a:ext cx="1439333" cy="431800"/>
          </a:xfrm>
          <a:prstGeom prst="line">
            <a:avLst/>
          </a:prstGeom>
          <a:noFill/>
          <a:ln w="38100">
            <a:solidFill>
              <a:srgbClr val="FFFF00"/>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9461" name="Oval 11"/>
          <p:cNvSpPr>
            <a:spLocks noChangeArrowheads="1"/>
          </p:cNvSpPr>
          <p:nvPr/>
        </p:nvSpPr>
        <p:spPr bwMode="auto">
          <a:xfrm>
            <a:off x="2224617" y="4862449"/>
            <a:ext cx="255677" cy="522418"/>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grpSp>
        <p:nvGrpSpPr>
          <p:cNvPr id="2" name="Group 26"/>
          <p:cNvGrpSpPr>
            <a:grpSpLocks/>
          </p:cNvGrpSpPr>
          <p:nvPr/>
        </p:nvGrpSpPr>
        <p:grpSpPr bwMode="auto">
          <a:xfrm>
            <a:off x="7217836" y="4383088"/>
            <a:ext cx="1439334" cy="857250"/>
            <a:chOff x="3410" y="2761"/>
            <a:chExt cx="680" cy="540"/>
          </a:xfrm>
        </p:grpSpPr>
        <p:sp>
          <p:nvSpPr>
            <p:cNvPr id="19468" name="Oval 19"/>
            <p:cNvSpPr>
              <a:spLocks noChangeArrowheads="1"/>
            </p:cNvSpPr>
            <p:nvPr/>
          </p:nvSpPr>
          <p:spPr bwMode="auto">
            <a:xfrm>
              <a:off x="3969" y="2761"/>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19469" name="Line 20"/>
            <p:cNvSpPr>
              <a:spLocks noChangeShapeType="1"/>
            </p:cNvSpPr>
            <p:nvPr/>
          </p:nvSpPr>
          <p:spPr bwMode="auto">
            <a:xfrm flipV="1">
              <a:off x="3470" y="2931"/>
              <a:ext cx="544" cy="181"/>
            </a:xfrm>
            <a:prstGeom prst="line">
              <a:avLst/>
            </a:prstGeom>
            <a:noFill/>
            <a:ln w="38100">
              <a:solidFill>
                <a:srgbClr val="FFFF00"/>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9470" name="Oval 21"/>
            <p:cNvSpPr>
              <a:spLocks noChangeArrowheads="1"/>
            </p:cNvSpPr>
            <p:nvPr/>
          </p:nvSpPr>
          <p:spPr bwMode="auto">
            <a:xfrm>
              <a:off x="3410" y="2972"/>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grpSp>
      <p:sp>
        <p:nvSpPr>
          <p:cNvPr id="523294" name="Text Box 30"/>
          <p:cNvSpPr txBox="1">
            <a:spLocks noChangeArrowheads="1"/>
          </p:cNvSpPr>
          <p:nvPr/>
        </p:nvSpPr>
        <p:spPr bwMode="auto">
          <a:xfrm>
            <a:off x="9457267" y="3068638"/>
            <a:ext cx="1670948"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b="0" dirty="0">
                <a:solidFill>
                  <a:srgbClr val="00B050"/>
                </a:solidFill>
              </a:rPr>
              <a:t>(exterior)</a:t>
            </a:r>
          </a:p>
        </p:txBody>
      </p:sp>
      <p:sp>
        <p:nvSpPr>
          <p:cNvPr id="3" name="Freeform 2"/>
          <p:cNvSpPr/>
          <p:nvPr/>
        </p:nvSpPr>
        <p:spPr>
          <a:xfrm>
            <a:off x="1448637" y="3506353"/>
            <a:ext cx="3573306" cy="1588161"/>
          </a:xfrm>
          <a:custGeom>
            <a:avLst/>
            <a:gdLst>
              <a:gd name="connsiteX0" fmla="*/ 844620 w 3573306"/>
              <a:gd name="connsiteY0" fmla="*/ 1588161 h 1588161"/>
              <a:gd name="connsiteX1" fmla="*/ 612392 w 3573306"/>
              <a:gd name="connsiteY1" fmla="*/ 1573647 h 1588161"/>
              <a:gd name="connsiteX2" fmla="*/ 481763 w 3573306"/>
              <a:gd name="connsiteY2" fmla="*/ 1544618 h 1588161"/>
              <a:gd name="connsiteX3" fmla="*/ 423706 w 3573306"/>
              <a:gd name="connsiteY3" fmla="*/ 1501076 h 1588161"/>
              <a:gd name="connsiteX4" fmla="*/ 351134 w 3573306"/>
              <a:gd name="connsiteY4" fmla="*/ 1457533 h 1588161"/>
              <a:gd name="connsiteX5" fmla="*/ 307592 w 3573306"/>
              <a:gd name="connsiteY5" fmla="*/ 1413990 h 1588161"/>
              <a:gd name="connsiteX6" fmla="*/ 264049 w 3573306"/>
              <a:gd name="connsiteY6" fmla="*/ 1384961 h 1588161"/>
              <a:gd name="connsiteX7" fmla="*/ 147934 w 3573306"/>
              <a:gd name="connsiteY7" fmla="*/ 1297876 h 1588161"/>
              <a:gd name="connsiteX8" fmla="*/ 75363 w 3573306"/>
              <a:gd name="connsiteY8" fmla="*/ 1210790 h 1588161"/>
              <a:gd name="connsiteX9" fmla="*/ 17306 w 3573306"/>
              <a:gd name="connsiteY9" fmla="*/ 1123704 h 1588161"/>
              <a:gd name="connsiteX10" fmla="*/ 46334 w 3573306"/>
              <a:gd name="connsiteY10" fmla="*/ 818904 h 1588161"/>
              <a:gd name="connsiteX11" fmla="*/ 75363 w 3573306"/>
              <a:gd name="connsiteY11" fmla="*/ 731818 h 1588161"/>
              <a:gd name="connsiteX12" fmla="*/ 162449 w 3573306"/>
              <a:gd name="connsiteY12" fmla="*/ 644733 h 1588161"/>
              <a:gd name="connsiteX13" fmla="*/ 220506 w 3573306"/>
              <a:gd name="connsiteY13" fmla="*/ 572161 h 1588161"/>
              <a:gd name="connsiteX14" fmla="*/ 351134 w 3573306"/>
              <a:gd name="connsiteY14" fmla="*/ 485076 h 1588161"/>
              <a:gd name="connsiteX15" fmla="*/ 467249 w 3573306"/>
              <a:gd name="connsiteY15" fmla="*/ 412504 h 1588161"/>
              <a:gd name="connsiteX16" fmla="*/ 597877 w 3573306"/>
              <a:gd name="connsiteY16" fmla="*/ 368961 h 1588161"/>
              <a:gd name="connsiteX17" fmla="*/ 684963 w 3573306"/>
              <a:gd name="connsiteY17" fmla="*/ 325418 h 1588161"/>
              <a:gd name="connsiteX18" fmla="*/ 888163 w 3573306"/>
              <a:gd name="connsiteY18" fmla="*/ 267361 h 1588161"/>
              <a:gd name="connsiteX19" fmla="*/ 1047820 w 3573306"/>
              <a:gd name="connsiteY19" fmla="*/ 223818 h 1588161"/>
              <a:gd name="connsiteX20" fmla="*/ 1149420 w 3573306"/>
              <a:gd name="connsiteY20" fmla="*/ 194790 h 1588161"/>
              <a:gd name="connsiteX21" fmla="*/ 1236506 w 3573306"/>
              <a:gd name="connsiteY21" fmla="*/ 180276 h 1588161"/>
              <a:gd name="connsiteX22" fmla="*/ 1381649 w 3573306"/>
              <a:gd name="connsiteY22" fmla="*/ 136733 h 1588161"/>
              <a:gd name="connsiteX23" fmla="*/ 1439706 w 3573306"/>
              <a:gd name="connsiteY23" fmla="*/ 122218 h 1588161"/>
              <a:gd name="connsiteX24" fmla="*/ 1686449 w 3573306"/>
              <a:gd name="connsiteY24" fmla="*/ 93190 h 1588161"/>
              <a:gd name="connsiteX25" fmla="*/ 1773534 w 3573306"/>
              <a:gd name="connsiteY25" fmla="*/ 78676 h 1588161"/>
              <a:gd name="connsiteX26" fmla="*/ 1817077 w 3573306"/>
              <a:gd name="connsiteY26" fmla="*/ 64161 h 1588161"/>
              <a:gd name="connsiteX27" fmla="*/ 2150906 w 3573306"/>
              <a:gd name="connsiteY27" fmla="*/ 35133 h 1588161"/>
              <a:gd name="connsiteX28" fmla="*/ 3224963 w 3573306"/>
              <a:gd name="connsiteY28" fmla="*/ 35133 h 1588161"/>
              <a:gd name="connsiteX29" fmla="*/ 3457192 w 3573306"/>
              <a:gd name="connsiteY29" fmla="*/ 78676 h 1588161"/>
              <a:gd name="connsiteX30" fmla="*/ 3558792 w 3573306"/>
              <a:gd name="connsiteY30" fmla="*/ 151247 h 1588161"/>
              <a:gd name="connsiteX31" fmla="*/ 3573306 w 3573306"/>
              <a:gd name="connsiteY31" fmla="*/ 194790 h 1588161"/>
              <a:gd name="connsiteX32" fmla="*/ 3558792 w 3573306"/>
              <a:gd name="connsiteY32" fmla="*/ 325418 h 1588161"/>
              <a:gd name="connsiteX33" fmla="*/ 3486220 w 3573306"/>
              <a:gd name="connsiteY33" fmla="*/ 397990 h 1588161"/>
              <a:gd name="connsiteX34" fmla="*/ 3442677 w 3573306"/>
              <a:gd name="connsiteY34" fmla="*/ 441533 h 1588161"/>
              <a:gd name="connsiteX35" fmla="*/ 3239477 w 3573306"/>
              <a:gd name="connsiteY35" fmla="*/ 528618 h 1588161"/>
              <a:gd name="connsiteX36" fmla="*/ 3181420 w 3573306"/>
              <a:gd name="connsiteY36" fmla="*/ 557647 h 1588161"/>
              <a:gd name="connsiteX37" fmla="*/ 3137877 w 3573306"/>
              <a:gd name="connsiteY37" fmla="*/ 586676 h 1588161"/>
              <a:gd name="connsiteX38" fmla="*/ 3079820 w 3573306"/>
              <a:gd name="connsiteY38" fmla="*/ 601190 h 1588161"/>
              <a:gd name="connsiteX39" fmla="*/ 3036277 w 3573306"/>
              <a:gd name="connsiteY39" fmla="*/ 615704 h 1588161"/>
              <a:gd name="connsiteX40" fmla="*/ 2992734 w 3573306"/>
              <a:gd name="connsiteY40" fmla="*/ 644733 h 1588161"/>
              <a:gd name="connsiteX41" fmla="*/ 2934677 w 3573306"/>
              <a:gd name="connsiteY41" fmla="*/ 673761 h 1588161"/>
              <a:gd name="connsiteX42" fmla="*/ 2876620 w 3573306"/>
              <a:gd name="connsiteY42" fmla="*/ 717304 h 1588161"/>
              <a:gd name="connsiteX43" fmla="*/ 2789534 w 3573306"/>
              <a:gd name="connsiteY43" fmla="*/ 775361 h 1588161"/>
              <a:gd name="connsiteX44" fmla="*/ 2731477 w 3573306"/>
              <a:gd name="connsiteY44" fmla="*/ 804390 h 1588161"/>
              <a:gd name="connsiteX45" fmla="*/ 2673420 w 3573306"/>
              <a:gd name="connsiteY45" fmla="*/ 847933 h 1588161"/>
              <a:gd name="connsiteX46" fmla="*/ 2542792 w 3573306"/>
              <a:gd name="connsiteY46" fmla="*/ 905990 h 1588161"/>
              <a:gd name="connsiteX47" fmla="*/ 2499249 w 3573306"/>
              <a:gd name="connsiteY47" fmla="*/ 949533 h 1588161"/>
              <a:gd name="connsiteX48" fmla="*/ 2383134 w 3573306"/>
              <a:gd name="connsiteY48" fmla="*/ 978561 h 1588161"/>
              <a:gd name="connsiteX49" fmla="*/ 2339592 w 3573306"/>
              <a:gd name="connsiteY49" fmla="*/ 1022104 h 1588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573306" h="1588161">
                <a:moveTo>
                  <a:pt x="844620" y="1588161"/>
                </a:moveTo>
                <a:cubicBezTo>
                  <a:pt x="767211" y="1583323"/>
                  <a:pt x="689603" y="1581000"/>
                  <a:pt x="612392" y="1573647"/>
                </a:cubicBezTo>
                <a:cubicBezTo>
                  <a:pt x="582618" y="1570811"/>
                  <a:pt x="513330" y="1552510"/>
                  <a:pt x="481763" y="1544618"/>
                </a:cubicBezTo>
                <a:cubicBezTo>
                  <a:pt x="462411" y="1530104"/>
                  <a:pt x="443834" y="1514494"/>
                  <a:pt x="423706" y="1501076"/>
                </a:cubicBezTo>
                <a:cubicBezTo>
                  <a:pt x="400233" y="1485428"/>
                  <a:pt x="373703" y="1474460"/>
                  <a:pt x="351134" y="1457533"/>
                </a:cubicBezTo>
                <a:cubicBezTo>
                  <a:pt x="334713" y="1445217"/>
                  <a:pt x="323361" y="1427131"/>
                  <a:pt x="307592" y="1413990"/>
                </a:cubicBezTo>
                <a:cubicBezTo>
                  <a:pt x="294191" y="1402822"/>
                  <a:pt x="278004" y="1395427"/>
                  <a:pt x="264049" y="1384961"/>
                </a:cubicBezTo>
                <a:cubicBezTo>
                  <a:pt x="126154" y="1281540"/>
                  <a:pt x="246366" y="1363496"/>
                  <a:pt x="147934" y="1297876"/>
                </a:cubicBezTo>
                <a:cubicBezTo>
                  <a:pt x="44213" y="1142291"/>
                  <a:pt x="205735" y="1378412"/>
                  <a:pt x="75363" y="1210790"/>
                </a:cubicBezTo>
                <a:cubicBezTo>
                  <a:pt x="53944" y="1183251"/>
                  <a:pt x="17306" y="1123704"/>
                  <a:pt x="17306" y="1123704"/>
                </a:cubicBezTo>
                <a:cubicBezTo>
                  <a:pt x="-11158" y="981382"/>
                  <a:pt x="-6529" y="1051504"/>
                  <a:pt x="46334" y="818904"/>
                </a:cubicBezTo>
                <a:cubicBezTo>
                  <a:pt x="53115" y="789066"/>
                  <a:pt x="58390" y="757278"/>
                  <a:pt x="75363" y="731818"/>
                </a:cubicBezTo>
                <a:cubicBezTo>
                  <a:pt x="98135" y="697660"/>
                  <a:pt x="134834" y="675109"/>
                  <a:pt x="162449" y="644733"/>
                </a:cubicBezTo>
                <a:cubicBezTo>
                  <a:pt x="183288" y="621810"/>
                  <a:pt x="198601" y="594067"/>
                  <a:pt x="220506" y="572161"/>
                </a:cubicBezTo>
                <a:cubicBezTo>
                  <a:pt x="303189" y="489478"/>
                  <a:pt x="270106" y="535718"/>
                  <a:pt x="351134" y="485076"/>
                </a:cubicBezTo>
                <a:cubicBezTo>
                  <a:pt x="422922" y="440209"/>
                  <a:pt x="390757" y="441924"/>
                  <a:pt x="467249" y="412504"/>
                </a:cubicBezTo>
                <a:cubicBezTo>
                  <a:pt x="510088" y="396027"/>
                  <a:pt x="556825" y="389487"/>
                  <a:pt x="597877" y="368961"/>
                </a:cubicBezTo>
                <a:cubicBezTo>
                  <a:pt x="626906" y="354447"/>
                  <a:pt x="654330" y="336140"/>
                  <a:pt x="684963" y="325418"/>
                </a:cubicBezTo>
                <a:cubicBezTo>
                  <a:pt x="751452" y="302147"/>
                  <a:pt x="822758" y="293523"/>
                  <a:pt x="888163" y="267361"/>
                </a:cubicBezTo>
                <a:cubicBezTo>
                  <a:pt x="1025877" y="212276"/>
                  <a:pt x="892316" y="259703"/>
                  <a:pt x="1047820" y="223818"/>
                </a:cubicBezTo>
                <a:cubicBezTo>
                  <a:pt x="1082140" y="215898"/>
                  <a:pt x="1115100" y="202710"/>
                  <a:pt x="1149420" y="194790"/>
                </a:cubicBezTo>
                <a:cubicBezTo>
                  <a:pt x="1178095" y="188173"/>
                  <a:pt x="1207648" y="186048"/>
                  <a:pt x="1236506" y="180276"/>
                </a:cubicBezTo>
                <a:cubicBezTo>
                  <a:pt x="1303399" y="166897"/>
                  <a:pt x="1307620" y="158942"/>
                  <a:pt x="1381649" y="136733"/>
                </a:cubicBezTo>
                <a:cubicBezTo>
                  <a:pt x="1400756" y="131001"/>
                  <a:pt x="1420145" y="126130"/>
                  <a:pt x="1439706" y="122218"/>
                </a:cubicBezTo>
                <a:cubicBezTo>
                  <a:pt x="1556696" y="98820"/>
                  <a:pt x="1538899" y="110549"/>
                  <a:pt x="1686449" y="93190"/>
                </a:cubicBezTo>
                <a:cubicBezTo>
                  <a:pt x="1715676" y="89752"/>
                  <a:pt x="1744506" y="83514"/>
                  <a:pt x="1773534" y="78676"/>
                </a:cubicBezTo>
                <a:cubicBezTo>
                  <a:pt x="1788048" y="73838"/>
                  <a:pt x="1802142" y="67480"/>
                  <a:pt x="1817077" y="64161"/>
                </a:cubicBezTo>
                <a:cubicBezTo>
                  <a:pt x="1928186" y="39470"/>
                  <a:pt x="2035051" y="41948"/>
                  <a:pt x="2150906" y="35133"/>
                </a:cubicBezTo>
                <a:cubicBezTo>
                  <a:pt x="2559648" y="-23262"/>
                  <a:pt x="2348961" y="1441"/>
                  <a:pt x="3224963" y="35133"/>
                </a:cubicBezTo>
                <a:cubicBezTo>
                  <a:pt x="3245677" y="35930"/>
                  <a:pt x="3406017" y="68441"/>
                  <a:pt x="3457192" y="78676"/>
                </a:cubicBezTo>
                <a:cubicBezTo>
                  <a:pt x="3502596" y="101378"/>
                  <a:pt x="3529371" y="107115"/>
                  <a:pt x="3558792" y="151247"/>
                </a:cubicBezTo>
                <a:cubicBezTo>
                  <a:pt x="3567279" y="163977"/>
                  <a:pt x="3568468" y="180276"/>
                  <a:pt x="3573306" y="194790"/>
                </a:cubicBezTo>
                <a:cubicBezTo>
                  <a:pt x="3568468" y="238333"/>
                  <a:pt x="3569418" y="282915"/>
                  <a:pt x="3558792" y="325418"/>
                </a:cubicBezTo>
                <a:cubicBezTo>
                  <a:pt x="3547588" y="370233"/>
                  <a:pt x="3516776" y="372527"/>
                  <a:pt x="3486220" y="397990"/>
                </a:cubicBezTo>
                <a:cubicBezTo>
                  <a:pt x="3470451" y="411131"/>
                  <a:pt x="3459994" y="430513"/>
                  <a:pt x="3442677" y="441533"/>
                </a:cubicBezTo>
                <a:cubicBezTo>
                  <a:pt x="3221167" y="582494"/>
                  <a:pt x="3422790" y="436960"/>
                  <a:pt x="3239477" y="528618"/>
                </a:cubicBezTo>
                <a:cubicBezTo>
                  <a:pt x="3220125" y="538294"/>
                  <a:pt x="3200206" y="546912"/>
                  <a:pt x="3181420" y="557647"/>
                </a:cubicBezTo>
                <a:cubicBezTo>
                  <a:pt x="3166274" y="566302"/>
                  <a:pt x="3153911" y="579804"/>
                  <a:pt x="3137877" y="586676"/>
                </a:cubicBezTo>
                <a:cubicBezTo>
                  <a:pt x="3119542" y="594534"/>
                  <a:pt x="3099000" y="595710"/>
                  <a:pt x="3079820" y="601190"/>
                </a:cubicBezTo>
                <a:cubicBezTo>
                  <a:pt x="3065109" y="605393"/>
                  <a:pt x="3050791" y="610866"/>
                  <a:pt x="3036277" y="615704"/>
                </a:cubicBezTo>
                <a:cubicBezTo>
                  <a:pt x="3021763" y="625380"/>
                  <a:pt x="3007880" y="636078"/>
                  <a:pt x="2992734" y="644733"/>
                </a:cubicBezTo>
                <a:cubicBezTo>
                  <a:pt x="2973948" y="655468"/>
                  <a:pt x="2953025" y="662294"/>
                  <a:pt x="2934677" y="673761"/>
                </a:cubicBezTo>
                <a:cubicBezTo>
                  <a:pt x="2914164" y="686582"/>
                  <a:pt x="2896438" y="703432"/>
                  <a:pt x="2876620" y="717304"/>
                </a:cubicBezTo>
                <a:cubicBezTo>
                  <a:pt x="2848039" y="737311"/>
                  <a:pt x="2819450" y="757411"/>
                  <a:pt x="2789534" y="775361"/>
                </a:cubicBezTo>
                <a:cubicBezTo>
                  <a:pt x="2770981" y="786493"/>
                  <a:pt x="2749825" y="792923"/>
                  <a:pt x="2731477" y="804390"/>
                </a:cubicBezTo>
                <a:cubicBezTo>
                  <a:pt x="2710964" y="817211"/>
                  <a:pt x="2693933" y="835112"/>
                  <a:pt x="2673420" y="847933"/>
                </a:cubicBezTo>
                <a:cubicBezTo>
                  <a:pt x="2637264" y="870530"/>
                  <a:pt x="2581018" y="890699"/>
                  <a:pt x="2542792" y="905990"/>
                </a:cubicBezTo>
                <a:cubicBezTo>
                  <a:pt x="2528278" y="920504"/>
                  <a:pt x="2517936" y="941039"/>
                  <a:pt x="2499249" y="949533"/>
                </a:cubicBezTo>
                <a:cubicBezTo>
                  <a:pt x="2462929" y="966042"/>
                  <a:pt x="2383134" y="978561"/>
                  <a:pt x="2383134" y="978561"/>
                </a:cubicBezTo>
                <a:lnTo>
                  <a:pt x="2339592" y="1022104"/>
                </a:ln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 name="Freeform 3"/>
          <p:cNvSpPr/>
          <p:nvPr/>
        </p:nvSpPr>
        <p:spPr>
          <a:xfrm>
            <a:off x="2336625" y="4615543"/>
            <a:ext cx="2671286" cy="1901381"/>
          </a:xfrm>
          <a:custGeom>
            <a:avLst/>
            <a:gdLst>
              <a:gd name="connsiteX0" fmla="*/ 29204 w 2671286"/>
              <a:gd name="connsiteY0" fmla="*/ 725714 h 1901381"/>
              <a:gd name="connsiteX1" fmla="*/ 175 w 2671286"/>
              <a:gd name="connsiteY1" fmla="*/ 827314 h 1901381"/>
              <a:gd name="connsiteX2" fmla="*/ 101775 w 2671286"/>
              <a:gd name="connsiteY2" fmla="*/ 1248228 h 1901381"/>
              <a:gd name="connsiteX3" fmla="*/ 145318 w 2671286"/>
              <a:gd name="connsiteY3" fmla="*/ 1306286 h 1901381"/>
              <a:gd name="connsiteX4" fmla="*/ 246918 w 2671286"/>
              <a:gd name="connsiteY4" fmla="*/ 1480457 h 1901381"/>
              <a:gd name="connsiteX5" fmla="*/ 290461 w 2671286"/>
              <a:gd name="connsiteY5" fmla="*/ 1538514 h 1901381"/>
              <a:gd name="connsiteX6" fmla="*/ 334004 w 2671286"/>
              <a:gd name="connsiteY6" fmla="*/ 1582057 h 1901381"/>
              <a:gd name="connsiteX7" fmla="*/ 377546 w 2671286"/>
              <a:gd name="connsiteY7" fmla="*/ 1654628 h 1901381"/>
              <a:gd name="connsiteX8" fmla="*/ 450118 w 2671286"/>
              <a:gd name="connsiteY8" fmla="*/ 1698171 h 1901381"/>
              <a:gd name="connsiteX9" fmla="*/ 580746 w 2671286"/>
              <a:gd name="connsiteY9" fmla="*/ 1770743 h 1901381"/>
              <a:gd name="connsiteX10" fmla="*/ 711375 w 2671286"/>
              <a:gd name="connsiteY10" fmla="*/ 1843314 h 1901381"/>
              <a:gd name="connsiteX11" fmla="*/ 798461 w 2671286"/>
              <a:gd name="connsiteY11" fmla="*/ 1857828 h 1901381"/>
              <a:gd name="connsiteX12" fmla="*/ 856518 w 2671286"/>
              <a:gd name="connsiteY12" fmla="*/ 1886857 h 1901381"/>
              <a:gd name="connsiteX13" fmla="*/ 1248404 w 2671286"/>
              <a:gd name="connsiteY13" fmla="*/ 1886857 h 1901381"/>
              <a:gd name="connsiteX14" fmla="*/ 1291946 w 2671286"/>
              <a:gd name="connsiteY14" fmla="*/ 1857828 h 1901381"/>
              <a:gd name="connsiteX15" fmla="*/ 1422575 w 2671286"/>
              <a:gd name="connsiteY15" fmla="*/ 1814286 h 1901381"/>
              <a:gd name="connsiteX16" fmla="*/ 1480632 w 2671286"/>
              <a:gd name="connsiteY16" fmla="*/ 1770743 h 1901381"/>
              <a:gd name="connsiteX17" fmla="*/ 1524175 w 2671286"/>
              <a:gd name="connsiteY17" fmla="*/ 1727200 h 1901381"/>
              <a:gd name="connsiteX18" fmla="*/ 1596746 w 2671286"/>
              <a:gd name="connsiteY18" fmla="*/ 1698171 h 1901381"/>
              <a:gd name="connsiteX19" fmla="*/ 1698346 w 2671286"/>
              <a:gd name="connsiteY19" fmla="*/ 1625600 h 1901381"/>
              <a:gd name="connsiteX20" fmla="*/ 1799946 w 2671286"/>
              <a:gd name="connsiteY20" fmla="*/ 1494971 h 1901381"/>
              <a:gd name="connsiteX21" fmla="*/ 1901546 w 2671286"/>
              <a:gd name="connsiteY21" fmla="*/ 1335314 h 1901381"/>
              <a:gd name="connsiteX22" fmla="*/ 1945089 w 2671286"/>
              <a:gd name="connsiteY22" fmla="*/ 1262743 h 1901381"/>
              <a:gd name="connsiteX23" fmla="*/ 2177318 w 2671286"/>
              <a:gd name="connsiteY23" fmla="*/ 1001486 h 1901381"/>
              <a:gd name="connsiteX24" fmla="*/ 2322461 w 2671286"/>
              <a:gd name="connsiteY24" fmla="*/ 827314 h 1901381"/>
              <a:gd name="connsiteX25" fmla="*/ 2395032 w 2671286"/>
              <a:gd name="connsiteY25" fmla="*/ 740228 h 1901381"/>
              <a:gd name="connsiteX26" fmla="*/ 2525661 w 2671286"/>
              <a:gd name="connsiteY26" fmla="*/ 580571 h 1901381"/>
              <a:gd name="connsiteX27" fmla="*/ 2554689 w 2671286"/>
              <a:gd name="connsiteY27" fmla="*/ 522514 h 1901381"/>
              <a:gd name="connsiteX28" fmla="*/ 2598232 w 2671286"/>
              <a:gd name="connsiteY28" fmla="*/ 478971 h 1901381"/>
              <a:gd name="connsiteX29" fmla="*/ 2627261 w 2671286"/>
              <a:gd name="connsiteY29" fmla="*/ 435428 h 1901381"/>
              <a:gd name="connsiteX30" fmla="*/ 2641775 w 2671286"/>
              <a:gd name="connsiteY30" fmla="*/ 348343 h 1901381"/>
              <a:gd name="connsiteX31" fmla="*/ 2670804 w 2671286"/>
              <a:gd name="connsiteY31" fmla="*/ 290286 h 1901381"/>
              <a:gd name="connsiteX32" fmla="*/ 2598232 w 2671286"/>
              <a:gd name="connsiteY32" fmla="*/ 58057 h 1901381"/>
              <a:gd name="connsiteX33" fmla="*/ 2554689 w 2671286"/>
              <a:gd name="connsiteY33" fmla="*/ 43543 h 1901381"/>
              <a:gd name="connsiteX34" fmla="*/ 2511146 w 2671286"/>
              <a:gd name="connsiteY34" fmla="*/ 14514 h 1901381"/>
              <a:gd name="connsiteX35" fmla="*/ 2467604 w 2671286"/>
              <a:gd name="connsiteY35" fmla="*/ 0 h 1901381"/>
              <a:gd name="connsiteX36" fmla="*/ 1901546 w 2671286"/>
              <a:gd name="connsiteY36" fmla="*/ 14514 h 1901381"/>
              <a:gd name="connsiteX37" fmla="*/ 1858004 w 2671286"/>
              <a:gd name="connsiteY37" fmla="*/ 29028 h 1901381"/>
              <a:gd name="connsiteX38" fmla="*/ 1654804 w 2671286"/>
              <a:gd name="connsiteY38" fmla="*/ 58057 h 1901381"/>
              <a:gd name="connsiteX39" fmla="*/ 1538689 w 2671286"/>
              <a:gd name="connsiteY39" fmla="*/ 101600 h 1901381"/>
              <a:gd name="connsiteX40" fmla="*/ 1495146 w 2671286"/>
              <a:gd name="connsiteY40" fmla="*/ 116114 h 190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671286" h="1901381">
                <a:moveTo>
                  <a:pt x="29204" y="725714"/>
                </a:moveTo>
                <a:cubicBezTo>
                  <a:pt x="19528" y="759581"/>
                  <a:pt x="-2168" y="792170"/>
                  <a:pt x="175" y="827314"/>
                </a:cubicBezTo>
                <a:cubicBezTo>
                  <a:pt x="11475" y="996821"/>
                  <a:pt x="22754" y="1116526"/>
                  <a:pt x="101775" y="1248228"/>
                </a:cubicBezTo>
                <a:cubicBezTo>
                  <a:pt x="114221" y="1268971"/>
                  <a:pt x="132872" y="1285543"/>
                  <a:pt x="145318" y="1306286"/>
                </a:cubicBezTo>
                <a:cubicBezTo>
                  <a:pt x="266035" y="1507481"/>
                  <a:pt x="104670" y="1277246"/>
                  <a:pt x="246918" y="1480457"/>
                </a:cubicBezTo>
                <a:cubicBezTo>
                  <a:pt x="260790" y="1500275"/>
                  <a:pt x="274718" y="1520147"/>
                  <a:pt x="290461" y="1538514"/>
                </a:cubicBezTo>
                <a:cubicBezTo>
                  <a:pt x="303819" y="1554099"/>
                  <a:pt x="321688" y="1565636"/>
                  <a:pt x="334004" y="1582057"/>
                </a:cubicBezTo>
                <a:cubicBezTo>
                  <a:pt x="350930" y="1604625"/>
                  <a:pt x="357598" y="1634680"/>
                  <a:pt x="377546" y="1654628"/>
                </a:cubicBezTo>
                <a:cubicBezTo>
                  <a:pt x="397494" y="1674576"/>
                  <a:pt x="426195" y="1683219"/>
                  <a:pt x="450118" y="1698171"/>
                </a:cubicBezTo>
                <a:cubicBezTo>
                  <a:pt x="589162" y="1785073"/>
                  <a:pt x="350620" y="1645219"/>
                  <a:pt x="580746" y="1770743"/>
                </a:cubicBezTo>
                <a:cubicBezTo>
                  <a:pt x="603636" y="1783228"/>
                  <a:pt x="680419" y="1834027"/>
                  <a:pt x="711375" y="1843314"/>
                </a:cubicBezTo>
                <a:cubicBezTo>
                  <a:pt x="739563" y="1851770"/>
                  <a:pt x="769432" y="1852990"/>
                  <a:pt x="798461" y="1857828"/>
                </a:cubicBezTo>
                <a:cubicBezTo>
                  <a:pt x="817813" y="1867504"/>
                  <a:pt x="835362" y="1882323"/>
                  <a:pt x="856518" y="1886857"/>
                </a:cubicBezTo>
                <a:cubicBezTo>
                  <a:pt x="988597" y="1915160"/>
                  <a:pt x="1114175" y="1894753"/>
                  <a:pt x="1248404" y="1886857"/>
                </a:cubicBezTo>
                <a:cubicBezTo>
                  <a:pt x="1262918" y="1877181"/>
                  <a:pt x="1276344" y="1865629"/>
                  <a:pt x="1291946" y="1857828"/>
                </a:cubicBezTo>
                <a:cubicBezTo>
                  <a:pt x="1346599" y="1830502"/>
                  <a:pt x="1367142" y="1828144"/>
                  <a:pt x="1422575" y="1814286"/>
                </a:cubicBezTo>
                <a:cubicBezTo>
                  <a:pt x="1441927" y="1799772"/>
                  <a:pt x="1462265" y="1786486"/>
                  <a:pt x="1480632" y="1770743"/>
                </a:cubicBezTo>
                <a:cubicBezTo>
                  <a:pt x="1496217" y="1757385"/>
                  <a:pt x="1506769" y="1738079"/>
                  <a:pt x="1524175" y="1727200"/>
                </a:cubicBezTo>
                <a:cubicBezTo>
                  <a:pt x="1546269" y="1713391"/>
                  <a:pt x="1574241" y="1711299"/>
                  <a:pt x="1596746" y="1698171"/>
                </a:cubicBezTo>
                <a:cubicBezTo>
                  <a:pt x="1632695" y="1677200"/>
                  <a:pt x="1664479" y="1649790"/>
                  <a:pt x="1698346" y="1625600"/>
                </a:cubicBezTo>
                <a:cubicBezTo>
                  <a:pt x="1770463" y="1481369"/>
                  <a:pt x="1668139" y="1670714"/>
                  <a:pt x="1799946" y="1494971"/>
                </a:cubicBezTo>
                <a:cubicBezTo>
                  <a:pt x="1837794" y="1444506"/>
                  <a:pt x="1867679" y="1388533"/>
                  <a:pt x="1901546" y="1335314"/>
                </a:cubicBezTo>
                <a:cubicBezTo>
                  <a:pt x="1916692" y="1311514"/>
                  <a:pt x="1928692" y="1285699"/>
                  <a:pt x="1945089" y="1262743"/>
                </a:cubicBezTo>
                <a:cubicBezTo>
                  <a:pt x="2156808" y="966336"/>
                  <a:pt x="1926958" y="1301918"/>
                  <a:pt x="2177318" y="1001486"/>
                </a:cubicBezTo>
                <a:lnTo>
                  <a:pt x="2322461" y="827314"/>
                </a:lnTo>
                <a:cubicBezTo>
                  <a:pt x="2346651" y="798285"/>
                  <a:pt x="2374072" y="771668"/>
                  <a:pt x="2395032" y="740228"/>
                </a:cubicBezTo>
                <a:cubicBezTo>
                  <a:pt x="2472066" y="624678"/>
                  <a:pt x="2428420" y="677812"/>
                  <a:pt x="2525661" y="580571"/>
                </a:cubicBezTo>
                <a:cubicBezTo>
                  <a:pt x="2535337" y="561219"/>
                  <a:pt x="2542113" y="540120"/>
                  <a:pt x="2554689" y="522514"/>
                </a:cubicBezTo>
                <a:cubicBezTo>
                  <a:pt x="2566620" y="505811"/>
                  <a:pt x="2585091" y="494740"/>
                  <a:pt x="2598232" y="478971"/>
                </a:cubicBezTo>
                <a:cubicBezTo>
                  <a:pt x="2609399" y="465570"/>
                  <a:pt x="2617585" y="449942"/>
                  <a:pt x="2627261" y="435428"/>
                </a:cubicBezTo>
                <a:cubicBezTo>
                  <a:pt x="2632099" y="406400"/>
                  <a:pt x="2633319" y="376531"/>
                  <a:pt x="2641775" y="348343"/>
                </a:cubicBezTo>
                <a:cubicBezTo>
                  <a:pt x="2647992" y="327619"/>
                  <a:pt x="2669262" y="311868"/>
                  <a:pt x="2670804" y="290286"/>
                </a:cubicBezTo>
                <a:cubicBezTo>
                  <a:pt x="2673288" y="255504"/>
                  <a:pt x="2668571" y="81503"/>
                  <a:pt x="2598232" y="58057"/>
                </a:cubicBezTo>
                <a:lnTo>
                  <a:pt x="2554689" y="43543"/>
                </a:lnTo>
                <a:cubicBezTo>
                  <a:pt x="2540175" y="33867"/>
                  <a:pt x="2526748" y="22315"/>
                  <a:pt x="2511146" y="14514"/>
                </a:cubicBezTo>
                <a:cubicBezTo>
                  <a:pt x="2497462" y="7672"/>
                  <a:pt x="2482903" y="0"/>
                  <a:pt x="2467604" y="0"/>
                </a:cubicBezTo>
                <a:cubicBezTo>
                  <a:pt x="2278856" y="0"/>
                  <a:pt x="2090232" y="9676"/>
                  <a:pt x="1901546" y="14514"/>
                </a:cubicBezTo>
                <a:cubicBezTo>
                  <a:pt x="1887032" y="19352"/>
                  <a:pt x="1872846" y="25317"/>
                  <a:pt x="1858004" y="29028"/>
                </a:cubicBezTo>
                <a:cubicBezTo>
                  <a:pt x="1784059" y="47515"/>
                  <a:pt x="1736098" y="49024"/>
                  <a:pt x="1654804" y="58057"/>
                </a:cubicBezTo>
                <a:cubicBezTo>
                  <a:pt x="1583126" y="105843"/>
                  <a:pt x="1639127" y="76491"/>
                  <a:pt x="1538689" y="101600"/>
                </a:cubicBezTo>
                <a:cubicBezTo>
                  <a:pt x="1523846" y="105311"/>
                  <a:pt x="1495146" y="116114"/>
                  <a:pt x="1495146" y="116114"/>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 name="Freeform 4"/>
          <p:cNvSpPr/>
          <p:nvPr/>
        </p:nvSpPr>
        <p:spPr>
          <a:xfrm>
            <a:off x="6110514" y="4194629"/>
            <a:ext cx="1350095" cy="1582057"/>
          </a:xfrm>
          <a:custGeom>
            <a:avLst/>
            <a:gdLst>
              <a:gd name="connsiteX0" fmla="*/ 1175657 w 1350095"/>
              <a:gd name="connsiteY0" fmla="*/ 653142 h 1582057"/>
              <a:gd name="connsiteX1" fmla="*/ 1016000 w 1350095"/>
              <a:gd name="connsiteY1" fmla="*/ 406400 h 1582057"/>
              <a:gd name="connsiteX2" fmla="*/ 957943 w 1350095"/>
              <a:gd name="connsiteY2" fmla="*/ 275771 h 1582057"/>
              <a:gd name="connsiteX3" fmla="*/ 899886 w 1350095"/>
              <a:gd name="connsiteY3" fmla="*/ 217714 h 1582057"/>
              <a:gd name="connsiteX4" fmla="*/ 870857 w 1350095"/>
              <a:gd name="connsiteY4" fmla="*/ 174171 h 1582057"/>
              <a:gd name="connsiteX5" fmla="*/ 812800 w 1350095"/>
              <a:gd name="connsiteY5" fmla="*/ 130628 h 1582057"/>
              <a:gd name="connsiteX6" fmla="*/ 711200 w 1350095"/>
              <a:gd name="connsiteY6" fmla="*/ 72571 h 1582057"/>
              <a:gd name="connsiteX7" fmla="*/ 653143 w 1350095"/>
              <a:gd name="connsiteY7" fmla="*/ 58057 h 1582057"/>
              <a:gd name="connsiteX8" fmla="*/ 595086 w 1350095"/>
              <a:gd name="connsiteY8" fmla="*/ 29028 h 1582057"/>
              <a:gd name="connsiteX9" fmla="*/ 522515 w 1350095"/>
              <a:gd name="connsiteY9" fmla="*/ 14514 h 1582057"/>
              <a:gd name="connsiteX10" fmla="*/ 464457 w 1350095"/>
              <a:gd name="connsiteY10" fmla="*/ 0 h 1582057"/>
              <a:gd name="connsiteX11" fmla="*/ 304800 w 1350095"/>
              <a:gd name="connsiteY11" fmla="*/ 29028 h 1582057"/>
              <a:gd name="connsiteX12" fmla="*/ 275772 w 1350095"/>
              <a:gd name="connsiteY12" fmla="*/ 101600 h 1582057"/>
              <a:gd name="connsiteX13" fmla="*/ 232229 w 1350095"/>
              <a:gd name="connsiteY13" fmla="*/ 159657 h 1582057"/>
              <a:gd name="connsiteX14" fmla="*/ 116115 w 1350095"/>
              <a:gd name="connsiteY14" fmla="*/ 362857 h 1582057"/>
              <a:gd name="connsiteX15" fmla="*/ 87086 w 1350095"/>
              <a:gd name="connsiteY15" fmla="*/ 435428 h 1582057"/>
              <a:gd name="connsiteX16" fmla="*/ 58057 w 1350095"/>
              <a:gd name="connsiteY16" fmla="*/ 522514 h 1582057"/>
              <a:gd name="connsiteX17" fmla="*/ 29029 w 1350095"/>
              <a:gd name="connsiteY17" fmla="*/ 580571 h 1582057"/>
              <a:gd name="connsiteX18" fmla="*/ 14515 w 1350095"/>
              <a:gd name="connsiteY18" fmla="*/ 711200 h 1582057"/>
              <a:gd name="connsiteX19" fmla="*/ 0 w 1350095"/>
              <a:gd name="connsiteY19" fmla="*/ 754742 h 1582057"/>
              <a:gd name="connsiteX20" fmla="*/ 14515 w 1350095"/>
              <a:gd name="connsiteY20" fmla="*/ 1103085 h 1582057"/>
              <a:gd name="connsiteX21" fmla="*/ 29029 w 1350095"/>
              <a:gd name="connsiteY21" fmla="*/ 1190171 h 1582057"/>
              <a:gd name="connsiteX22" fmla="*/ 87086 w 1350095"/>
              <a:gd name="connsiteY22" fmla="*/ 1277257 h 1582057"/>
              <a:gd name="connsiteX23" fmla="*/ 130629 w 1350095"/>
              <a:gd name="connsiteY23" fmla="*/ 1335314 h 1582057"/>
              <a:gd name="connsiteX24" fmla="*/ 159657 w 1350095"/>
              <a:gd name="connsiteY24" fmla="*/ 1378857 h 1582057"/>
              <a:gd name="connsiteX25" fmla="*/ 203200 w 1350095"/>
              <a:gd name="connsiteY25" fmla="*/ 1407885 h 1582057"/>
              <a:gd name="connsiteX26" fmla="*/ 304800 w 1350095"/>
              <a:gd name="connsiteY26" fmla="*/ 1480457 h 1582057"/>
              <a:gd name="connsiteX27" fmla="*/ 391886 w 1350095"/>
              <a:gd name="connsiteY27" fmla="*/ 1538514 h 1582057"/>
              <a:gd name="connsiteX28" fmla="*/ 449943 w 1350095"/>
              <a:gd name="connsiteY28" fmla="*/ 1553028 h 1582057"/>
              <a:gd name="connsiteX29" fmla="*/ 537029 w 1350095"/>
              <a:gd name="connsiteY29" fmla="*/ 1582057 h 1582057"/>
              <a:gd name="connsiteX30" fmla="*/ 856343 w 1350095"/>
              <a:gd name="connsiteY30" fmla="*/ 1567542 h 1582057"/>
              <a:gd name="connsiteX31" fmla="*/ 928915 w 1350095"/>
              <a:gd name="connsiteY31" fmla="*/ 1553028 h 1582057"/>
              <a:gd name="connsiteX32" fmla="*/ 1001486 w 1350095"/>
              <a:gd name="connsiteY32" fmla="*/ 1509485 h 1582057"/>
              <a:gd name="connsiteX33" fmla="*/ 1045029 w 1350095"/>
              <a:gd name="connsiteY33" fmla="*/ 1494971 h 1582057"/>
              <a:gd name="connsiteX34" fmla="*/ 1103086 w 1350095"/>
              <a:gd name="connsiteY34" fmla="*/ 1451428 h 1582057"/>
              <a:gd name="connsiteX35" fmla="*/ 1175657 w 1350095"/>
              <a:gd name="connsiteY35" fmla="*/ 1407885 h 1582057"/>
              <a:gd name="connsiteX36" fmla="*/ 1190172 w 1350095"/>
              <a:gd name="connsiteY36" fmla="*/ 1364342 h 1582057"/>
              <a:gd name="connsiteX37" fmla="*/ 1248229 w 1350095"/>
              <a:gd name="connsiteY37" fmla="*/ 1306285 h 1582057"/>
              <a:gd name="connsiteX38" fmla="*/ 1291772 w 1350095"/>
              <a:gd name="connsiteY38" fmla="*/ 1190171 h 1582057"/>
              <a:gd name="connsiteX39" fmla="*/ 1320800 w 1350095"/>
              <a:gd name="connsiteY39" fmla="*/ 1088571 h 1582057"/>
              <a:gd name="connsiteX40" fmla="*/ 1349829 w 1350095"/>
              <a:gd name="connsiteY40" fmla="*/ 1001485 h 1582057"/>
              <a:gd name="connsiteX41" fmla="*/ 1291772 w 1350095"/>
              <a:gd name="connsiteY41" fmla="*/ 812800 h 1582057"/>
              <a:gd name="connsiteX42" fmla="*/ 1262743 w 1350095"/>
              <a:gd name="connsiteY42" fmla="*/ 812800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50095" h="1582057">
                <a:moveTo>
                  <a:pt x="1175657" y="653142"/>
                </a:moveTo>
                <a:cubicBezTo>
                  <a:pt x="1058448" y="452212"/>
                  <a:pt x="1116045" y="531455"/>
                  <a:pt x="1016000" y="406400"/>
                </a:cubicBezTo>
                <a:cubicBezTo>
                  <a:pt x="1006926" y="383714"/>
                  <a:pt x="975380" y="299020"/>
                  <a:pt x="957943" y="275771"/>
                </a:cubicBezTo>
                <a:cubicBezTo>
                  <a:pt x="941522" y="253876"/>
                  <a:pt x="917697" y="238494"/>
                  <a:pt x="899886" y="217714"/>
                </a:cubicBezTo>
                <a:cubicBezTo>
                  <a:pt x="888533" y="204469"/>
                  <a:pt x="883192" y="186506"/>
                  <a:pt x="870857" y="174171"/>
                </a:cubicBezTo>
                <a:cubicBezTo>
                  <a:pt x="853752" y="157066"/>
                  <a:pt x="832485" y="144688"/>
                  <a:pt x="812800" y="130628"/>
                </a:cubicBezTo>
                <a:cubicBezTo>
                  <a:pt x="781775" y="108467"/>
                  <a:pt x="747003" y="85997"/>
                  <a:pt x="711200" y="72571"/>
                </a:cubicBezTo>
                <a:cubicBezTo>
                  <a:pt x="692522" y="65567"/>
                  <a:pt x="672495" y="62895"/>
                  <a:pt x="653143" y="58057"/>
                </a:cubicBezTo>
                <a:cubicBezTo>
                  <a:pt x="633791" y="48381"/>
                  <a:pt x="615612" y="35870"/>
                  <a:pt x="595086" y="29028"/>
                </a:cubicBezTo>
                <a:cubicBezTo>
                  <a:pt x="571683" y="21227"/>
                  <a:pt x="546597" y="19865"/>
                  <a:pt x="522515" y="14514"/>
                </a:cubicBezTo>
                <a:cubicBezTo>
                  <a:pt x="503042" y="10187"/>
                  <a:pt x="483810" y="4838"/>
                  <a:pt x="464457" y="0"/>
                </a:cubicBezTo>
                <a:cubicBezTo>
                  <a:pt x="411238" y="9676"/>
                  <a:pt x="352426" y="3383"/>
                  <a:pt x="304800" y="29028"/>
                </a:cubicBezTo>
                <a:cubicBezTo>
                  <a:pt x="281860" y="41380"/>
                  <a:pt x="288425" y="78825"/>
                  <a:pt x="275772" y="101600"/>
                </a:cubicBezTo>
                <a:cubicBezTo>
                  <a:pt x="264024" y="122746"/>
                  <a:pt x="246101" y="139839"/>
                  <a:pt x="232229" y="159657"/>
                </a:cubicBezTo>
                <a:cubicBezTo>
                  <a:pt x="183349" y="229484"/>
                  <a:pt x="148617" y="281603"/>
                  <a:pt x="116115" y="362857"/>
                </a:cubicBezTo>
                <a:cubicBezTo>
                  <a:pt x="106439" y="387047"/>
                  <a:pt x="95990" y="410943"/>
                  <a:pt x="87086" y="435428"/>
                </a:cubicBezTo>
                <a:cubicBezTo>
                  <a:pt x="76629" y="464185"/>
                  <a:pt x="71741" y="495145"/>
                  <a:pt x="58057" y="522514"/>
                </a:cubicBezTo>
                <a:lnTo>
                  <a:pt x="29029" y="580571"/>
                </a:lnTo>
                <a:cubicBezTo>
                  <a:pt x="24191" y="624114"/>
                  <a:pt x="21718" y="667985"/>
                  <a:pt x="14515" y="711200"/>
                </a:cubicBezTo>
                <a:cubicBezTo>
                  <a:pt x="12000" y="726291"/>
                  <a:pt x="0" y="739443"/>
                  <a:pt x="0" y="754742"/>
                </a:cubicBezTo>
                <a:cubicBezTo>
                  <a:pt x="0" y="870957"/>
                  <a:pt x="6784" y="987127"/>
                  <a:pt x="14515" y="1103085"/>
                </a:cubicBezTo>
                <a:cubicBezTo>
                  <a:pt x="16473" y="1132449"/>
                  <a:pt x="17710" y="1163006"/>
                  <a:pt x="29029" y="1190171"/>
                </a:cubicBezTo>
                <a:cubicBezTo>
                  <a:pt x="42447" y="1222375"/>
                  <a:pt x="66153" y="1249347"/>
                  <a:pt x="87086" y="1277257"/>
                </a:cubicBezTo>
                <a:cubicBezTo>
                  <a:pt x="101600" y="1296609"/>
                  <a:pt x="116569" y="1315629"/>
                  <a:pt x="130629" y="1335314"/>
                </a:cubicBezTo>
                <a:cubicBezTo>
                  <a:pt x="140768" y="1349509"/>
                  <a:pt x="147322" y="1366522"/>
                  <a:pt x="159657" y="1378857"/>
                </a:cubicBezTo>
                <a:cubicBezTo>
                  <a:pt x="171992" y="1391192"/>
                  <a:pt x="188686" y="1398209"/>
                  <a:pt x="203200" y="1407885"/>
                </a:cubicBezTo>
                <a:cubicBezTo>
                  <a:pt x="288370" y="1521445"/>
                  <a:pt x="198818" y="1427466"/>
                  <a:pt x="304800" y="1480457"/>
                </a:cubicBezTo>
                <a:cubicBezTo>
                  <a:pt x="336005" y="1496059"/>
                  <a:pt x="358040" y="1530053"/>
                  <a:pt x="391886" y="1538514"/>
                </a:cubicBezTo>
                <a:cubicBezTo>
                  <a:pt x="411238" y="1543352"/>
                  <a:pt x="430836" y="1547296"/>
                  <a:pt x="449943" y="1553028"/>
                </a:cubicBezTo>
                <a:cubicBezTo>
                  <a:pt x="479251" y="1561821"/>
                  <a:pt x="537029" y="1582057"/>
                  <a:pt x="537029" y="1582057"/>
                </a:cubicBezTo>
                <a:cubicBezTo>
                  <a:pt x="643467" y="1577219"/>
                  <a:pt x="750086" y="1575413"/>
                  <a:pt x="856343" y="1567542"/>
                </a:cubicBezTo>
                <a:cubicBezTo>
                  <a:pt x="880945" y="1565720"/>
                  <a:pt x="906010" y="1562190"/>
                  <a:pt x="928915" y="1553028"/>
                </a:cubicBezTo>
                <a:cubicBezTo>
                  <a:pt x="955108" y="1542551"/>
                  <a:pt x="976254" y="1522101"/>
                  <a:pt x="1001486" y="1509485"/>
                </a:cubicBezTo>
                <a:cubicBezTo>
                  <a:pt x="1015170" y="1502643"/>
                  <a:pt x="1030515" y="1499809"/>
                  <a:pt x="1045029" y="1494971"/>
                </a:cubicBezTo>
                <a:cubicBezTo>
                  <a:pt x="1064381" y="1480457"/>
                  <a:pt x="1082958" y="1464847"/>
                  <a:pt x="1103086" y="1451428"/>
                </a:cubicBezTo>
                <a:cubicBezTo>
                  <a:pt x="1126559" y="1435779"/>
                  <a:pt x="1155709" y="1427833"/>
                  <a:pt x="1175657" y="1407885"/>
                </a:cubicBezTo>
                <a:cubicBezTo>
                  <a:pt x="1186475" y="1397067"/>
                  <a:pt x="1181279" y="1376792"/>
                  <a:pt x="1190172" y="1364342"/>
                </a:cubicBezTo>
                <a:cubicBezTo>
                  <a:pt x="1206080" y="1342072"/>
                  <a:pt x="1228877" y="1325637"/>
                  <a:pt x="1248229" y="1306285"/>
                </a:cubicBezTo>
                <a:cubicBezTo>
                  <a:pt x="1274988" y="1199245"/>
                  <a:pt x="1246232" y="1296432"/>
                  <a:pt x="1291772" y="1190171"/>
                </a:cubicBezTo>
                <a:cubicBezTo>
                  <a:pt x="1308031" y="1152234"/>
                  <a:pt x="1308525" y="1129487"/>
                  <a:pt x="1320800" y="1088571"/>
                </a:cubicBezTo>
                <a:cubicBezTo>
                  <a:pt x="1329593" y="1059263"/>
                  <a:pt x="1349829" y="1001485"/>
                  <a:pt x="1349829" y="1001485"/>
                </a:cubicBezTo>
                <a:cubicBezTo>
                  <a:pt x="1340518" y="899062"/>
                  <a:pt x="1377565" y="847116"/>
                  <a:pt x="1291772" y="812800"/>
                </a:cubicBezTo>
                <a:cubicBezTo>
                  <a:pt x="1282788" y="809206"/>
                  <a:pt x="1272419" y="812800"/>
                  <a:pt x="1262743" y="81280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 name="Freeform 5"/>
          <p:cNvSpPr/>
          <p:nvPr/>
        </p:nvSpPr>
        <p:spPr>
          <a:xfrm>
            <a:off x="8475405" y="3381829"/>
            <a:ext cx="1945852" cy="2005368"/>
          </a:xfrm>
          <a:custGeom>
            <a:avLst/>
            <a:gdLst>
              <a:gd name="connsiteX0" fmla="*/ 29966 w 1945852"/>
              <a:gd name="connsiteY0" fmla="*/ 1074057 h 2005368"/>
              <a:gd name="connsiteX1" fmla="*/ 938 w 1945852"/>
              <a:gd name="connsiteY1" fmla="*/ 972457 h 2005368"/>
              <a:gd name="connsiteX2" fmla="*/ 73509 w 1945852"/>
              <a:gd name="connsiteY2" fmla="*/ 827314 h 2005368"/>
              <a:gd name="connsiteX3" fmla="*/ 146081 w 1945852"/>
              <a:gd name="connsiteY3" fmla="*/ 682171 h 2005368"/>
              <a:gd name="connsiteX4" fmla="*/ 189624 w 1945852"/>
              <a:gd name="connsiteY4" fmla="*/ 638628 h 2005368"/>
              <a:gd name="connsiteX5" fmla="*/ 204138 w 1945852"/>
              <a:gd name="connsiteY5" fmla="*/ 595085 h 2005368"/>
              <a:gd name="connsiteX6" fmla="*/ 247681 w 1945852"/>
              <a:gd name="connsiteY6" fmla="*/ 537028 h 2005368"/>
              <a:gd name="connsiteX7" fmla="*/ 349281 w 1945852"/>
              <a:gd name="connsiteY7" fmla="*/ 435428 h 2005368"/>
              <a:gd name="connsiteX8" fmla="*/ 566995 w 1945852"/>
              <a:gd name="connsiteY8" fmla="*/ 290285 h 2005368"/>
              <a:gd name="connsiteX9" fmla="*/ 755681 w 1945852"/>
              <a:gd name="connsiteY9" fmla="*/ 203200 h 2005368"/>
              <a:gd name="connsiteX10" fmla="*/ 1060481 w 1945852"/>
              <a:gd name="connsiteY10" fmla="*/ 101600 h 2005368"/>
              <a:gd name="connsiteX11" fmla="*/ 1162081 w 1945852"/>
              <a:gd name="connsiteY11" fmla="*/ 72571 h 2005368"/>
              <a:gd name="connsiteX12" fmla="*/ 1278195 w 1945852"/>
              <a:gd name="connsiteY12" fmla="*/ 43542 h 2005368"/>
              <a:gd name="connsiteX13" fmla="*/ 1365281 w 1945852"/>
              <a:gd name="connsiteY13" fmla="*/ 14514 h 2005368"/>
              <a:gd name="connsiteX14" fmla="*/ 1510424 w 1945852"/>
              <a:gd name="connsiteY14" fmla="*/ 0 h 2005368"/>
              <a:gd name="connsiteX15" fmla="*/ 1757166 w 1945852"/>
              <a:gd name="connsiteY15" fmla="*/ 43542 h 2005368"/>
              <a:gd name="connsiteX16" fmla="*/ 1800709 w 1945852"/>
              <a:gd name="connsiteY16" fmla="*/ 130628 h 2005368"/>
              <a:gd name="connsiteX17" fmla="*/ 1829738 w 1945852"/>
              <a:gd name="connsiteY17" fmla="*/ 246742 h 2005368"/>
              <a:gd name="connsiteX18" fmla="*/ 1887795 w 1945852"/>
              <a:gd name="connsiteY18" fmla="*/ 435428 h 2005368"/>
              <a:gd name="connsiteX19" fmla="*/ 1916824 w 1945852"/>
              <a:gd name="connsiteY19" fmla="*/ 638628 h 2005368"/>
              <a:gd name="connsiteX20" fmla="*/ 1945852 w 1945852"/>
              <a:gd name="connsiteY20" fmla="*/ 827314 h 2005368"/>
              <a:gd name="connsiteX21" fmla="*/ 1873281 w 1945852"/>
              <a:gd name="connsiteY21" fmla="*/ 1553028 h 2005368"/>
              <a:gd name="connsiteX22" fmla="*/ 1873281 w 1945852"/>
              <a:gd name="connsiteY22" fmla="*/ 1553028 h 2005368"/>
              <a:gd name="connsiteX23" fmla="*/ 1829738 w 1945852"/>
              <a:gd name="connsiteY23" fmla="*/ 1654628 h 2005368"/>
              <a:gd name="connsiteX24" fmla="*/ 1800709 w 1945852"/>
              <a:gd name="connsiteY24" fmla="*/ 1756228 h 2005368"/>
              <a:gd name="connsiteX25" fmla="*/ 1757166 w 1945852"/>
              <a:gd name="connsiteY25" fmla="*/ 1799771 h 2005368"/>
              <a:gd name="connsiteX26" fmla="*/ 1684595 w 1945852"/>
              <a:gd name="connsiteY26" fmla="*/ 1886857 h 2005368"/>
              <a:gd name="connsiteX27" fmla="*/ 1612024 w 1945852"/>
              <a:gd name="connsiteY27" fmla="*/ 1930400 h 2005368"/>
              <a:gd name="connsiteX28" fmla="*/ 1495909 w 1945852"/>
              <a:gd name="connsiteY28" fmla="*/ 1959428 h 2005368"/>
              <a:gd name="connsiteX29" fmla="*/ 1423338 w 1945852"/>
              <a:gd name="connsiteY29" fmla="*/ 1988457 h 2005368"/>
              <a:gd name="connsiteX30" fmla="*/ 929852 w 1945852"/>
              <a:gd name="connsiteY30" fmla="*/ 1988457 h 2005368"/>
              <a:gd name="connsiteX31" fmla="*/ 828252 w 1945852"/>
              <a:gd name="connsiteY31" fmla="*/ 1959428 h 2005368"/>
              <a:gd name="connsiteX32" fmla="*/ 741166 w 1945852"/>
              <a:gd name="connsiteY32" fmla="*/ 1930400 h 2005368"/>
              <a:gd name="connsiteX33" fmla="*/ 697624 w 1945852"/>
              <a:gd name="connsiteY33" fmla="*/ 1901371 h 2005368"/>
              <a:gd name="connsiteX34" fmla="*/ 596024 w 1945852"/>
              <a:gd name="connsiteY34" fmla="*/ 1843314 h 2005368"/>
              <a:gd name="connsiteX35" fmla="*/ 450881 w 1945852"/>
              <a:gd name="connsiteY35" fmla="*/ 1712685 h 2005368"/>
              <a:gd name="connsiteX36" fmla="*/ 407338 w 1945852"/>
              <a:gd name="connsiteY36" fmla="*/ 1669142 h 2005368"/>
              <a:gd name="connsiteX37" fmla="*/ 363795 w 1945852"/>
              <a:gd name="connsiteY37" fmla="*/ 1625600 h 2005368"/>
              <a:gd name="connsiteX38" fmla="*/ 334766 w 1945852"/>
              <a:gd name="connsiteY38" fmla="*/ 1582057 h 2005368"/>
              <a:gd name="connsiteX39" fmla="*/ 276709 w 1945852"/>
              <a:gd name="connsiteY39" fmla="*/ 1509485 h 2005368"/>
              <a:gd name="connsiteX40" fmla="*/ 218652 w 1945852"/>
              <a:gd name="connsiteY40" fmla="*/ 1436914 h 2005368"/>
              <a:gd name="connsiteX41" fmla="*/ 204138 w 1945852"/>
              <a:gd name="connsiteY41" fmla="*/ 1393371 h 2005368"/>
              <a:gd name="connsiteX42" fmla="*/ 160595 w 1945852"/>
              <a:gd name="connsiteY42" fmla="*/ 1378857 h 200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45852" h="2005368">
                <a:moveTo>
                  <a:pt x="29966" y="1074057"/>
                </a:moveTo>
                <a:cubicBezTo>
                  <a:pt x="20290" y="1040190"/>
                  <a:pt x="-5183" y="1007143"/>
                  <a:pt x="938" y="972457"/>
                </a:cubicBezTo>
                <a:cubicBezTo>
                  <a:pt x="10338" y="919189"/>
                  <a:pt x="50635" y="876331"/>
                  <a:pt x="73509" y="827314"/>
                </a:cubicBezTo>
                <a:cubicBezTo>
                  <a:pt x="108787" y="751718"/>
                  <a:pt x="93711" y="751997"/>
                  <a:pt x="146081" y="682171"/>
                </a:cubicBezTo>
                <a:cubicBezTo>
                  <a:pt x="158397" y="665750"/>
                  <a:pt x="175110" y="653142"/>
                  <a:pt x="189624" y="638628"/>
                </a:cubicBezTo>
                <a:cubicBezTo>
                  <a:pt x="194462" y="624114"/>
                  <a:pt x="196547" y="608369"/>
                  <a:pt x="204138" y="595085"/>
                </a:cubicBezTo>
                <a:cubicBezTo>
                  <a:pt x="216140" y="574082"/>
                  <a:pt x="231409" y="554927"/>
                  <a:pt x="247681" y="537028"/>
                </a:cubicBezTo>
                <a:cubicBezTo>
                  <a:pt x="279898" y="501589"/>
                  <a:pt x="310965" y="464165"/>
                  <a:pt x="349281" y="435428"/>
                </a:cubicBezTo>
                <a:cubicBezTo>
                  <a:pt x="451526" y="358744"/>
                  <a:pt x="403296" y="392597"/>
                  <a:pt x="566995" y="290285"/>
                </a:cubicBezTo>
                <a:cubicBezTo>
                  <a:pt x="673822" y="223518"/>
                  <a:pt x="614896" y="259514"/>
                  <a:pt x="755681" y="203200"/>
                </a:cubicBezTo>
                <a:cubicBezTo>
                  <a:pt x="963628" y="120022"/>
                  <a:pt x="742321" y="192503"/>
                  <a:pt x="1060481" y="101600"/>
                </a:cubicBezTo>
                <a:cubicBezTo>
                  <a:pt x="1094348" y="91924"/>
                  <a:pt x="1127911" y="81114"/>
                  <a:pt x="1162081" y="72571"/>
                </a:cubicBezTo>
                <a:cubicBezTo>
                  <a:pt x="1200786" y="62895"/>
                  <a:pt x="1239834" y="54502"/>
                  <a:pt x="1278195" y="43542"/>
                </a:cubicBezTo>
                <a:cubicBezTo>
                  <a:pt x="1307617" y="35136"/>
                  <a:pt x="1335206" y="20153"/>
                  <a:pt x="1365281" y="14514"/>
                </a:cubicBezTo>
                <a:cubicBezTo>
                  <a:pt x="1413071" y="5554"/>
                  <a:pt x="1462043" y="4838"/>
                  <a:pt x="1510424" y="0"/>
                </a:cubicBezTo>
                <a:cubicBezTo>
                  <a:pt x="1525172" y="1229"/>
                  <a:pt x="1713410" y="-214"/>
                  <a:pt x="1757166" y="43542"/>
                </a:cubicBezTo>
                <a:cubicBezTo>
                  <a:pt x="1780115" y="66491"/>
                  <a:pt x="1789793" y="100064"/>
                  <a:pt x="1800709" y="130628"/>
                </a:cubicBezTo>
                <a:cubicBezTo>
                  <a:pt x="1814128" y="168200"/>
                  <a:pt x="1817122" y="208893"/>
                  <a:pt x="1829738" y="246742"/>
                </a:cubicBezTo>
                <a:cubicBezTo>
                  <a:pt x="1869904" y="367243"/>
                  <a:pt x="1850360" y="304407"/>
                  <a:pt x="1887795" y="435428"/>
                </a:cubicBezTo>
                <a:cubicBezTo>
                  <a:pt x="1897471" y="503161"/>
                  <a:pt x="1905576" y="571138"/>
                  <a:pt x="1916824" y="638628"/>
                </a:cubicBezTo>
                <a:cubicBezTo>
                  <a:pt x="1936962" y="759459"/>
                  <a:pt x="1927176" y="696581"/>
                  <a:pt x="1945852" y="827314"/>
                </a:cubicBezTo>
                <a:cubicBezTo>
                  <a:pt x="1914588" y="1468244"/>
                  <a:pt x="1979627" y="1233994"/>
                  <a:pt x="1873281" y="1553028"/>
                </a:cubicBezTo>
                <a:lnTo>
                  <a:pt x="1873281" y="1553028"/>
                </a:lnTo>
                <a:cubicBezTo>
                  <a:pt x="1854535" y="1628008"/>
                  <a:pt x="1869831" y="1594487"/>
                  <a:pt x="1829738" y="1654628"/>
                </a:cubicBezTo>
                <a:cubicBezTo>
                  <a:pt x="1827802" y="1662374"/>
                  <a:pt x="1809040" y="1743732"/>
                  <a:pt x="1800709" y="1756228"/>
                </a:cubicBezTo>
                <a:cubicBezTo>
                  <a:pt x="1789323" y="1773307"/>
                  <a:pt x="1770307" y="1784002"/>
                  <a:pt x="1757166" y="1799771"/>
                </a:cubicBezTo>
                <a:cubicBezTo>
                  <a:pt x="1716189" y="1848944"/>
                  <a:pt x="1741136" y="1844451"/>
                  <a:pt x="1684595" y="1886857"/>
                </a:cubicBezTo>
                <a:cubicBezTo>
                  <a:pt x="1662027" y="1903783"/>
                  <a:pt x="1637256" y="1917784"/>
                  <a:pt x="1612024" y="1930400"/>
                </a:cubicBezTo>
                <a:cubicBezTo>
                  <a:pt x="1582271" y="1945277"/>
                  <a:pt x="1523510" y="1953908"/>
                  <a:pt x="1495909" y="1959428"/>
                </a:cubicBezTo>
                <a:cubicBezTo>
                  <a:pt x="1471719" y="1969104"/>
                  <a:pt x="1448614" y="1982138"/>
                  <a:pt x="1423338" y="1988457"/>
                </a:cubicBezTo>
                <a:cubicBezTo>
                  <a:pt x="1278564" y="2024651"/>
                  <a:pt x="1026438" y="1992034"/>
                  <a:pt x="929852" y="1988457"/>
                </a:cubicBezTo>
                <a:cubicBezTo>
                  <a:pt x="895985" y="1978781"/>
                  <a:pt x="861916" y="1969786"/>
                  <a:pt x="828252" y="1959428"/>
                </a:cubicBezTo>
                <a:cubicBezTo>
                  <a:pt x="799006" y="1950429"/>
                  <a:pt x="741166" y="1930400"/>
                  <a:pt x="741166" y="1930400"/>
                </a:cubicBezTo>
                <a:cubicBezTo>
                  <a:pt x="726652" y="1920724"/>
                  <a:pt x="712769" y="1910026"/>
                  <a:pt x="697624" y="1901371"/>
                </a:cubicBezTo>
                <a:cubicBezTo>
                  <a:pt x="612573" y="1852770"/>
                  <a:pt x="666752" y="1893834"/>
                  <a:pt x="596024" y="1843314"/>
                </a:cubicBezTo>
                <a:cubicBezTo>
                  <a:pt x="516484" y="1786500"/>
                  <a:pt x="535793" y="1797598"/>
                  <a:pt x="450881" y="1712685"/>
                </a:cubicBezTo>
                <a:lnTo>
                  <a:pt x="407338" y="1669142"/>
                </a:lnTo>
                <a:cubicBezTo>
                  <a:pt x="392824" y="1654628"/>
                  <a:pt x="375181" y="1642679"/>
                  <a:pt x="363795" y="1625600"/>
                </a:cubicBezTo>
                <a:lnTo>
                  <a:pt x="334766" y="1582057"/>
                </a:lnTo>
                <a:cubicBezTo>
                  <a:pt x="298285" y="1472611"/>
                  <a:pt x="351739" y="1603273"/>
                  <a:pt x="276709" y="1509485"/>
                </a:cubicBezTo>
                <a:cubicBezTo>
                  <a:pt x="196589" y="1409334"/>
                  <a:pt x="343437" y="1520102"/>
                  <a:pt x="218652" y="1436914"/>
                </a:cubicBezTo>
                <a:cubicBezTo>
                  <a:pt x="213814" y="1422400"/>
                  <a:pt x="214956" y="1404189"/>
                  <a:pt x="204138" y="1393371"/>
                </a:cubicBezTo>
                <a:cubicBezTo>
                  <a:pt x="193320" y="1382553"/>
                  <a:pt x="160595" y="1378857"/>
                  <a:pt x="160595" y="1378857"/>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35233538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23267">
                                            <p:txEl>
                                              <p:pRg st="1" end="1"/>
                                            </p:txEl>
                                          </p:spTgt>
                                        </p:tgtEl>
                                        <p:attrNameLst>
                                          <p:attrName>style.visibility</p:attrName>
                                        </p:attrNameLst>
                                      </p:cBhvr>
                                      <p:to>
                                        <p:strVal val="visible"/>
                                      </p:to>
                                    </p:set>
                                    <p:anim calcmode="lin" valueType="num">
                                      <p:cBhvr additive="base">
                                        <p:cTn id="7" dur="500" fill="hold"/>
                                        <p:tgtEl>
                                          <p:spTgt spid="52326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326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23294"/>
                                        </p:tgtEl>
                                        <p:attrNameLst>
                                          <p:attrName>style.visibility</p:attrName>
                                        </p:attrNameLst>
                                      </p:cBhvr>
                                      <p:to>
                                        <p:strVal val="visible"/>
                                      </p:to>
                                    </p:set>
                                    <p:anim calcmode="lin" valueType="num">
                                      <p:cBhvr additive="base">
                                        <p:cTn id="17" dur="500" fill="hold"/>
                                        <p:tgtEl>
                                          <p:spTgt spid="523294"/>
                                        </p:tgtEl>
                                        <p:attrNameLst>
                                          <p:attrName>ppt_x</p:attrName>
                                        </p:attrNameLst>
                                      </p:cBhvr>
                                      <p:tavLst>
                                        <p:tav tm="0">
                                          <p:val>
                                            <p:strVal val="#ppt_x"/>
                                          </p:val>
                                        </p:tav>
                                        <p:tav tm="100000">
                                          <p:val>
                                            <p:strVal val="#ppt_x"/>
                                          </p:val>
                                        </p:tav>
                                      </p:tavLst>
                                    </p:anim>
                                    <p:anim calcmode="lin" valueType="num">
                                      <p:cBhvr additive="base">
                                        <p:cTn id="18" dur="500" fill="hold"/>
                                        <p:tgtEl>
                                          <p:spTgt spid="5232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94"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5" name="Rectangle 3"/>
          <p:cNvSpPr>
            <a:spLocks noGrp="1" noChangeArrowheads="1"/>
          </p:cNvSpPr>
          <p:nvPr>
            <p:ph idx="1"/>
          </p:nvPr>
        </p:nvSpPr>
        <p:spPr>
          <a:xfrm>
            <a:off x="814917" y="2420938"/>
            <a:ext cx="10058400" cy="576262"/>
          </a:xfrm>
        </p:spPr>
        <p:txBody>
          <a:bodyPr/>
          <a:lstStyle/>
          <a:p>
            <a:pPr eaLnBrk="1" hangingPunct="1">
              <a:buFont typeface="Wingdings" pitchFamily="2" charset="2"/>
              <a:buNone/>
            </a:pPr>
            <a:r>
              <a:rPr lang="en-US" altLang="zh-TW" sz="2800" b="1" smtClean="0">
                <a:solidFill>
                  <a:srgbClr val="CCFF99"/>
                </a:solidFill>
                <a:sym typeface="Symbol" pitchFamily="18" charset="2"/>
              </a:rPr>
              <a:t>pf: </a:t>
            </a:r>
            <a:r>
              <a:rPr lang="en-US" altLang="zh-TW" sz="2800" smtClean="0">
                <a:sym typeface="Symbol" pitchFamily="18" charset="2"/>
              </a:rPr>
              <a:t>(by induction on </a:t>
            </a:r>
            <a:r>
              <a:rPr lang="en-US" altLang="zh-TW" sz="2800" b="1" i="1" smtClean="0">
                <a:latin typeface="Times New Roman" pitchFamily="18" charset="0"/>
                <a:sym typeface="Symbol" pitchFamily="18" charset="2"/>
              </a:rPr>
              <a:t>q</a:t>
            </a:r>
            <a:r>
              <a:rPr lang="en-US" altLang="zh-TW" sz="2800" smtClean="0">
                <a:sym typeface="Symbol" pitchFamily="18" charset="2"/>
              </a:rPr>
              <a:t>)</a:t>
            </a:r>
          </a:p>
        </p:txBody>
      </p:sp>
      <p:sp>
        <p:nvSpPr>
          <p:cNvPr id="463904" name="Rectangle 32"/>
          <p:cNvSpPr>
            <a:spLocks noChangeArrowheads="1"/>
          </p:cNvSpPr>
          <p:nvPr/>
        </p:nvSpPr>
        <p:spPr bwMode="auto">
          <a:xfrm>
            <a:off x="814917" y="188914"/>
            <a:ext cx="9889067" cy="925511"/>
          </a:xfrm>
          <a:prstGeom prst="rect">
            <a:avLst/>
          </a:prstGeom>
          <a:noFill/>
          <a:ln w="38100">
            <a:solidFill>
              <a:schemeClr val="tx1"/>
            </a:solidFill>
            <a:miter lim="800000"/>
            <a:headEnd/>
            <a:tailEnd type="none" w="lg" len="lg"/>
          </a:ln>
          <a:effectLst/>
        </p:spPr>
        <p:txBody>
          <a:bodyPr lIns="90000" tIns="46800" rIns="90000" bIns="46800">
            <a:spAutoFit/>
          </a:bodyPr>
          <a:lstStyle/>
          <a:p>
            <a:pPr>
              <a:defRPr/>
            </a:pPr>
            <a:r>
              <a:rPr lang="en-US" altLang="zh-TW" dirty="0" err="1">
                <a:solidFill>
                  <a:srgbClr val="CCFF99"/>
                </a:solidFill>
                <a:effectLst>
                  <a:outerShdw blurRad="38100" dist="38100" dir="2700000" algn="tl">
                    <a:srgbClr val="000000"/>
                  </a:outerShdw>
                </a:effectLst>
              </a:rPr>
              <a:t>Thm</a:t>
            </a:r>
            <a:r>
              <a:rPr lang="en-US" altLang="zh-TW" dirty="0">
                <a:solidFill>
                  <a:srgbClr val="CCFF99"/>
                </a:solidFill>
                <a:effectLst>
                  <a:outerShdw blurRad="38100" dist="38100" dir="2700000" algn="tl">
                    <a:srgbClr val="000000"/>
                  </a:outerShdw>
                </a:effectLst>
              </a:rPr>
              <a:t> 1: (Euler’s Formula)</a:t>
            </a:r>
          </a:p>
          <a:p>
            <a:pPr>
              <a:defRPr/>
            </a:pPr>
            <a:r>
              <a:rPr lang="en-US" altLang="zh-TW" b="0" dirty="0">
                <a:effectLst>
                  <a:outerShdw blurRad="38100" dist="38100" dir="2700000" algn="tl">
                    <a:srgbClr val="000000"/>
                  </a:outerShdw>
                </a:effectLst>
              </a:rPr>
              <a:t>    If </a:t>
            </a:r>
            <a:r>
              <a:rPr lang="en-US" altLang="zh-TW" i="1" dirty="0">
                <a:effectLst>
                  <a:outerShdw blurRad="38100" dist="38100" dir="2700000" algn="tl">
                    <a:srgbClr val="000000"/>
                  </a:outerShdw>
                </a:effectLst>
                <a:latin typeface="Times New Roman" pitchFamily="18" charset="0"/>
              </a:rPr>
              <a:t>G</a:t>
            </a:r>
            <a:r>
              <a:rPr lang="en-US" altLang="zh-TW" b="0" dirty="0">
                <a:effectLst>
                  <a:outerShdw blurRad="38100" dist="38100" dir="2700000" algn="tl">
                    <a:srgbClr val="000000"/>
                  </a:outerShdw>
                </a:effectLst>
              </a:rPr>
              <a:t> is a connected plane graph with </a:t>
            </a:r>
            <a:r>
              <a:rPr lang="en-US" altLang="zh-TW" i="1" dirty="0">
                <a:effectLst>
                  <a:outerShdw blurRad="38100" dist="38100" dir="2700000" algn="tl">
                    <a:srgbClr val="000000"/>
                  </a:outerShdw>
                </a:effectLst>
                <a:latin typeface="Times New Roman" pitchFamily="18" charset="0"/>
              </a:rPr>
              <a:t>p</a:t>
            </a:r>
            <a:r>
              <a:rPr lang="en-US" altLang="zh-TW" b="0" dirty="0">
                <a:effectLst>
                  <a:outerShdw blurRad="38100" dist="38100" dir="2700000" algn="tl">
                    <a:srgbClr val="000000"/>
                  </a:outerShdw>
                </a:effectLst>
              </a:rPr>
              <a:t> vertices, </a:t>
            </a:r>
            <a:r>
              <a:rPr lang="en-US" altLang="zh-TW" i="1" dirty="0">
                <a:effectLst>
                  <a:outerShdw blurRad="38100" dist="38100" dir="2700000" algn="tl">
                    <a:srgbClr val="000000"/>
                  </a:outerShdw>
                </a:effectLst>
                <a:latin typeface="Times New Roman" pitchFamily="18" charset="0"/>
              </a:rPr>
              <a:t>q</a:t>
            </a:r>
            <a:r>
              <a:rPr lang="en-US" altLang="zh-TW" b="0" dirty="0">
                <a:effectLst>
                  <a:outerShdw blurRad="38100" dist="38100" dir="2700000" algn="tl">
                    <a:srgbClr val="000000"/>
                  </a:outerShdw>
                </a:effectLst>
              </a:rPr>
              <a:t> edges, and </a:t>
            </a:r>
            <a:r>
              <a:rPr lang="en-US" altLang="zh-TW" i="1" dirty="0">
                <a:effectLst>
                  <a:outerShdw blurRad="38100" dist="38100" dir="2700000" algn="tl">
                    <a:srgbClr val="000000"/>
                  </a:outerShdw>
                </a:effectLst>
                <a:latin typeface="Times New Roman" pitchFamily="18" charset="0"/>
              </a:rPr>
              <a:t>r</a:t>
            </a:r>
            <a:r>
              <a:rPr lang="en-US" altLang="zh-TW" b="0" dirty="0">
                <a:effectLst>
                  <a:outerShdw blurRad="38100" dist="38100" dir="2700000" algn="tl">
                    <a:srgbClr val="000000"/>
                  </a:outerShdw>
                </a:effectLst>
              </a:rPr>
              <a:t> regions, then</a:t>
            </a:r>
            <a:br>
              <a:rPr lang="en-US" altLang="zh-TW" b="0" dirty="0">
                <a:effectLst>
                  <a:outerShdw blurRad="38100" dist="38100" dir="2700000" algn="tl">
                    <a:srgbClr val="000000"/>
                  </a:outerShdw>
                </a:effectLst>
              </a:rPr>
            </a:br>
            <a:r>
              <a:rPr lang="en-US" altLang="zh-TW" b="0" dirty="0">
                <a:effectLst>
                  <a:outerShdw blurRad="38100" dist="38100" dir="2700000" algn="tl">
                    <a:srgbClr val="000000"/>
                  </a:outerShdw>
                </a:effectLst>
              </a:rPr>
              <a:t>                      </a:t>
            </a:r>
            <a:r>
              <a:rPr lang="en-US" altLang="zh-TW" i="1" dirty="0">
                <a:effectLst>
                  <a:outerShdw blurRad="38100" dist="38100" dir="2700000" algn="tl">
                    <a:srgbClr val="000000"/>
                  </a:outerShdw>
                </a:effectLst>
                <a:latin typeface="Times New Roman" pitchFamily="18" charset="0"/>
              </a:rPr>
              <a:t>p</a:t>
            </a:r>
            <a:r>
              <a:rPr lang="en-US" altLang="zh-TW" b="0" dirty="0">
                <a:effectLst>
                  <a:outerShdw blurRad="38100" dist="38100" dir="2700000" algn="tl">
                    <a:srgbClr val="000000"/>
                  </a:outerShdw>
                </a:effectLst>
                <a:latin typeface="Times New Roman" pitchFamily="18" charset="0"/>
              </a:rPr>
              <a:t> </a:t>
            </a:r>
            <a:r>
              <a:rPr lang="en-US" altLang="zh-TW" dirty="0">
                <a:effectLst>
                  <a:outerShdw blurRad="38100" dist="38100" dir="2700000" algn="tl">
                    <a:srgbClr val="000000"/>
                  </a:outerShdw>
                </a:effectLst>
                <a:latin typeface="Symbol" pitchFamily="18" charset="2"/>
              </a:rPr>
              <a:t>-</a:t>
            </a:r>
            <a:r>
              <a:rPr lang="en-US" altLang="zh-TW" b="0" dirty="0">
                <a:effectLst>
                  <a:outerShdw blurRad="38100" dist="38100" dir="2700000" algn="tl">
                    <a:srgbClr val="000000"/>
                  </a:outerShdw>
                </a:effectLst>
                <a:latin typeface="Times New Roman" pitchFamily="18" charset="0"/>
              </a:rPr>
              <a:t> </a:t>
            </a:r>
            <a:r>
              <a:rPr lang="en-US" altLang="zh-TW" i="1" dirty="0">
                <a:effectLst>
                  <a:outerShdw blurRad="38100" dist="38100" dir="2700000" algn="tl">
                    <a:srgbClr val="000000"/>
                  </a:outerShdw>
                </a:effectLst>
                <a:latin typeface="Times New Roman" pitchFamily="18" charset="0"/>
              </a:rPr>
              <a:t>q</a:t>
            </a:r>
            <a:r>
              <a:rPr lang="en-US" altLang="zh-TW" b="0" dirty="0">
                <a:effectLst>
                  <a:outerShdw blurRad="38100" dist="38100" dir="2700000" algn="tl">
                    <a:srgbClr val="000000"/>
                  </a:outerShdw>
                </a:effectLst>
                <a:latin typeface="Times New Roman" pitchFamily="18" charset="0"/>
              </a:rPr>
              <a:t> + </a:t>
            </a:r>
            <a:r>
              <a:rPr lang="en-US" altLang="zh-TW" i="1" dirty="0">
                <a:effectLst>
                  <a:outerShdw blurRad="38100" dist="38100" dir="2700000" algn="tl">
                    <a:srgbClr val="000000"/>
                  </a:outerShdw>
                </a:effectLst>
                <a:latin typeface="Times New Roman" pitchFamily="18" charset="0"/>
              </a:rPr>
              <a:t>r</a:t>
            </a:r>
            <a:r>
              <a:rPr lang="en-US" altLang="zh-TW" b="0" dirty="0">
                <a:effectLst>
                  <a:outerShdw blurRad="38100" dist="38100" dir="2700000" algn="tl">
                    <a:srgbClr val="000000"/>
                  </a:outerShdw>
                </a:effectLst>
                <a:latin typeface="Times New Roman" pitchFamily="18" charset="0"/>
              </a:rPr>
              <a:t> = </a:t>
            </a:r>
            <a:r>
              <a:rPr lang="en-US" altLang="zh-TW" dirty="0">
                <a:effectLst>
                  <a:outerShdw blurRad="38100" dist="38100" dir="2700000" algn="tl">
                    <a:srgbClr val="000000"/>
                  </a:outerShdw>
                </a:effectLst>
                <a:latin typeface="Times New Roman" pitchFamily="18" charset="0"/>
              </a:rPr>
              <a:t>2</a:t>
            </a:r>
            <a:r>
              <a:rPr lang="en-US" altLang="zh-TW" b="0" dirty="0">
                <a:effectLst>
                  <a:outerShdw blurRad="38100" dist="38100" dir="2700000" algn="tl">
                    <a:srgbClr val="000000"/>
                  </a:outerShdw>
                </a:effectLst>
                <a:latin typeface="Times New Roman" pitchFamily="18" charset="0"/>
              </a:rPr>
              <a:t>.</a:t>
            </a:r>
            <a:endParaRPr lang="en-US" altLang="zh-TW" b="0" dirty="0">
              <a:effectLst>
                <a:outerShdw blurRad="38100" dist="38100" dir="2700000" algn="tl">
                  <a:srgbClr val="000000"/>
                </a:outerShdw>
              </a:effectLst>
              <a:latin typeface="Times New Roman" pitchFamily="18" charset="0"/>
              <a:sym typeface="Symbol" pitchFamily="18" charset="2"/>
            </a:endParaRPr>
          </a:p>
        </p:txBody>
      </p:sp>
      <p:sp>
        <p:nvSpPr>
          <p:cNvPr id="463914" name="Text Box 42"/>
          <p:cNvSpPr txBox="1">
            <a:spLocks noChangeArrowheads="1"/>
          </p:cNvSpPr>
          <p:nvPr/>
        </p:nvSpPr>
        <p:spPr bwMode="auto">
          <a:xfrm>
            <a:off x="1583267" y="3071813"/>
            <a:ext cx="4104306" cy="648512"/>
          </a:xfrm>
          <a:prstGeom prst="rect">
            <a:avLst/>
          </a:prstGeom>
          <a:noFill/>
          <a:ln w="38100">
            <a:noFill/>
            <a:miter lim="800000"/>
            <a:headEnd/>
            <a:tailEnd type="none" w="lg" len="lg"/>
          </a:ln>
          <a:effectLst/>
        </p:spPr>
        <p:txBody>
          <a:bodyPr wrap="none" lIns="90000" tIns="46800" rIns="90000" bIns="46800">
            <a:spAutoFit/>
          </a:bodyPr>
          <a:lstStyle/>
          <a:p>
            <a:pPr>
              <a:defRPr/>
            </a:pPr>
            <a:r>
              <a:rPr lang="en-US" altLang="zh-TW" b="0" dirty="0">
                <a:solidFill>
                  <a:srgbClr val="00B050"/>
                </a:solidFill>
              </a:rPr>
              <a:t>(basis</a:t>
            </a:r>
            <a:r>
              <a:rPr lang="en-US" altLang="zh-TW" b="0" dirty="0">
                <a:solidFill>
                  <a:srgbClr val="FFFF66"/>
                </a:solidFill>
              </a:rPr>
              <a:t>)</a:t>
            </a:r>
            <a:r>
              <a:rPr lang="en-US" altLang="zh-TW" b="0" dirty="0"/>
              <a:t> If </a:t>
            </a:r>
            <a:r>
              <a:rPr lang="en-US" altLang="zh-TW" i="1" dirty="0">
                <a:latin typeface="Times New Roman" pitchFamily="18" charset="0"/>
              </a:rPr>
              <a:t>q </a:t>
            </a:r>
            <a:r>
              <a:rPr lang="en-US" altLang="zh-TW" b="0" dirty="0"/>
              <a:t>= </a:t>
            </a:r>
            <a:r>
              <a:rPr lang="en-US" altLang="zh-TW" b="0" dirty="0">
                <a:latin typeface="Times New Roman" pitchFamily="18" charset="0"/>
              </a:rPr>
              <a:t>0</a:t>
            </a:r>
            <a:r>
              <a:rPr lang="en-US" altLang="zh-TW" b="0" dirty="0"/>
              <a:t>, then </a:t>
            </a:r>
            <a:r>
              <a:rPr lang="en-US" altLang="zh-TW" i="1" dirty="0">
                <a:latin typeface="Times New Roman" pitchFamily="18" charset="0"/>
              </a:rPr>
              <a:t>G</a:t>
            </a:r>
            <a:r>
              <a:rPr lang="en-US" altLang="zh-TW" dirty="0">
                <a:latin typeface="Times New Roman" pitchFamily="18" charset="0"/>
              </a:rPr>
              <a:t> </a:t>
            </a:r>
            <a:r>
              <a:rPr lang="en-US" altLang="zh-TW" b="0" dirty="0">
                <a:latin typeface="Times New Roman" pitchFamily="18" charset="0"/>
                <a:sym typeface="Symbol" pitchFamily="18" charset="2"/>
              </a:rPr>
              <a:t></a:t>
            </a:r>
            <a:r>
              <a:rPr lang="en-US" altLang="zh-TW" dirty="0">
                <a:latin typeface="Times New Roman" pitchFamily="18" charset="0"/>
                <a:sym typeface="Symbol" pitchFamily="18" charset="2"/>
              </a:rPr>
              <a:t> </a:t>
            </a:r>
            <a:r>
              <a:rPr lang="en-US" altLang="zh-TW" i="1" dirty="0">
                <a:latin typeface="Times New Roman" pitchFamily="18" charset="0"/>
              </a:rPr>
              <a:t>K</a:t>
            </a:r>
            <a:r>
              <a:rPr lang="en-US" altLang="zh-TW" baseline="-25000" dirty="0">
                <a:latin typeface="Times New Roman" pitchFamily="18" charset="0"/>
              </a:rPr>
              <a:t>1</a:t>
            </a:r>
            <a:r>
              <a:rPr lang="en-US" altLang="zh-TW" b="0" dirty="0"/>
              <a:t>; so </a:t>
            </a:r>
            <a:r>
              <a:rPr lang="en-US" altLang="zh-TW" i="1" dirty="0">
                <a:latin typeface="Times New Roman" pitchFamily="18" charset="0"/>
              </a:rPr>
              <a:t>p </a:t>
            </a:r>
            <a:r>
              <a:rPr lang="en-US" altLang="zh-TW" b="0" dirty="0"/>
              <a:t>= 1, </a:t>
            </a:r>
            <a:r>
              <a:rPr lang="en-US" altLang="zh-TW" i="1" dirty="0">
                <a:latin typeface="Times New Roman" pitchFamily="18" charset="0"/>
              </a:rPr>
              <a:t>r </a:t>
            </a:r>
            <a:r>
              <a:rPr lang="en-US" altLang="zh-TW" b="0" dirty="0"/>
              <a:t>=1,</a:t>
            </a:r>
            <a:br>
              <a:rPr lang="en-US" altLang="zh-TW" b="0" dirty="0"/>
            </a:br>
            <a:r>
              <a:rPr lang="en-US" altLang="zh-TW" b="0" dirty="0"/>
              <a:t>          and </a:t>
            </a:r>
            <a:r>
              <a:rPr lang="en-US" altLang="zh-TW" i="1" dirty="0">
                <a:effectLst>
                  <a:outerShdw blurRad="38100" dist="38100" dir="2700000" algn="tl">
                    <a:srgbClr val="000000"/>
                  </a:outerShdw>
                </a:effectLst>
                <a:latin typeface="Times New Roman" pitchFamily="18" charset="0"/>
              </a:rPr>
              <a:t>p</a:t>
            </a:r>
            <a:r>
              <a:rPr lang="en-US" altLang="zh-TW" b="0" dirty="0">
                <a:effectLst>
                  <a:outerShdw blurRad="38100" dist="38100" dir="2700000" algn="tl">
                    <a:srgbClr val="000000"/>
                  </a:outerShdw>
                </a:effectLst>
                <a:latin typeface="Times New Roman" pitchFamily="18" charset="0"/>
              </a:rPr>
              <a:t> </a:t>
            </a:r>
            <a:r>
              <a:rPr lang="en-US" altLang="zh-TW" dirty="0">
                <a:effectLst>
                  <a:outerShdw blurRad="38100" dist="38100" dir="2700000" algn="tl">
                    <a:srgbClr val="000000"/>
                  </a:outerShdw>
                </a:effectLst>
                <a:latin typeface="Symbol" pitchFamily="18" charset="2"/>
              </a:rPr>
              <a:t>-</a:t>
            </a:r>
            <a:r>
              <a:rPr lang="en-US" altLang="zh-TW" b="0" dirty="0">
                <a:effectLst>
                  <a:outerShdw blurRad="38100" dist="38100" dir="2700000" algn="tl">
                    <a:srgbClr val="000000"/>
                  </a:outerShdw>
                </a:effectLst>
                <a:latin typeface="Times New Roman" pitchFamily="18" charset="0"/>
              </a:rPr>
              <a:t> </a:t>
            </a:r>
            <a:r>
              <a:rPr lang="en-US" altLang="zh-TW" i="1" dirty="0">
                <a:effectLst>
                  <a:outerShdw blurRad="38100" dist="38100" dir="2700000" algn="tl">
                    <a:srgbClr val="000000"/>
                  </a:outerShdw>
                </a:effectLst>
                <a:latin typeface="Times New Roman" pitchFamily="18" charset="0"/>
              </a:rPr>
              <a:t>q</a:t>
            </a:r>
            <a:r>
              <a:rPr lang="en-US" altLang="zh-TW" b="0" dirty="0">
                <a:effectLst>
                  <a:outerShdw blurRad="38100" dist="38100" dir="2700000" algn="tl">
                    <a:srgbClr val="000000"/>
                  </a:outerShdw>
                </a:effectLst>
                <a:latin typeface="Times New Roman" pitchFamily="18" charset="0"/>
              </a:rPr>
              <a:t> + </a:t>
            </a:r>
            <a:r>
              <a:rPr lang="en-US" altLang="zh-TW" i="1" dirty="0">
                <a:effectLst>
                  <a:outerShdw blurRad="38100" dist="38100" dir="2700000" algn="tl">
                    <a:srgbClr val="000000"/>
                  </a:outerShdw>
                </a:effectLst>
                <a:latin typeface="Times New Roman" pitchFamily="18" charset="0"/>
              </a:rPr>
              <a:t>r</a:t>
            </a:r>
            <a:r>
              <a:rPr lang="en-US" altLang="zh-TW" b="0" dirty="0">
                <a:effectLst>
                  <a:outerShdw blurRad="38100" dist="38100" dir="2700000" algn="tl">
                    <a:srgbClr val="000000"/>
                  </a:outerShdw>
                </a:effectLst>
                <a:latin typeface="Times New Roman" pitchFamily="18" charset="0"/>
              </a:rPr>
              <a:t> = 2</a:t>
            </a:r>
            <a:r>
              <a:rPr lang="en-US" altLang="zh-TW" b="0" dirty="0"/>
              <a:t>.</a:t>
            </a:r>
          </a:p>
        </p:txBody>
      </p:sp>
      <p:sp>
        <p:nvSpPr>
          <p:cNvPr id="463915" name="Text Box 43"/>
          <p:cNvSpPr txBox="1">
            <a:spLocks noChangeArrowheads="1"/>
          </p:cNvSpPr>
          <p:nvPr/>
        </p:nvSpPr>
        <p:spPr bwMode="auto">
          <a:xfrm>
            <a:off x="1583267" y="4149725"/>
            <a:ext cx="7157129" cy="95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b="0" dirty="0">
                <a:solidFill>
                  <a:srgbClr val="00B050"/>
                </a:solidFill>
              </a:rPr>
              <a:t>(inductive)</a:t>
            </a:r>
            <a:r>
              <a:rPr lang="en-US" altLang="zh-TW" b="0" dirty="0"/>
              <a:t> Assume the result is true for any</a:t>
            </a:r>
            <a:br>
              <a:rPr lang="en-US" altLang="zh-TW" b="0" dirty="0"/>
            </a:br>
            <a:r>
              <a:rPr lang="en-US" altLang="zh-TW" b="0" dirty="0"/>
              <a:t>graph with </a:t>
            </a:r>
            <a:r>
              <a:rPr lang="en-US" altLang="zh-TW" i="1" dirty="0">
                <a:latin typeface="Times New Roman" pitchFamily="18" charset="0"/>
              </a:rPr>
              <a:t>q </a:t>
            </a:r>
            <a:r>
              <a:rPr lang="en-US" altLang="zh-TW" b="0" dirty="0"/>
              <a:t>= </a:t>
            </a:r>
            <a:r>
              <a:rPr lang="en-US" altLang="zh-TW" i="1" dirty="0">
                <a:latin typeface="Times New Roman" pitchFamily="18" charset="0"/>
              </a:rPr>
              <a:t>k </a:t>
            </a:r>
            <a:r>
              <a:rPr lang="en-US" altLang="zh-TW" b="0" dirty="0">
                <a:latin typeface="Symbol" pitchFamily="18" charset="2"/>
              </a:rPr>
              <a:t>- </a:t>
            </a:r>
            <a:r>
              <a:rPr lang="en-US" altLang="zh-TW" b="0" dirty="0"/>
              <a:t>1 edges, where </a:t>
            </a:r>
            <a:r>
              <a:rPr lang="en-US" altLang="zh-TW" i="1" dirty="0">
                <a:latin typeface="Times New Roman" pitchFamily="18" charset="0"/>
              </a:rPr>
              <a:t>k</a:t>
            </a:r>
            <a:r>
              <a:rPr lang="en-US" altLang="zh-TW" b="0" dirty="0"/>
              <a:t> </a:t>
            </a:r>
            <a:r>
              <a:rPr lang="en-US" altLang="zh-TW" b="0" dirty="0">
                <a:sym typeface="Symbol" pitchFamily="18" charset="2"/>
              </a:rPr>
              <a:t></a:t>
            </a:r>
            <a:r>
              <a:rPr lang="en-US" altLang="zh-TW" b="0" dirty="0"/>
              <a:t> 1.</a:t>
            </a:r>
          </a:p>
        </p:txBody>
      </p:sp>
      <p:sp>
        <p:nvSpPr>
          <p:cNvPr id="463916" name="Text Box 44"/>
          <p:cNvSpPr txBox="1">
            <a:spLocks noChangeArrowheads="1"/>
          </p:cNvSpPr>
          <p:nvPr/>
        </p:nvSpPr>
        <p:spPr bwMode="auto">
          <a:xfrm>
            <a:off x="1488018" y="5302250"/>
            <a:ext cx="7566152" cy="95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b="0"/>
              <a:t>Let </a:t>
            </a:r>
            <a:r>
              <a:rPr lang="en-US" altLang="zh-TW" i="1">
                <a:latin typeface="Times New Roman" pitchFamily="18" charset="0"/>
              </a:rPr>
              <a:t>G</a:t>
            </a:r>
            <a:r>
              <a:rPr lang="en-US" altLang="zh-TW" b="0"/>
              <a:t> be a graph with </a:t>
            </a:r>
            <a:r>
              <a:rPr lang="en-US" altLang="zh-TW" i="1">
                <a:latin typeface="Times New Roman" pitchFamily="18" charset="0"/>
              </a:rPr>
              <a:t>k</a:t>
            </a:r>
            <a:r>
              <a:rPr lang="en-US" altLang="zh-TW" b="0"/>
              <a:t> edges. Suppose G has</a:t>
            </a:r>
            <a:br>
              <a:rPr lang="en-US" altLang="zh-TW" b="0"/>
            </a:br>
            <a:r>
              <a:rPr lang="en-US" altLang="zh-TW" i="1">
                <a:latin typeface="Times New Roman" pitchFamily="18" charset="0"/>
              </a:rPr>
              <a:t>p</a:t>
            </a:r>
            <a:r>
              <a:rPr lang="en-US" altLang="zh-TW" b="0"/>
              <a:t> vertices and </a:t>
            </a:r>
            <a:r>
              <a:rPr lang="en-US" altLang="zh-TW" i="1">
                <a:latin typeface="Times New Roman" pitchFamily="18" charset="0"/>
              </a:rPr>
              <a:t>r</a:t>
            </a:r>
            <a:r>
              <a:rPr lang="en-US" altLang="zh-TW" b="0"/>
              <a:t> regions.</a:t>
            </a:r>
          </a:p>
        </p:txBody>
      </p:sp>
    </p:spTree>
    <p:extLst>
      <p:ext uri="{BB962C8B-B14F-4D97-AF65-F5344CB8AC3E}">
        <p14:creationId xmlns:p14="http://schemas.microsoft.com/office/powerpoint/2010/main" val="33919187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63875">
                                            <p:txEl>
                                              <p:pRg st="0" end="0"/>
                                            </p:txEl>
                                          </p:spTgt>
                                        </p:tgtEl>
                                        <p:attrNameLst>
                                          <p:attrName>style.visibility</p:attrName>
                                        </p:attrNameLst>
                                      </p:cBhvr>
                                      <p:to>
                                        <p:strVal val="visible"/>
                                      </p:to>
                                    </p:set>
                                    <p:anim calcmode="lin" valueType="num">
                                      <p:cBhvr additive="base">
                                        <p:cTn id="7" dur="500" fill="hold"/>
                                        <p:tgtEl>
                                          <p:spTgt spid="4638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38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3914"/>
                                        </p:tgtEl>
                                        <p:attrNameLst>
                                          <p:attrName>style.visibility</p:attrName>
                                        </p:attrNameLst>
                                      </p:cBhvr>
                                      <p:to>
                                        <p:strVal val="visible"/>
                                      </p:to>
                                    </p:set>
                                    <p:anim calcmode="lin" valueType="num">
                                      <p:cBhvr additive="base">
                                        <p:cTn id="13" dur="500" fill="hold"/>
                                        <p:tgtEl>
                                          <p:spTgt spid="463914"/>
                                        </p:tgtEl>
                                        <p:attrNameLst>
                                          <p:attrName>ppt_x</p:attrName>
                                        </p:attrNameLst>
                                      </p:cBhvr>
                                      <p:tavLst>
                                        <p:tav tm="0">
                                          <p:val>
                                            <p:strVal val="#ppt_x"/>
                                          </p:val>
                                        </p:tav>
                                        <p:tav tm="100000">
                                          <p:val>
                                            <p:strVal val="#ppt_x"/>
                                          </p:val>
                                        </p:tav>
                                      </p:tavLst>
                                    </p:anim>
                                    <p:anim calcmode="lin" valueType="num">
                                      <p:cBhvr additive="base">
                                        <p:cTn id="14" dur="500" fill="hold"/>
                                        <p:tgtEl>
                                          <p:spTgt spid="46391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63915"/>
                                        </p:tgtEl>
                                        <p:attrNameLst>
                                          <p:attrName>style.visibility</p:attrName>
                                        </p:attrNameLst>
                                      </p:cBhvr>
                                      <p:to>
                                        <p:strVal val="visible"/>
                                      </p:to>
                                    </p:set>
                                    <p:anim calcmode="lin" valueType="num">
                                      <p:cBhvr additive="base">
                                        <p:cTn id="19" dur="500" fill="hold"/>
                                        <p:tgtEl>
                                          <p:spTgt spid="463915"/>
                                        </p:tgtEl>
                                        <p:attrNameLst>
                                          <p:attrName>ppt_x</p:attrName>
                                        </p:attrNameLst>
                                      </p:cBhvr>
                                      <p:tavLst>
                                        <p:tav tm="0">
                                          <p:val>
                                            <p:strVal val="#ppt_x"/>
                                          </p:val>
                                        </p:tav>
                                        <p:tav tm="100000">
                                          <p:val>
                                            <p:strVal val="#ppt_x"/>
                                          </p:val>
                                        </p:tav>
                                      </p:tavLst>
                                    </p:anim>
                                    <p:anim calcmode="lin" valueType="num">
                                      <p:cBhvr additive="base">
                                        <p:cTn id="20" dur="500" fill="hold"/>
                                        <p:tgtEl>
                                          <p:spTgt spid="46391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63916"/>
                                        </p:tgtEl>
                                        <p:attrNameLst>
                                          <p:attrName>style.visibility</p:attrName>
                                        </p:attrNameLst>
                                      </p:cBhvr>
                                      <p:to>
                                        <p:strVal val="visible"/>
                                      </p:to>
                                    </p:set>
                                    <p:anim calcmode="lin" valueType="num">
                                      <p:cBhvr additive="base">
                                        <p:cTn id="25" dur="500" fill="hold"/>
                                        <p:tgtEl>
                                          <p:spTgt spid="463916"/>
                                        </p:tgtEl>
                                        <p:attrNameLst>
                                          <p:attrName>ppt_x</p:attrName>
                                        </p:attrNameLst>
                                      </p:cBhvr>
                                      <p:tavLst>
                                        <p:tav tm="0">
                                          <p:val>
                                            <p:strVal val="#ppt_x"/>
                                          </p:val>
                                        </p:tav>
                                        <p:tav tm="100000">
                                          <p:val>
                                            <p:strVal val="#ppt_x"/>
                                          </p:val>
                                        </p:tav>
                                      </p:tavLst>
                                    </p:anim>
                                    <p:anim calcmode="lin" valueType="num">
                                      <p:cBhvr additive="base">
                                        <p:cTn id="26" dur="500" fill="hold"/>
                                        <p:tgtEl>
                                          <p:spTgt spid="4639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914" grpId="0"/>
      <p:bldP spid="463915" grpId="0"/>
      <p:bldP spid="463916"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64"/>
          <p:cNvSpPr txBox="1">
            <a:spLocks noChangeArrowheads="1"/>
          </p:cNvSpPr>
          <p:nvPr/>
        </p:nvSpPr>
        <p:spPr bwMode="auto">
          <a:xfrm>
            <a:off x="912285" y="766763"/>
            <a:ext cx="9120716" cy="95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b="0" dirty="0">
                <a:solidFill>
                  <a:srgbClr val="00B050"/>
                </a:solidFill>
              </a:rPr>
              <a:t>If </a:t>
            </a:r>
            <a:r>
              <a:rPr lang="en-US" altLang="zh-TW" i="1" dirty="0">
                <a:solidFill>
                  <a:srgbClr val="00B050"/>
                </a:solidFill>
                <a:latin typeface="Times New Roman" pitchFamily="18" charset="0"/>
              </a:rPr>
              <a:t>G</a:t>
            </a:r>
            <a:r>
              <a:rPr lang="en-US" altLang="zh-TW" b="0" dirty="0">
                <a:solidFill>
                  <a:srgbClr val="00B050"/>
                </a:solidFill>
              </a:rPr>
              <a:t> is a tree</a:t>
            </a:r>
            <a:r>
              <a:rPr lang="en-US" altLang="zh-TW" b="0" dirty="0"/>
              <a:t>, then </a:t>
            </a:r>
            <a:r>
              <a:rPr lang="en-US" altLang="zh-TW" i="1" dirty="0">
                <a:latin typeface="Times New Roman" pitchFamily="18" charset="0"/>
              </a:rPr>
              <a:t>G</a:t>
            </a:r>
            <a:r>
              <a:rPr lang="en-US" altLang="zh-TW" b="0" dirty="0"/>
              <a:t> has </a:t>
            </a:r>
            <a:r>
              <a:rPr lang="en-US" altLang="zh-TW" i="1" dirty="0">
                <a:latin typeface="Times New Roman" pitchFamily="18" charset="0"/>
              </a:rPr>
              <a:t>p</a:t>
            </a:r>
            <a:r>
              <a:rPr lang="en-US" altLang="zh-TW" b="0" dirty="0"/>
              <a:t> vertices, </a:t>
            </a:r>
            <a:r>
              <a:rPr lang="en-US" altLang="zh-TW" i="1" dirty="0">
                <a:latin typeface="Times New Roman" pitchFamily="18" charset="0"/>
              </a:rPr>
              <a:t>p</a:t>
            </a:r>
            <a:r>
              <a:rPr lang="en-US" altLang="zh-TW" b="0" dirty="0">
                <a:latin typeface="Symbol" pitchFamily="18" charset="2"/>
              </a:rPr>
              <a:t>-</a:t>
            </a:r>
            <a:r>
              <a:rPr lang="en-US" altLang="zh-TW" b="0" dirty="0"/>
              <a:t>1 edges and </a:t>
            </a:r>
            <a:r>
              <a:rPr lang="en-US" altLang="zh-TW" b="0" dirty="0">
                <a:latin typeface="Times New Roman" pitchFamily="18" charset="0"/>
              </a:rPr>
              <a:t>1</a:t>
            </a:r>
            <a:r>
              <a:rPr lang="en-US" altLang="zh-TW" b="0" dirty="0"/>
              <a:t> region. </a:t>
            </a:r>
          </a:p>
        </p:txBody>
      </p:sp>
      <p:sp>
        <p:nvSpPr>
          <p:cNvPr id="496705" name="Text Box 65"/>
          <p:cNvSpPr txBox="1">
            <a:spLocks noChangeArrowheads="1"/>
          </p:cNvSpPr>
          <p:nvPr/>
        </p:nvSpPr>
        <p:spPr bwMode="auto">
          <a:xfrm>
            <a:off x="912285" y="1773238"/>
            <a:ext cx="9120716" cy="371513"/>
          </a:xfrm>
          <a:prstGeom prst="rect">
            <a:avLst/>
          </a:prstGeom>
          <a:noFill/>
          <a:ln w="38100">
            <a:noFill/>
            <a:miter lim="800000"/>
            <a:headEnd/>
            <a:tailEnd type="none" w="lg" len="lg"/>
          </a:ln>
          <a:effectLst/>
        </p:spPr>
        <p:txBody>
          <a:bodyPr lIns="90000" tIns="46800" rIns="90000" bIns="46800">
            <a:spAutoFit/>
          </a:bodyPr>
          <a:lstStyle/>
          <a:p>
            <a:pPr>
              <a:defRPr/>
            </a:pPr>
            <a:r>
              <a:rPr lang="en-US" altLang="zh-TW" b="0">
                <a:sym typeface="Symbol" pitchFamily="18" charset="2"/>
              </a:rPr>
              <a:t> </a:t>
            </a:r>
            <a:r>
              <a:rPr lang="en-US" altLang="zh-TW" i="1">
                <a:effectLst>
                  <a:outerShdw blurRad="38100" dist="38100" dir="2700000" algn="tl">
                    <a:srgbClr val="000000"/>
                  </a:outerShdw>
                </a:effectLst>
                <a:latin typeface="Times New Roman" pitchFamily="18" charset="0"/>
              </a:rPr>
              <a:t>p</a:t>
            </a:r>
            <a:r>
              <a:rPr lang="en-US" altLang="zh-TW" b="0">
                <a:effectLst>
                  <a:outerShdw blurRad="38100" dist="38100" dir="2700000" algn="tl">
                    <a:srgbClr val="000000"/>
                  </a:outerShdw>
                </a:effectLst>
                <a:latin typeface="Times New Roman" pitchFamily="18" charset="0"/>
              </a:rPr>
              <a:t> </a:t>
            </a:r>
            <a:r>
              <a:rPr lang="en-US" altLang="zh-TW">
                <a:effectLst>
                  <a:outerShdw blurRad="38100" dist="38100" dir="2700000" algn="tl">
                    <a:srgbClr val="000000"/>
                  </a:outerShdw>
                </a:effectLst>
                <a:latin typeface="Symbol" pitchFamily="18" charset="2"/>
              </a:rPr>
              <a:t>-</a:t>
            </a:r>
            <a:r>
              <a:rPr lang="en-US" altLang="zh-TW" b="0">
                <a:effectLst>
                  <a:outerShdw blurRad="38100" dist="38100" dir="2700000" algn="tl">
                    <a:srgbClr val="000000"/>
                  </a:outerShdw>
                </a:effectLst>
                <a:latin typeface="Times New Roman" pitchFamily="18" charset="0"/>
              </a:rPr>
              <a:t> </a:t>
            </a:r>
            <a:r>
              <a:rPr lang="en-US" altLang="zh-TW" i="1">
                <a:effectLst>
                  <a:outerShdw blurRad="38100" dist="38100" dir="2700000" algn="tl">
                    <a:srgbClr val="000000"/>
                  </a:outerShdw>
                </a:effectLst>
                <a:latin typeface="Times New Roman" pitchFamily="18" charset="0"/>
              </a:rPr>
              <a:t>q</a:t>
            </a:r>
            <a:r>
              <a:rPr lang="en-US" altLang="zh-TW" b="0">
                <a:effectLst>
                  <a:outerShdw blurRad="38100" dist="38100" dir="2700000" algn="tl">
                    <a:srgbClr val="000000"/>
                  </a:outerShdw>
                </a:effectLst>
                <a:latin typeface="Times New Roman" pitchFamily="18" charset="0"/>
              </a:rPr>
              <a:t> + </a:t>
            </a:r>
            <a:r>
              <a:rPr lang="en-US" altLang="zh-TW" i="1">
                <a:effectLst>
                  <a:outerShdw blurRad="38100" dist="38100" dir="2700000" algn="tl">
                    <a:srgbClr val="000000"/>
                  </a:outerShdw>
                </a:effectLst>
                <a:latin typeface="Times New Roman" pitchFamily="18" charset="0"/>
              </a:rPr>
              <a:t>r</a:t>
            </a:r>
            <a:r>
              <a:rPr lang="en-US" altLang="zh-TW" b="0">
                <a:effectLst>
                  <a:outerShdw blurRad="38100" dist="38100" dir="2700000" algn="tl">
                    <a:srgbClr val="000000"/>
                  </a:outerShdw>
                </a:effectLst>
                <a:latin typeface="Times New Roman" pitchFamily="18" charset="0"/>
              </a:rPr>
              <a:t> = </a:t>
            </a:r>
            <a:r>
              <a:rPr lang="en-US" altLang="zh-TW" i="1">
                <a:effectLst>
                  <a:outerShdw blurRad="38100" dist="38100" dir="2700000" algn="tl">
                    <a:srgbClr val="000000"/>
                  </a:outerShdw>
                </a:effectLst>
                <a:latin typeface="Times New Roman" pitchFamily="18" charset="0"/>
              </a:rPr>
              <a:t>p</a:t>
            </a:r>
            <a:r>
              <a:rPr lang="en-US" altLang="zh-TW" b="0">
                <a:effectLst>
                  <a:outerShdw blurRad="38100" dist="38100" dir="2700000" algn="tl">
                    <a:srgbClr val="000000"/>
                  </a:outerShdw>
                </a:effectLst>
                <a:latin typeface="Times New Roman" pitchFamily="18" charset="0"/>
              </a:rPr>
              <a:t> – (</a:t>
            </a:r>
            <a:r>
              <a:rPr lang="en-US" altLang="zh-TW" i="1">
                <a:effectLst>
                  <a:outerShdw blurRad="38100" dist="38100" dir="2700000" algn="tl">
                    <a:srgbClr val="000000"/>
                  </a:outerShdw>
                </a:effectLst>
                <a:latin typeface="Times New Roman" pitchFamily="18" charset="0"/>
              </a:rPr>
              <a:t>p</a:t>
            </a:r>
            <a:r>
              <a:rPr lang="en-US" altLang="zh-TW" b="0">
                <a:effectLst>
                  <a:outerShdw blurRad="38100" dist="38100" dir="2700000" algn="tl">
                    <a:srgbClr val="000000"/>
                  </a:outerShdw>
                </a:effectLst>
                <a:latin typeface="Symbol" pitchFamily="18" charset="2"/>
              </a:rPr>
              <a:t>-</a:t>
            </a:r>
            <a:r>
              <a:rPr lang="en-US" altLang="zh-TW" b="0">
                <a:effectLst>
                  <a:outerShdw blurRad="38100" dist="38100" dir="2700000" algn="tl">
                    <a:srgbClr val="000000"/>
                  </a:outerShdw>
                </a:effectLst>
                <a:latin typeface="Times New Roman" pitchFamily="18" charset="0"/>
              </a:rPr>
              <a:t>1) + 1 = 2</a:t>
            </a:r>
            <a:r>
              <a:rPr lang="en-US" altLang="zh-TW" b="0"/>
              <a:t>.</a:t>
            </a:r>
          </a:p>
        </p:txBody>
      </p:sp>
      <p:sp>
        <p:nvSpPr>
          <p:cNvPr id="496706" name="Text Box 66"/>
          <p:cNvSpPr txBox="1">
            <a:spLocks noChangeArrowheads="1"/>
          </p:cNvSpPr>
          <p:nvPr/>
        </p:nvSpPr>
        <p:spPr bwMode="auto">
          <a:xfrm>
            <a:off x="814918" y="2420938"/>
            <a:ext cx="11042649"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b="0" dirty="0">
                <a:solidFill>
                  <a:srgbClr val="00B050"/>
                </a:solidFill>
              </a:rPr>
              <a:t>If </a:t>
            </a:r>
            <a:r>
              <a:rPr lang="en-US" altLang="zh-TW" i="1" dirty="0">
                <a:solidFill>
                  <a:srgbClr val="00B050"/>
                </a:solidFill>
                <a:latin typeface="Times New Roman" pitchFamily="18" charset="0"/>
              </a:rPr>
              <a:t>G</a:t>
            </a:r>
            <a:r>
              <a:rPr lang="en-US" altLang="zh-TW" b="0" dirty="0">
                <a:solidFill>
                  <a:srgbClr val="00B050"/>
                </a:solidFill>
              </a:rPr>
              <a:t> is not a tree</a:t>
            </a:r>
            <a:r>
              <a:rPr lang="en-US" altLang="zh-TW" b="0" dirty="0"/>
              <a:t>, then some edge </a:t>
            </a:r>
            <a:r>
              <a:rPr lang="en-US" altLang="zh-TW" i="1" dirty="0">
                <a:latin typeface="Times New Roman" pitchFamily="18" charset="0"/>
              </a:rPr>
              <a:t>e</a:t>
            </a:r>
            <a:r>
              <a:rPr lang="en-US" altLang="zh-TW" b="0" dirty="0"/>
              <a:t> of </a:t>
            </a:r>
            <a:r>
              <a:rPr lang="en-US" altLang="zh-TW" i="1" dirty="0">
                <a:latin typeface="Times New Roman" pitchFamily="18" charset="0"/>
              </a:rPr>
              <a:t>G</a:t>
            </a:r>
            <a:r>
              <a:rPr lang="en-US" altLang="zh-TW" b="0" dirty="0"/>
              <a:t> is on a cycle. </a:t>
            </a:r>
          </a:p>
        </p:txBody>
      </p:sp>
      <p:sp>
        <p:nvSpPr>
          <p:cNvPr id="496708" name="Rectangle 68"/>
          <p:cNvSpPr>
            <a:spLocks noChangeArrowheads="1"/>
          </p:cNvSpPr>
          <p:nvPr/>
        </p:nvSpPr>
        <p:spPr bwMode="auto">
          <a:xfrm>
            <a:off x="814918" y="3503613"/>
            <a:ext cx="4512880"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p>
            <a:r>
              <a:rPr lang="en-US" altLang="zh-TW" b="0"/>
              <a:t>Hence </a:t>
            </a:r>
            <a:r>
              <a:rPr lang="en-US" altLang="zh-TW" i="1">
                <a:latin typeface="Times New Roman" pitchFamily="18" charset="0"/>
              </a:rPr>
              <a:t>G</a:t>
            </a:r>
            <a:r>
              <a:rPr lang="en-US" altLang="zh-TW" b="0">
                <a:latin typeface="Symbol" pitchFamily="18" charset="2"/>
              </a:rPr>
              <a:t>-</a:t>
            </a:r>
            <a:r>
              <a:rPr lang="en-US" altLang="zh-TW" i="1">
                <a:latin typeface="Times New Roman" pitchFamily="18" charset="0"/>
              </a:rPr>
              <a:t>e</a:t>
            </a:r>
            <a:r>
              <a:rPr lang="en-US" altLang="zh-TW" b="0"/>
              <a:t> is a connected plane graph having </a:t>
            </a:r>
            <a:br>
              <a:rPr lang="en-US" altLang="zh-TW" b="0"/>
            </a:br>
            <a:r>
              <a:rPr lang="en-US" altLang="zh-TW" b="0"/>
              <a:t>order </a:t>
            </a:r>
            <a:r>
              <a:rPr lang="en-US" altLang="zh-TW" i="1">
                <a:latin typeface="Times New Roman" pitchFamily="18" charset="0"/>
              </a:rPr>
              <a:t>p</a:t>
            </a:r>
            <a:r>
              <a:rPr lang="en-US" altLang="zh-TW" b="0"/>
              <a:t> and size </a:t>
            </a:r>
            <a:r>
              <a:rPr lang="en-US" altLang="zh-TW" i="1">
                <a:latin typeface="Times New Roman" pitchFamily="18" charset="0"/>
              </a:rPr>
              <a:t>k</a:t>
            </a:r>
            <a:r>
              <a:rPr lang="en-US" altLang="zh-TW" b="0">
                <a:latin typeface="Symbol" pitchFamily="18" charset="2"/>
              </a:rPr>
              <a:t>-</a:t>
            </a:r>
            <a:r>
              <a:rPr lang="en-US" altLang="zh-TW" b="0"/>
              <a:t>1, and </a:t>
            </a:r>
            <a:r>
              <a:rPr lang="en-US" altLang="zh-TW" i="1">
                <a:latin typeface="Times New Roman" pitchFamily="18" charset="0"/>
              </a:rPr>
              <a:t>r</a:t>
            </a:r>
            <a:r>
              <a:rPr lang="en-US" altLang="zh-TW" b="0">
                <a:latin typeface="Symbol" pitchFamily="18" charset="2"/>
              </a:rPr>
              <a:t>-</a:t>
            </a:r>
            <a:r>
              <a:rPr lang="en-US" altLang="zh-TW" b="0"/>
              <a:t>1 regions. </a:t>
            </a:r>
          </a:p>
        </p:txBody>
      </p:sp>
      <p:sp>
        <p:nvSpPr>
          <p:cNvPr id="496709" name="Text Box 69"/>
          <p:cNvSpPr txBox="1">
            <a:spLocks noChangeArrowheads="1"/>
          </p:cNvSpPr>
          <p:nvPr/>
        </p:nvSpPr>
        <p:spPr bwMode="auto">
          <a:xfrm>
            <a:off x="912285" y="4508501"/>
            <a:ext cx="9120716" cy="371513"/>
          </a:xfrm>
          <a:prstGeom prst="rect">
            <a:avLst/>
          </a:prstGeom>
          <a:noFill/>
          <a:ln w="38100">
            <a:noFill/>
            <a:miter lim="800000"/>
            <a:headEnd/>
            <a:tailEnd type="none" w="lg" len="lg"/>
          </a:ln>
          <a:effectLst/>
        </p:spPr>
        <p:txBody>
          <a:bodyPr lIns="90000" tIns="46800" rIns="90000" bIns="46800">
            <a:spAutoFit/>
          </a:bodyPr>
          <a:lstStyle/>
          <a:p>
            <a:pPr>
              <a:defRPr/>
            </a:pPr>
            <a:r>
              <a:rPr lang="en-US" altLang="zh-TW" b="0">
                <a:sym typeface="Symbol" pitchFamily="18" charset="2"/>
              </a:rPr>
              <a:t> </a:t>
            </a:r>
            <a:r>
              <a:rPr lang="en-US" altLang="zh-TW" i="1">
                <a:effectLst>
                  <a:outerShdw blurRad="38100" dist="38100" dir="2700000" algn="tl">
                    <a:srgbClr val="000000"/>
                  </a:outerShdw>
                </a:effectLst>
                <a:latin typeface="Times New Roman" pitchFamily="18" charset="0"/>
              </a:rPr>
              <a:t>p</a:t>
            </a:r>
            <a:r>
              <a:rPr lang="en-US" altLang="zh-TW" b="0">
                <a:effectLst>
                  <a:outerShdw blurRad="38100" dist="38100" dir="2700000" algn="tl">
                    <a:srgbClr val="000000"/>
                  </a:outerShdw>
                </a:effectLst>
                <a:latin typeface="Times New Roman" pitchFamily="18" charset="0"/>
              </a:rPr>
              <a:t> </a:t>
            </a:r>
            <a:r>
              <a:rPr lang="en-US" altLang="zh-TW">
                <a:effectLst>
                  <a:outerShdw blurRad="38100" dist="38100" dir="2700000" algn="tl">
                    <a:srgbClr val="000000"/>
                  </a:outerShdw>
                </a:effectLst>
                <a:latin typeface="Symbol" pitchFamily="18" charset="2"/>
              </a:rPr>
              <a:t>- (</a:t>
            </a:r>
            <a:r>
              <a:rPr lang="en-US" altLang="zh-TW" i="1">
                <a:effectLst>
                  <a:outerShdw blurRad="38100" dist="38100" dir="2700000" algn="tl">
                    <a:srgbClr val="000000"/>
                  </a:outerShdw>
                </a:effectLst>
                <a:latin typeface="Times New Roman" pitchFamily="18" charset="0"/>
              </a:rPr>
              <a:t>k</a:t>
            </a:r>
            <a:r>
              <a:rPr lang="en-US" altLang="zh-TW">
                <a:effectLst>
                  <a:outerShdw blurRad="38100" dist="38100" dir="2700000" algn="tl">
                    <a:srgbClr val="000000"/>
                  </a:outerShdw>
                </a:effectLst>
                <a:latin typeface="Symbol" pitchFamily="18" charset="2"/>
              </a:rPr>
              <a:t>-</a:t>
            </a:r>
            <a:r>
              <a:rPr lang="en-US" altLang="zh-TW">
                <a:effectLst>
                  <a:outerShdw blurRad="38100" dist="38100" dir="2700000" algn="tl">
                    <a:srgbClr val="000000"/>
                  </a:outerShdw>
                </a:effectLst>
                <a:latin typeface="Times New Roman" pitchFamily="18" charset="0"/>
              </a:rPr>
              <a:t>1)</a:t>
            </a:r>
            <a:r>
              <a:rPr lang="en-US" altLang="zh-TW" b="0">
                <a:effectLst>
                  <a:outerShdw blurRad="38100" dist="38100" dir="2700000" algn="tl">
                    <a:srgbClr val="000000"/>
                  </a:outerShdw>
                </a:effectLst>
                <a:latin typeface="Times New Roman" pitchFamily="18" charset="0"/>
              </a:rPr>
              <a:t> + (</a:t>
            </a:r>
            <a:r>
              <a:rPr lang="en-US" altLang="zh-TW" i="1">
                <a:effectLst>
                  <a:outerShdw blurRad="38100" dist="38100" dir="2700000" algn="tl">
                    <a:srgbClr val="000000"/>
                  </a:outerShdw>
                </a:effectLst>
                <a:latin typeface="Times New Roman" pitchFamily="18" charset="0"/>
              </a:rPr>
              <a:t>r</a:t>
            </a:r>
            <a:r>
              <a:rPr lang="en-US" altLang="zh-TW">
                <a:effectLst>
                  <a:outerShdw blurRad="38100" dist="38100" dir="2700000" algn="tl">
                    <a:srgbClr val="000000"/>
                  </a:outerShdw>
                </a:effectLst>
                <a:latin typeface="Symbol" pitchFamily="18" charset="2"/>
              </a:rPr>
              <a:t>-</a:t>
            </a:r>
            <a:r>
              <a:rPr lang="en-US" altLang="zh-TW">
                <a:effectLst>
                  <a:outerShdw blurRad="38100" dist="38100" dir="2700000" algn="tl">
                    <a:srgbClr val="000000"/>
                  </a:outerShdw>
                </a:effectLst>
                <a:latin typeface="Times New Roman" pitchFamily="18" charset="0"/>
              </a:rPr>
              <a:t>1)</a:t>
            </a:r>
            <a:r>
              <a:rPr lang="en-US" altLang="zh-TW" b="0">
                <a:effectLst>
                  <a:outerShdw blurRad="38100" dist="38100" dir="2700000" algn="tl">
                    <a:srgbClr val="000000"/>
                  </a:outerShdw>
                </a:effectLst>
                <a:latin typeface="Times New Roman" pitchFamily="18" charset="0"/>
              </a:rPr>
              <a:t> = 2   </a:t>
            </a:r>
            <a:r>
              <a:rPr lang="en-US" altLang="zh-TW" b="0">
                <a:effectLst>
                  <a:outerShdw blurRad="38100" dist="38100" dir="2700000" algn="tl">
                    <a:srgbClr val="000000"/>
                  </a:outerShdw>
                </a:effectLst>
              </a:rPr>
              <a:t>(by assumption)</a:t>
            </a:r>
            <a:endParaRPr lang="en-US" altLang="zh-TW" b="0"/>
          </a:p>
        </p:txBody>
      </p:sp>
      <p:sp>
        <p:nvSpPr>
          <p:cNvPr id="496710" name="Text Box 70"/>
          <p:cNvSpPr txBox="1">
            <a:spLocks noChangeArrowheads="1"/>
          </p:cNvSpPr>
          <p:nvPr/>
        </p:nvSpPr>
        <p:spPr bwMode="auto">
          <a:xfrm>
            <a:off x="912285" y="5229226"/>
            <a:ext cx="9120716" cy="371513"/>
          </a:xfrm>
          <a:prstGeom prst="rect">
            <a:avLst/>
          </a:prstGeom>
          <a:noFill/>
          <a:ln w="38100">
            <a:noFill/>
            <a:miter lim="800000"/>
            <a:headEnd/>
            <a:tailEnd type="none" w="lg" len="lg"/>
          </a:ln>
          <a:effectLst/>
        </p:spPr>
        <p:txBody>
          <a:bodyPr lIns="90000" tIns="46800" rIns="90000" bIns="46800">
            <a:spAutoFit/>
          </a:bodyPr>
          <a:lstStyle/>
          <a:p>
            <a:pPr>
              <a:defRPr/>
            </a:pPr>
            <a:r>
              <a:rPr lang="en-US" altLang="zh-TW" b="0">
                <a:sym typeface="Symbol" pitchFamily="18" charset="2"/>
              </a:rPr>
              <a:t> </a:t>
            </a:r>
            <a:r>
              <a:rPr lang="en-US" altLang="zh-TW" i="1">
                <a:effectLst>
                  <a:outerShdw blurRad="38100" dist="38100" dir="2700000" algn="tl">
                    <a:srgbClr val="000000"/>
                  </a:outerShdw>
                </a:effectLst>
                <a:latin typeface="Times New Roman" pitchFamily="18" charset="0"/>
              </a:rPr>
              <a:t>p</a:t>
            </a:r>
            <a:r>
              <a:rPr lang="en-US" altLang="zh-TW" b="0">
                <a:effectLst>
                  <a:outerShdw blurRad="38100" dist="38100" dir="2700000" algn="tl">
                    <a:srgbClr val="000000"/>
                  </a:outerShdw>
                </a:effectLst>
                <a:latin typeface="Times New Roman" pitchFamily="18" charset="0"/>
              </a:rPr>
              <a:t> </a:t>
            </a:r>
            <a:r>
              <a:rPr lang="en-US" altLang="zh-TW">
                <a:effectLst>
                  <a:outerShdw blurRad="38100" dist="38100" dir="2700000" algn="tl">
                    <a:srgbClr val="000000"/>
                  </a:outerShdw>
                </a:effectLst>
                <a:latin typeface="Symbol" pitchFamily="18" charset="2"/>
              </a:rPr>
              <a:t>- </a:t>
            </a:r>
            <a:r>
              <a:rPr lang="en-US" altLang="zh-TW" i="1">
                <a:effectLst>
                  <a:outerShdw blurRad="38100" dist="38100" dir="2700000" algn="tl">
                    <a:srgbClr val="000000"/>
                  </a:outerShdw>
                </a:effectLst>
                <a:latin typeface="Times New Roman" pitchFamily="18" charset="0"/>
              </a:rPr>
              <a:t>k</a:t>
            </a:r>
            <a:r>
              <a:rPr lang="en-US" altLang="zh-TW" b="0">
                <a:effectLst>
                  <a:outerShdw blurRad="38100" dist="38100" dir="2700000" algn="tl">
                    <a:srgbClr val="000000"/>
                  </a:outerShdw>
                </a:effectLst>
                <a:latin typeface="Times New Roman" pitchFamily="18" charset="0"/>
              </a:rPr>
              <a:t> + </a:t>
            </a:r>
            <a:r>
              <a:rPr lang="en-US" altLang="zh-TW" i="1">
                <a:effectLst>
                  <a:outerShdw blurRad="38100" dist="38100" dir="2700000" algn="tl">
                    <a:srgbClr val="000000"/>
                  </a:outerShdw>
                </a:effectLst>
                <a:latin typeface="Times New Roman" pitchFamily="18" charset="0"/>
              </a:rPr>
              <a:t>r</a:t>
            </a:r>
            <a:r>
              <a:rPr lang="en-US" altLang="zh-TW" b="0">
                <a:effectLst>
                  <a:outerShdw blurRad="38100" dist="38100" dir="2700000" algn="tl">
                    <a:srgbClr val="000000"/>
                  </a:outerShdw>
                </a:effectLst>
                <a:latin typeface="Times New Roman" pitchFamily="18" charset="0"/>
              </a:rPr>
              <a:t> = 2</a:t>
            </a:r>
            <a:endParaRPr lang="en-US" altLang="zh-TW" b="0"/>
          </a:p>
        </p:txBody>
      </p:sp>
      <p:sp>
        <p:nvSpPr>
          <p:cNvPr id="496711" name="Text Box 71"/>
          <p:cNvSpPr txBox="1">
            <a:spLocks noChangeArrowheads="1"/>
          </p:cNvSpPr>
          <p:nvPr/>
        </p:nvSpPr>
        <p:spPr bwMode="auto">
          <a:xfrm>
            <a:off x="3983568" y="5516564"/>
            <a:ext cx="36770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000" b="0"/>
              <a:t>#</a:t>
            </a:r>
          </a:p>
        </p:txBody>
      </p:sp>
    </p:spTree>
    <p:extLst>
      <p:ext uri="{BB962C8B-B14F-4D97-AF65-F5344CB8AC3E}">
        <p14:creationId xmlns:p14="http://schemas.microsoft.com/office/powerpoint/2010/main" val="11223134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6705"/>
                                        </p:tgtEl>
                                        <p:attrNameLst>
                                          <p:attrName>style.visibility</p:attrName>
                                        </p:attrNameLst>
                                      </p:cBhvr>
                                      <p:to>
                                        <p:strVal val="visible"/>
                                      </p:to>
                                    </p:set>
                                    <p:anim calcmode="lin" valueType="num">
                                      <p:cBhvr additive="base">
                                        <p:cTn id="7" dur="500" fill="hold"/>
                                        <p:tgtEl>
                                          <p:spTgt spid="496705"/>
                                        </p:tgtEl>
                                        <p:attrNameLst>
                                          <p:attrName>ppt_x</p:attrName>
                                        </p:attrNameLst>
                                      </p:cBhvr>
                                      <p:tavLst>
                                        <p:tav tm="0">
                                          <p:val>
                                            <p:strVal val="#ppt_x"/>
                                          </p:val>
                                        </p:tav>
                                        <p:tav tm="100000">
                                          <p:val>
                                            <p:strVal val="#ppt_x"/>
                                          </p:val>
                                        </p:tav>
                                      </p:tavLst>
                                    </p:anim>
                                    <p:anim calcmode="lin" valueType="num">
                                      <p:cBhvr additive="base">
                                        <p:cTn id="8" dur="500" fill="hold"/>
                                        <p:tgtEl>
                                          <p:spTgt spid="49670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6706"/>
                                        </p:tgtEl>
                                        <p:attrNameLst>
                                          <p:attrName>style.visibility</p:attrName>
                                        </p:attrNameLst>
                                      </p:cBhvr>
                                      <p:to>
                                        <p:strVal val="visible"/>
                                      </p:to>
                                    </p:set>
                                    <p:anim calcmode="lin" valueType="num">
                                      <p:cBhvr additive="base">
                                        <p:cTn id="13" dur="500" fill="hold"/>
                                        <p:tgtEl>
                                          <p:spTgt spid="496706"/>
                                        </p:tgtEl>
                                        <p:attrNameLst>
                                          <p:attrName>ppt_x</p:attrName>
                                        </p:attrNameLst>
                                      </p:cBhvr>
                                      <p:tavLst>
                                        <p:tav tm="0">
                                          <p:val>
                                            <p:strVal val="#ppt_x"/>
                                          </p:val>
                                        </p:tav>
                                        <p:tav tm="100000">
                                          <p:val>
                                            <p:strVal val="#ppt_x"/>
                                          </p:val>
                                        </p:tav>
                                      </p:tavLst>
                                    </p:anim>
                                    <p:anim calcmode="lin" valueType="num">
                                      <p:cBhvr additive="base">
                                        <p:cTn id="14" dur="500" fill="hold"/>
                                        <p:tgtEl>
                                          <p:spTgt spid="49670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96708"/>
                                        </p:tgtEl>
                                        <p:attrNameLst>
                                          <p:attrName>style.visibility</p:attrName>
                                        </p:attrNameLst>
                                      </p:cBhvr>
                                      <p:to>
                                        <p:strVal val="visible"/>
                                      </p:to>
                                    </p:set>
                                    <p:anim calcmode="lin" valueType="num">
                                      <p:cBhvr additive="base">
                                        <p:cTn id="19" dur="500" fill="hold"/>
                                        <p:tgtEl>
                                          <p:spTgt spid="496708"/>
                                        </p:tgtEl>
                                        <p:attrNameLst>
                                          <p:attrName>ppt_x</p:attrName>
                                        </p:attrNameLst>
                                      </p:cBhvr>
                                      <p:tavLst>
                                        <p:tav tm="0">
                                          <p:val>
                                            <p:strVal val="#ppt_x"/>
                                          </p:val>
                                        </p:tav>
                                        <p:tav tm="100000">
                                          <p:val>
                                            <p:strVal val="#ppt_x"/>
                                          </p:val>
                                        </p:tav>
                                      </p:tavLst>
                                    </p:anim>
                                    <p:anim calcmode="lin" valueType="num">
                                      <p:cBhvr additive="base">
                                        <p:cTn id="20" dur="500" fill="hold"/>
                                        <p:tgtEl>
                                          <p:spTgt spid="49670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96709"/>
                                        </p:tgtEl>
                                        <p:attrNameLst>
                                          <p:attrName>style.visibility</p:attrName>
                                        </p:attrNameLst>
                                      </p:cBhvr>
                                      <p:to>
                                        <p:strVal val="visible"/>
                                      </p:to>
                                    </p:set>
                                    <p:anim calcmode="lin" valueType="num">
                                      <p:cBhvr additive="base">
                                        <p:cTn id="25" dur="500" fill="hold"/>
                                        <p:tgtEl>
                                          <p:spTgt spid="496709"/>
                                        </p:tgtEl>
                                        <p:attrNameLst>
                                          <p:attrName>ppt_x</p:attrName>
                                        </p:attrNameLst>
                                      </p:cBhvr>
                                      <p:tavLst>
                                        <p:tav tm="0">
                                          <p:val>
                                            <p:strVal val="#ppt_x"/>
                                          </p:val>
                                        </p:tav>
                                        <p:tav tm="100000">
                                          <p:val>
                                            <p:strVal val="#ppt_x"/>
                                          </p:val>
                                        </p:tav>
                                      </p:tavLst>
                                    </p:anim>
                                    <p:anim calcmode="lin" valueType="num">
                                      <p:cBhvr additive="base">
                                        <p:cTn id="26" dur="500" fill="hold"/>
                                        <p:tgtEl>
                                          <p:spTgt spid="49670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96710"/>
                                        </p:tgtEl>
                                        <p:attrNameLst>
                                          <p:attrName>style.visibility</p:attrName>
                                        </p:attrNameLst>
                                      </p:cBhvr>
                                      <p:to>
                                        <p:strVal val="visible"/>
                                      </p:to>
                                    </p:set>
                                    <p:anim calcmode="lin" valueType="num">
                                      <p:cBhvr additive="base">
                                        <p:cTn id="31" dur="500" fill="hold"/>
                                        <p:tgtEl>
                                          <p:spTgt spid="496710"/>
                                        </p:tgtEl>
                                        <p:attrNameLst>
                                          <p:attrName>ppt_x</p:attrName>
                                        </p:attrNameLst>
                                      </p:cBhvr>
                                      <p:tavLst>
                                        <p:tav tm="0">
                                          <p:val>
                                            <p:strVal val="#ppt_x"/>
                                          </p:val>
                                        </p:tav>
                                        <p:tav tm="100000">
                                          <p:val>
                                            <p:strVal val="#ppt_x"/>
                                          </p:val>
                                        </p:tav>
                                      </p:tavLst>
                                    </p:anim>
                                    <p:anim calcmode="lin" valueType="num">
                                      <p:cBhvr additive="base">
                                        <p:cTn id="32" dur="500" fill="hold"/>
                                        <p:tgtEl>
                                          <p:spTgt spid="4967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96711"/>
                                        </p:tgtEl>
                                        <p:attrNameLst>
                                          <p:attrName>style.visibility</p:attrName>
                                        </p:attrNameLst>
                                      </p:cBhvr>
                                      <p:to>
                                        <p:strVal val="visible"/>
                                      </p:to>
                                    </p:set>
                                    <p:anim calcmode="lin" valueType="num">
                                      <p:cBhvr additive="base">
                                        <p:cTn id="35" dur="500" fill="hold"/>
                                        <p:tgtEl>
                                          <p:spTgt spid="496711"/>
                                        </p:tgtEl>
                                        <p:attrNameLst>
                                          <p:attrName>ppt_x</p:attrName>
                                        </p:attrNameLst>
                                      </p:cBhvr>
                                      <p:tavLst>
                                        <p:tav tm="0">
                                          <p:val>
                                            <p:strVal val="#ppt_x"/>
                                          </p:val>
                                        </p:tav>
                                        <p:tav tm="100000">
                                          <p:val>
                                            <p:strVal val="#ppt_x"/>
                                          </p:val>
                                        </p:tav>
                                      </p:tavLst>
                                    </p:anim>
                                    <p:anim calcmode="lin" valueType="num">
                                      <p:cBhvr additive="base">
                                        <p:cTn id="36" dur="500" fill="hold"/>
                                        <p:tgtEl>
                                          <p:spTgt spid="4967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705" grpId="0"/>
      <p:bldP spid="496706" grpId="0"/>
      <p:bldP spid="496708" grpId="0"/>
      <p:bldP spid="496709" grpId="0"/>
      <p:bldP spid="496710" grpId="0"/>
      <p:bldP spid="49671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09600" y="253536"/>
            <a:ext cx="10972800" cy="1143000"/>
          </a:xfrm>
        </p:spPr>
        <p:txBody>
          <a:bodyPr/>
          <a:lstStyle/>
          <a:p>
            <a:pPr marL="54864" indent="0" eaLnBrk="1" fontAlgn="auto" hangingPunct="1">
              <a:spcAft>
                <a:spcPts val="0"/>
              </a:spcAft>
              <a:defRPr/>
            </a:pPr>
            <a:r>
              <a:rPr lang="en-US" dirty="0">
                <a:solidFill>
                  <a:schemeClr val="tx2">
                    <a:tint val="100000"/>
                    <a:shade val="90000"/>
                    <a:satMod val="250000"/>
                    <a:alpha val="100000"/>
                  </a:schemeClr>
                </a:solidFill>
              </a:rPr>
              <a:t>Theorem </a:t>
            </a:r>
            <a:r>
              <a:rPr lang="en-US" dirty="0" smtClean="0">
                <a:solidFill>
                  <a:schemeClr val="tx2">
                    <a:tint val="100000"/>
                    <a:shade val="90000"/>
                    <a:satMod val="250000"/>
                    <a:alpha val="100000"/>
                  </a:schemeClr>
                </a:solidFill>
              </a:rPr>
              <a:t>: </a:t>
            </a:r>
            <a:r>
              <a:rPr lang="en-US" dirty="0">
                <a:solidFill>
                  <a:schemeClr val="tx2">
                    <a:tint val="100000"/>
                    <a:shade val="90000"/>
                    <a:satMod val="250000"/>
                    <a:alpha val="100000"/>
                  </a:schemeClr>
                </a:solidFill>
              </a:rPr>
              <a:t>Euler’s Formula</a:t>
            </a:r>
          </a:p>
        </p:txBody>
      </p:sp>
      <p:sp>
        <p:nvSpPr>
          <p:cNvPr id="14339" name="Rectangle 3"/>
          <p:cNvSpPr>
            <a:spLocks noGrp="1" noChangeArrowheads="1"/>
          </p:cNvSpPr>
          <p:nvPr>
            <p:ph idx="1"/>
          </p:nvPr>
        </p:nvSpPr>
        <p:spPr>
          <a:xfrm>
            <a:off x="609600" y="1600201"/>
            <a:ext cx="11303000" cy="4525963"/>
          </a:xfrm>
        </p:spPr>
        <p:txBody>
          <a:bodyPr>
            <a:normAutofit/>
          </a:bodyPr>
          <a:lstStyle/>
          <a:p>
            <a:pPr eaLnBrk="1" fontAlgn="auto" hangingPunct="1">
              <a:spcBef>
                <a:spcPts val="0"/>
              </a:spcBef>
              <a:spcAft>
                <a:spcPts val="0"/>
              </a:spcAft>
              <a:buFont typeface="Wingdings 2"/>
              <a:buChar char=""/>
              <a:defRPr/>
            </a:pPr>
            <a:r>
              <a:rPr lang="en-US" sz="2800"/>
              <a:t>If </a:t>
            </a:r>
            <a:r>
              <a:rPr lang="en-US" sz="2800" i="1"/>
              <a:t>G</a:t>
            </a:r>
            <a:r>
              <a:rPr lang="en-US" sz="2800"/>
              <a:t> is a connected planar graph, then any plane graph depiction of </a:t>
            </a:r>
            <a:r>
              <a:rPr lang="en-US" sz="2800" i="1"/>
              <a:t>G</a:t>
            </a:r>
            <a:r>
              <a:rPr lang="en-US" sz="2800"/>
              <a:t> has </a:t>
            </a:r>
            <a:r>
              <a:rPr lang="en-US" sz="2800" b="1" i="1"/>
              <a:t>r</a:t>
            </a:r>
            <a:r>
              <a:rPr lang="en-US" sz="2800" b="1"/>
              <a:t> = </a:t>
            </a:r>
            <a:r>
              <a:rPr lang="en-US" sz="2800" b="1" i="1"/>
              <a:t>e</a:t>
            </a:r>
            <a:r>
              <a:rPr lang="en-US" sz="2800" b="1"/>
              <a:t> - </a:t>
            </a:r>
            <a:r>
              <a:rPr lang="en-US" sz="2800" b="1" i="1"/>
              <a:t>v</a:t>
            </a:r>
            <a:r>
              <a:rPr lang="en-US" sz="2800" b="1"/>
              <a:t> </a:t>
            </a:r>
            <a:r>
              <a:rPr lang="en-US" sz="2800"/>
              <a:t>+ 2 regions.</a:t>
            </a:r>
          </a:p>
          <a:p>
            <a:pPr marL="640080" lvl="1" eaLnBrk="1" fontAlgn="auto" hangingPunct="1">
              <a:spcAft>
                <a:spcPts val="0"/>
              </a:spcAft>
              <a:defRPr/>
            </a:pPr>
            <a:r>
              <a:rPr lang="en-US" sz="2400"/>
              <a:t>Recall: </a:t>
            </a:r>
            <a:r>
              <a:rPr lang="en-US" sz="2400" i="1"/>
              <a:t>Connected </a:t>
            </a:r>
            <a:r>
              <a:rPr lang="en-US" sz="2400"/>
              <a:t>planar graphs have paths between each pair of vertices.</a:t>
            </a:r>
          </a:p>
          <a:p>
            <a:pPr marL="640080" lvl="1" eaLnBrk="1" fontAlgn="auto" hangingPunct="1">
              <a:spcAft>
                <a:spcPts val="0"/>
              </a:spcAft>
              <a:defRPr/>
            </a:pPr>
            <a:r>
              <a:rPr lang="en-US" sz="2400" b="1" i="1"/>
              <a:t>v</a:t>
            </a:r>
            <a:r>
              <a:rPr lang="en-US" sz="2400"/>
              <a:t> = number of vertices</a:t>
            </a:r>
          </a:p>
          <a:p>
            <a:pPr marL="640080" lvl="1" eaLnBrk="1" fontAlgn="auto" hangingPunct="1">
              <a:spcAft>
                <a:spcPts val="0"/>
              </a:spcAft>
              <a:defRPr/>
            </a:pPr>
            <a:r>
              <a:rPr lang="en-US" sz="2400" b="1" i="1"/>
              <a:t>e</a:t>
            </a:r>
            <a:r>
              <a:rPr lang="en-US" sz="2400" b="1"/>
              <a:t> </a:t>
            </a:r>
            <a:r>
              <a:rPr lang="en-US" sz="2400"/>
              <a:t>= number of edges</a:t>
            </a:r>
          </a:p>
          <a:p>
            <a:pPr marL="640080" lvl="1" eaLnBrk="1" fontAlgn="auto" hangingPunct="1">
              <a:spcAft>
                <a:spcPts val="0"/>
              </a:spcAft>
              <a:defRPr/>
            </a:pPr>
            <a:r>
              <a:rPr lang="en-US" sz="2400" b="1" i="1"/>
              <a:t>r</a:t>
            </a:r>
            <a:r>
              <a:rPr lang="en-US" sz="2400" b="1"/>
              <a:t> </a:t>
            </a:r>
            <a:r>
              <a:rPr lang="en-US" sz="2400"/>
              <a:t>= number of regions</a:t>
            </a:r>
          </a:p>
          <a:p>
            <a:pPr eaLnBrk="1" fontAlgn="auto" hangingPunct="1">
              <a:spcBef>
                <a:spcPts val="0"/>
              </a:spcBef>
              <a:spcAft>
                <a:spcPts val="0"/>
              </a:spcAft>
              <a:buFont typeface="Wingdings 2"/>
              <a:buChar char=""/>
              <a:defRPr/>
            </a:pPr>
            <a:r>
              <a:rPr lang="en-US" sz="2800"/>
              <a:t>This is important because there are many different plane graph depictions that can be drawn for a planar graph, however, the number of regions will not change.</a:t>
            </a:r>
          </a:p>
        </p:txBody>
      </p:sp>
    </p:spTree>
    <p:extLst>
      <p:ext uri="{BB962C8B-B14F-4D97-AF65-F5344CB8AC3E}">
        <p14:creationId xmlns:p14="http://schemas.microsoft.com/office/powerpoint/2010/main" val="2604769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09600" y="253536"/>
            <a:ext cx="10972800" cy="1143000"/>
          </a:xfrm>
        </p:spPr>
        <p:txBody>
          <a:bodyPr/>
          <a:lstStyle/>
          <a:p>
            <a:pPr marL="54864" indent="0" eaLnBrk="1" fontAlgn="auto" hangingPunct="1">
              <a:spcAft>
                <a:spcPts val="0"/>
              </a:spcAft>
              <a:defRPr/>
            </a:pPr>
            <a:r>
              <a:rPr lang="en-US">
                <a:solidFill>
                  <a:schemeClr val="tx2">
                    <a:tint val="100000"/>
                    <a:shade val="90000"/>
                    <a:satMod val="250000"/>
                    <a:alpha val="100000"/>
                  </a:schemeClr>
                </a:solidFill>
              </a:rPr>
              <a:t>Proof of Euler’s Formula</a:t>
            </a:r>
          </a:p>
        </p:txBody>
      </p:sp>
      <p:sp>
        <p:nvSpPr>
          <p:cNvPr id="23555" name="Rectangle 3"/>
          <p:cNvSpPr>
            <a:spLocks noGrp="1" noChangeArrowheads="1"/>
          </p:cNvSpPr>
          <p:nvPr>
            <p:ph idx="1"/>
          </p:nvPr>
        </p:nvSpPr>
        <p:spPr/>
        <p:txBody>
          <a:bodyPr/>
          <a:lstStyle/>
          <a:p>
            <a:pPr eaLnBrk="1" hangingPunct="1"/>
            <a:r>
              <a:rPr lang="en-US" sz="2800" dirty="0" smtClean="0"/>
              <a:t>Let’s draw a plane graph depiction of </a:t>
            </a:r>
            <a:r>
              <a:rPr lang="en-US" sz="2800" i="1" dirty="0" smtClean="0"/>
              <a:t>G</a:t>
            </a:r>
            <a:r>
              <a:rPr lang="en-US" sz="2800" dirty="0" smtClean="0"/>
              <a:t>, edge by edge.</a:t>
            </a:r>
          </a:p>
          <a:p>
            <a:pPr eaLnBrk="1" hangingPunct="1"/>
            <a:endParaRPr lang="en-US" sz="2800" dirty="0" smtClean="0"/>
          </a:p>
          <a:p>
            <a:pPr eaLnBrk="1" hangingPunct="1"/>
            <a:r>
              <a:rPr lang="en-US" sz="2800" dirty="0" smtClean="0"/>
              <a:t>Let       denote the connected plane graph after </a:t>
            </a:r>
            <a:r>
              <a:rPr lang="en-US" sz="2800" i="1" dirty="0" smtClean="0"/>
              <a:t>n </a:t>
            </a:r>
            <a:r>
              <a:rPr lang="en-US" sz="2800" dirty="0" smtClean="0"/>
              <a:t>edges have been added.</a:t>
            </a:r>
          </a:p>
          <a:p>
            <a:pPr eaLnBrk="1" hangingPunct="1"/>
            <a:r>
              <a:rPr lang="en-US" sz="2800" dirty="0" smtClean="0"/>
              <a:t>Let       denote the number of vertices in </a:t>
            </a:r>
          </a:p>
          <a:p>
            <a:pPr eaLnBrk="1" hangingPunct="1"/>
            <a:r>
              <a:rPr lang="en-US" sz="2800" dirty="0" smtClean="0"/>
              <a:t>Let       denote the number of edges in </a:t>
            </a:r>
          </a:p>
          <a:p>
            <a:pPr eaLnBrk="1" hangingPunct="1"/>
            <a:r>
              <a:rPr lang="en-US" sz="2800" dirty="0" smtClean="0"/>
              <a:t>Let       denote the number of regions in </a:t>
            </a:r>
          </a:p>
        </p:txBody>
      </p:sp>
      <p:grpSp>
        <p:nvGrpSpPr>
          <p:cNvPr id="23556" name="Group 4"/>
          <p:cNvGrpSpPr>
            <a:grpSpLocks/>
          </p:cNvGrpSpPr>
          <p:nvPr/>
        </p:nvGrpSpPr>
        <p:grpSpPr bwMode="auto">
          <a:xfrm>
            <a:off x="1155258" y="1727183"/>
            <a:ext cx="7000982" cy="2716989"/>
            <a:chOff x="554" y="1093"/>
            <a:chExt cx="2823" cy="1313"/>
          </a:xfrm>
        </p:grpSpPr>
        <p:graphicFrame>
          <p:nvGraphicFramePr>
            <p:cNvPr id="23559" name="Object 2"/>
            <p:cNvGraphicFramePr>
              <a:graphicFrameLocks noChangeAspect="1"/>
            </p:cNvGraphicFramePr>
            <p:nvPr>
              <p:extLst/>
            </p:nvPr>
          </p:nvGraphicFramePr>
          <p:xfrm>
            <a:off x="554" y="1093"/>
            <a:ext cx="307" cy="345"/>
          </p:xfrm>
          <a:graphic>
            <a:graphicData uri="http://schemas.openxmlformats.org/presentationml/2006/ole">
              <mc:AlternateContent xmlns:mc="http://schemas.openxmlformats.org/markup-compatibility/2006">
                <mc:Choice xmlns:v="urn:schemas-microsoft-com:vml" Requires="v">
                  <p:oleObj spid="_x0000_s1040" name="Equation" r:id="rId3" imgW="203112" imgH="228501" progId="Equation.DSMT4">
                    <p:embed/>
                  </p:oleObj>
                </mc:Choice>
                <mc:Fallback>
                  <p:oleObj name="Equation" r:id="rId3" imgW="203112"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 y="1093"/>
                          <a:ext cx="307"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0" name="Object 3"/>
            <p:cNvGraphicFramePr>
              <a:graphicFrameLocks noChangeAspect="1"/>
            </p:cNvGraphicFramePr>
            <p:nvPr>
              <p:extLst/>
            </p:nvPr>
          </p:nvGraphicFramePr>
          <p:xfrm>
            <a:off x="612" y="1580"/>
            <a:ext cx="242" cy="336"/>
          </p:xfrm>
          <a:graphic>
            <a:graphicData uri="http://schemas.openxmlformats.org/presentationml/2006/ole">
              <mc:AlternateContent xmlns:mc="http://schemas.openxmlformats.org/markup-compatibility/2006">
                <mc:Choice xmlns:v="urn:schemas-microsoft-com:vml" Requires="v">
                  <p:oleObj spid="_x0000_s1041" name="Equation" r:id="rId5" imgW="165028" imgH="228501" progId="Equation.DSMT4">
                    <p:embed/>
                  </p:oleObj>
                </mc:Choice>
                <mc:Fallback>
                  <p:oleObj name="Equation" r:id="rId5"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 y="1580"/>
                          <a:ext cx="242"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1" name="Object 4"/>
            <p:cNvGraphicFramePr>
              <a:graphicFrameLocks noChangeAspect="1"/>
            </p:cNvGraphicFramePr>
            <p:nvPr>
              <p:extLst/>
            </p:nvPr>
          </p:nvGraphicFramePr>
          <p:xfrm>
            <a:off x="621" y="1847"/>
            <a:ext cx="224" cy="336"/>
          </p:xfrm>
          <a:graphic>
            <a:graphicData uri="http://schemas.openxmlformats.org/presentationml/2006/ole">
              <mc:AlternateContent xmlns:mc="http://schemas.openxmlformats.org/markup-compatibility/2006">
                <mc:Choice xmlns:v="urn:schemas-microsoft-com:vml" Requires="v">
                  <p:oleObj spid="_x0000_s1042" name="Equation" r:id="rId7" imgW="152334" imgH="228501" progId="Equation.DSMT4">
                    <p:embed/>
                  </p:oleObj>
                </mc:Choice>
                <mc:Fallback>
                  <p:oleObj name="Equation" r:id="rId7" imgW="152334"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 y="1847"/>
                          <a:ext cx="224"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2" name="Object 5"/>
            <p:cNvGraphicFramePr>
              <a:graphicFrameLocks noChangeAspect="1"/>
            </p:cNvGraphicFramePr>
            <p:nvPr>
              <p:extLst/>
            </p:nvPr>
          </p:nvGraphicFramePr>
          <p:xfrm>
            <a:off x="608" y="2152"/>
            <a:ext cx="205" cy="231"/>
          </p:xfrm>
          <a:graphic>
            <a:graphicData uri="http://schemas.openxmlformats.org/presentationml/2006/ole">
              <mc:AlternateContent xmlns:mc="http://schemas.openxmlformats.org/markup-compatibility/2006">
                <mc:Choice xmlns:v="urn:schemas-microsoft-com:vml" Requires="v">
                  <p:oleObj spid="_x0000_s1043" name="Equation" r:id="rId9" imgW="139700" imgH="228600" progId="Equation.DSMT4">
                    <p:embed/>
                  </p:oleObj>
                </mc:Choice>
                <mc:Fallback>
                  <p:oleObj name="Equation" r:id="rId9" imgW="1397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 y="2152"/>
                          <a:ext cx="205" cy="231"/>
                        </a:xfrm>
                        <a:prstGeom prst="rect">
                          <a:avLst/>
                        </a:prstGeom>
                        <a:noFill/>
                        <a:ln>
                          <a:noFill/>
                        </a:ln>
                        <a:effectLst/>
                      </p:spPr>
                    </p:pic>
                  </p:oleObj>
                </mc:Fallback>
              </mc:AlternateContent>
            </a:graphicData>
          </a:graphic>
        </p:graphicFrame>
        <p:graphicFrame>
          <p:nvGraphicFramePr>
            <p:cNvPr id="23563" name="Object 6"/>
            <p:cNvGraphicFramePr>
              <a:graphicFrameLocks noChangeAspect="1"/>
            </p:cNvGraphicFramePr>
            <p:nvPr>
              <p:extLst/>
            </p:nvPr>
          </p:nvGraphicFramePr>
          <p:xfrm>
            <a:off x="3025" y="2061"/>
            <a:ext cx="307" cy="345"/>
          </p:xfrm>
          <a:graphic>
            <a:graphicData uri="http://schemas.openxmlformats.org/presentationml/2006/ole">
              <mc:AlternateContent xmlns:mc="http://schemas.openxmlformats.org/markup-compatibility/2006">
                <mc:Choice xmlns:v="urn:schemas-microsoft-com:vml" Requires="v">
                  <p:oleObj spid="_x0000_s1044" name="Equation" r:id="rId11" imgW="203112" imgH="228501" progId="Equation.DSMT4">
                    <p:embed/>
                  </p:oleObj>
                </mc:Choice>
                <mc:Fallback>
                  <p:oleObj name="Equation" r:id="rId11" imgW="203112"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5" y="2061"/>
                          <a:ext cx="307"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4" name="Object 7"/>
            <p:cNvGraphicFramePr>
              <a:graphicFrameLocks noChangeAspect="1"/>
            </p:cNvGraphicFramePr>
            <p:nvPr>
              <p:extLst/>
            </p:nvPr>
          </p:nvGraphicFramePr>
          <p:xfrm>
            <a:off x="3035" y="1784"/>
            <a:ext cx="307" cy="345"/>
          </p:xfrm>
          <a:graphic>
            <a:graphicData uri="http://schemas.openxmlformats.org/presentationml/2006/ole">
              <mc:AlternateContent xmlns:mc="http://schemas.openxmlformats.org/markup-compatibility/2006">
                <mc:Choice xmlns:v="urn:schemas-microsoft-com:vml" Requires="v">
                  <p:oleObj spid="_x0000_s1045" name="Equation" r:id="rId13" imgW="203112" imgH="228501" progId="Equation.DSMT4">
                    <p:embed/>
                  </p:oleObj>
                </mc:Choice>
                <mc:Fallback>
                  <p:oleObj name="Equation" r:id="rId13" imgW="203112"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35" y="1784"/>
                          <a:ext cx="307"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5" name="Object 8"/>
            <p:cNvGraphicFramePr>
              <a:graphicFrameLocks noChangeAspect="1"/>
            </p:cNvGraphicFramePr>
            <p:nvPr>
              <p:extLst/>
            </p:nvPr>
          </p:nvGraphicFramePr>
          <p:xfrm>
            <a:off x="3070" y="1564"/>
            <a:ext cx="307" cy="345"/>
          </p:xfrm>
          <a:graphic>
            <a:graphicData uri="http://schemas.openxmlformats.org/presentationml/2006/ole">
              <mc:AlternateContent xmlns:mc="http://schemas.openxmlformats.org/markup-compatibility/2006">
                <mc:Choice xmlns:v="urn:schemas-microsoft-com:vml" Requires="v">
                  <p:oleObj spid="_x0000_s1046" name="Equation" r:id="rId14" imgW="203112" imgH="228501" progId="Equation.DSMT4">
                    <p:embed/>
                  </p:oleObj>
                </mc:Choice>
                <mc:Fallback>
                  <p:oleObj name="Equation" r:id="rId14" imgW="203112"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0" y="1564"/>
                          <a:ext cx="307"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6611241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a:bodyPr>
          <a:lstStyle/>
          <a:p>
            <a:pPr marL="54864" indent="0" eaLnBrk="1" fontAlgn="auto" hangingPunct="1">
              <a:spcAft>
                <a:spcPts val="0"/>
              </a:spcAft>
              <a:defRPr/>
            </a:pPr>
            <a:r>
              <a:rPr lang="en-US">
                <a:solidFill>
                  <a:schemeClr val="tx2">
                    <a:tint val="100000"/>
                    <a:shade val="90000"/>
                    <a:satMod val="250000"/>
                    <a:alpha val="100000"/>
                  </a:schemeClr>
                </a:solidFill>
              </a:rPr>
              <a:t>Proof of Euler’s Formula (cont’d)</a:t>
            </a:r>
          </a:p>
        </p:txBody>
      </p:sp>
      <p:sp>
        <p:nvSpPr>
          <p:cNvPr id="24579" name="Rectangle 3"/>
          <p:cNvSpPr>
            <a:spLocks noGrp="1" noChangeArrowheads="1"/>
          </p:cNvSpPr>
          <p:nvPr>
            <p:ph type="body" sz="half" idx="1"/>
          </p:nvPr>
        </p:nvSpPr>
        <p:spPr/>
        <p:txBody>
          <a:bodyPr/>
          <a:lstStyle/>
          <a:p>
            <a:pPr eaLnBrk="1" hangingPunct="1"/>
            <a:r>
              <a:rPr lang="en-US" sz="2800" smtClean="0"/>
              <a:t>Let’s start by drawing </a:t>
            </a:r>
          </a:p>
        </p:txBody>
      </p:sp>
      <p:graphicFrame>
        <p:nvGraphicFramePr>
          <p:cNvPr id="24580" name="Object 2"/>
          <p:cNvGraphicFramePr>
            <a:graphicFrameLocks noGrp="1" noChangeAspect="1"/>
          </p:cNvGraphicFramePr>
          <p:nvPr>
            <p:ph sz="quarter" idx="2"/>
          </p:nvPr>
        </p:nvGraphicFramePr>
        <p:xfrm>
          <a:off x="9245600" y="-457200"/>
          <a:ext cx="237067" cy="228600"/>
        </p:xfrm>
        <a:graphic>
          <a:graphicData uri="http://schemas.openxmlformats.org/presentationml/2006/ole">
            <mc:AlternateContent xmlns:mc="http://schemas.openxmlformats.org/markup-compatibility/2006">
              <mc:Choice xmlns:v="urn:schemas-microsoft-com:vml" Requires="v">
                <p:oleObj spid="_x0000_s2066" name="Equation" r:id="rId3" imgW="177646" imgH="228402" progId="Equation.DSMT4">
                  <p:embed/>
                </p:oleObj>
              </mc:Choice>
              <mc:Fallback>
                <p:oleObj name="Equation" r:id="rId3" imgW="177646" imgH="22840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5600" y="-457200"/>
                        <a:ext cx="237067"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1" name="Object 7"/>
          <p:cNvGraphicFramePr>
            <a:graphicFrameLocks noGrp="1" noChangeAspect="1"/>
          </p:cNvGraphicFramePr>
          <p:nvPr>
            <p:ph sz="quarter" idx="3"/>
          </p:nvPr>
        </p:nvGraphicFramePr>
        <p:xfrm>
          <a:off x="5132917" y="5395913"/>
          <a:ext cx="632883" cy="609600"/>
        </p:xfrm>
        <a:graphic>
          <a:graphicData uri="http://schemas.openxmlformats.org/presentationml/2006/ole">
            <mc:AlternateContent xmlns:mc="http://schemas.openxmlformats.org/markup-compatibility/2006">
              <mc:Choice xmlns:v="urn:schemas-microsoft-com:vml" Requires="v">
                <p:oleObj spid="_x0000_s2067" name="Equation" r:id="rId5" imgW="177646" imgH="228402" progId="Equation.DSMT4">
                  <p:embed/>
                </p:oleObj>
              </mc:Choice>
              <mc:Fallback>
                <p:oleObj name="Equation" r:id="rId5" imgW="177646" imgH="22840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2917" y="5395913"/>
                        <a:ext cx="632883"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3" name="Text Box 5"/>
          <p:cNvSpPr txBox="1">
            <a:spLocks noChangeArrowheads="1"/>
          </p:cNvSpPr>
          <p:nvPr/>
        </p:nvSpPr>
        <p:spPr bwMode="auto">
          <a:xfrm>
            <a:off x="1174751" y="3919538"/>
            <a:ext cx="10282767"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algn="ctr" eaLnBrk="1" hangingPunct="1"/>
            <a:r>
              <a:rPr lang="en-US" sz="2400" dirty="0"/>
              <a:t>Euler’s formula is valid for       , since </a:t>
            </a:r>
          </a:p>
          <a:p>
            <a:pPr algn="ctr" eaLnBrk="1" hangingPunct="1"/>
            <a:r>
              <a:rPr lang="en-US" sz="2400" i="1" dirty="0"/>
              <a:t>r</a:t>
            </a:r>
            <a:r>
              <a:rPr lang="en-US" sz="2400" dirty="0"/>
              <a:t>=</a:t>
            </a:r>
            <a:r>
              <a:rPr lang="en-US" sz="2400" i="1" dirty="0"/>
              <a:t>e</a:t>
            </a:r>
            <a:r>
              <a:rPr lang="en-US" sz="2400" dirty="0"/>
              <a:t>-</a:t>
            </a:r>
            <a:r>
              <a:rPr lang="en-US" sz="2400" i="1" dirty="0"/>
              <a:t>v</a:t>
            </a:r>
            <a:r>
              <a:rPr lang="en-US" sz="2400" dirty="0"/>
              <a:t>+2</a:t>
            </a:r>
          </a:p>
          <a:p>
            <a:pPr algn="ctr" eaLnBrk="1" hangingPunct="1"/>
            <a:r>
              <a:rPr lang="en-US" sz="2400" dirty="0"/>
              <a:t>1=1-2+2</a:t>
            </a:r>
          </a:p>
          <a:p>
            <a:pPr algn="ctr" eaLnBrk="1" hangingPunct="1"/>
            <a:endParaRPr lang="en-US" sz="2400" dirty="0"/>
          </a:p>
          <a:p>
            <a:pPr algn="ctr" eaLnBrk="1" hangingPunct="1">
              <a:lnSpc>
                <a:spcPct val="90000"/>
              </a:lnSpc>
              <a:spcBef>
                <a:spcPct val="20000"/>
              </a:spcBef>
            </a:pPr>
            <a:r>
              <a:rPr lang="en-US" sz="2400" dirty="0"/>
              <a:t>We obtain        by </a:t>
            </a:r>
            <a:r>
              <a:rPr lang="en-US" sz="2400" dirty="0" smtClean="0"/>
              <a:t>adding        an </a:t>
            </a:r>
            <a:r>
              <a:rPr lang="en-US" sz="2400" dirty="0"/>
              <a:t>edge at one of from the vertices of       .</a:t>
            </a:r>
          </a:p>
          <a:p>
            <a:pPr algn="ctr" eaLnBrk="1" hangingPunct="1"/>
            <a:endParaRPr lang="en-US" sz="2400" dirty="0"/>
          </a:p>
        </p:txBody>
      </p:sp>
      <p:graphicFrame>
        <p:nvGraphicFramePr>
          <p:cNvPr id="24584" name="Object 3"/>
          <p:cNvGraphicFramePr>
            <a:graphicFrameLocks noChangeAspect="1"/>
          </p:cNvGraphicFramePr>
          <p:nvPr/>
        </p:nvGraphicFramePr>
        <p:xfrm>
          <a:off x="7010400" y="2286000"/>
          <a:ext cx="1073151" cy="1447800"/>
        </p:xfrm>
        <a:graphic>
          <a:graphicData uri="http://schemas.openxmlformats.org/presentationml/2006/ole">
            <mc:AlternateContent xmlns:mc="http://schemas.openxmlformats.org/markup-compatibility/2006">
              <mc:Choice xmlns:v="urn:schemas-microsoft-com:vml" Requires="v">
                <p:oleObj spid="_x0000_s2068" name="Equation" r:id="rId6" imgW="381000" imgH="685800" progId="Equation.DSMT4">
                  <p:embed/>
                </p:oleObj>
              </mc:Choice>
              <mc:Fallback>
                <p:oleObj name="Equation" r:id="rId6" imgW="381000" imgH="685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00" y="2286000"/>
                        <a:ext cx="1073151" cy="144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585" name="Group 7"/>
          <p:cNvGrpSpPr>
            <a:grpSpLocks/>
          </p:cNvGrpSpPr>
          <p:nvPr/>
        </p:nvGrpSpPr>
        <p:grpSpPr bwMode="auto">
          <a:xfrm>
            <a:off x="2235200" y="2438400"/>
            <a:ext cx="3759200" cy="1066800"/>
            <a:chOff x="1104" y="1584"/>
            <a:chExt cx="1776" cy="672"/>
          </a:xfrm>
        </p:grpSpPr>
        <p:sp>
          <p:nvSpPr>
            <p:cNvPr id="24592" name="Line 8"/>
            <p:cNvSpPr>
              <a:spLocks noChangeShapeType="1"/>
            </p:cNvSpPr>
            <p:nvPr/>
          </p:nvSpPr>
          <p:spPr bwMode="auto">
            <a:xfrm>
              <a:off x="1104" y="1584"/>
              <a:ext cx="1776"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3" name="Oval 9"/>
            <p:cNvSpPr>
              <a:spLocks noChangeArrowheads="1"/>
            </p:cNvSpPr>
            <p:nvPr/>
          </p:nvSpPr>
          <p:spPr bwMode="auto">
            <a:xfrm>
              <a:off x="1104" y="1584"/>
              <a:ext cx="48" cy="48"/>
            </a:xfrm>
            <a:prstGeom prst="ellipse">
              <a:avLst/>
            </a:prstGeom>
            <a:solidFill>
              <a:schemeClr val="tx1"/>
            </a:solidFill>
            <a:ln w="9525">
              <a:solidFill>
                <a:schemeClr val="tx1"/>
              </a:solidFill>
              <a:round/>
              <a:headEnd/>
              <a:tailEnd/>
            </a:ln>
          </p:spPr>
          <p:txBody>
            <a:bodyPr wrap="none" anchor="ctr"/>
            <a:lstStyle/>
            <a:p>
              <a:endParaRPr lang="en-US"/>
            </a:p>
          </p:txBody>
        </p:sp>
        <p:sp>
          <p:nvSpPr>
            <p:cNvPr id="24594" name="Oval 10"/>
            <p:cNvSpPr>
              <a:spLocks noChangeArrowheads="1"/>
            </p:cNvSpPr>
            <p:nvPr/>
          </p:nvSpPr>
          <p:spPr bwMode="auto">
            <a:xfrm>
              <a:off x="2832" y="2208"/>
              <a:ext cx="48" cy="48"/>
            </a:xfrm>
            <a:prstGeom prst="ellipse">
              <a:avLst/>
            </a:prstGeom>
            <a:solidFill>
              <a:schemeClr val="tx1"/>
            </a:solidFill>
            <a:ln w="9525">
              <a:solidFill>
                <a:schemeClr val="tx1"/>
              </a:solidFill>
              <a:round/>
              <a:headEnd/>
              <a:tailEnd/>
            </a:ln>
          </p:spPr>
          <p:txBody>
            <a:bodyPr wrap="none" anchor="ctr"/>
            <a:lstStyle/>
            <a:p>
              <a:endParaRPr lang="en-US"/>
            </a:p>
          </p:txBody>
        </p:sp>
      </p:grpSp>
      <p:graphicFrame>
        <p:nvGraphicFramePr>
          <p:cNvPr id="24586" name="Object 4"/>
          <p:cNvGraphicFramePr>
            <a:graphicFrameLocks noChangeAspect="1"/>
          </p:cNvGraphicFramePr>
          <p:nvPr/>
        </p:nvGraphicFramePr>
        <p:xfrm>
          <a:off x="3488267" y="1981200"/>
          <a:ext cx="1219200" cy="198438"/>
        </p:xfrm>
        <a:graphic>
          <a:graphicData uri="http://schemas.openxmlformats.org/presentationml/2006/ole">
            <mc:AlternateContent xmlns:mc="http://schemas.openxmlformats.org/markup-compatibility/2006">
              <mc:Choice xmlns:v="urn:schemas-microsoft-com:vml" Requires="v">
                <p:oleObj spid="_x0000_s2069" name="Equation" r:id="rId8" imgW="435285" imgH="677109" progId="Equation.DSMT4">
                  <p:embed/>
                </p:oleObj>
              </mc:Choice>
              <mc:Fallback>
                <p:oleObj name="Equation" r:id="rId8" imgW="435285" imgH="677109"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88267" y="1981200"/>
                        <a:ext cx="1219200"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7" name="Object 5"/>
          <p:cNvGraphicFramePr>
            <a:graphicFrameLocks noChangeAspect="1"/>
          </p:cNvGraphicFramePr>
          <p:nvPr/>
        </p:nvGraphicFramePr>
        <p:xfrm>
          <a:off x="6043084" y="1577975"/>
          <a:ext cx="719667" cy="693738"/>
        </p:xfrm>
        <a:graphic>
          <a:graphicData uri="http://schemas.openxmlformats.org/presentationml/2006/ole">
            <mc:AlternateContent xmlns:mc="http://schemas.openxmlformats.org/markup-compatibility/2006">
              <mc:Choice xmlns:v="urn:schemas-microsoft-com:vml" Requires="v">
                <p:oleObj spid="_x0000_s2070" name="Equation" r:id="rId10" imgW="177646" imgH="228402" progId="Equation.DSMT4">
                  <p:embed/>
                </p:oleObj>
              </mc:Choice>
              <mc:Fallback>
                <p:oleObj name="Equation" r:id="rId10" imgW="177646" imgH="22840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3084" y="1577975"/>
                        <a:ext cx="719667" cy="693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8" name="Object 6"/>
          <p:cNvGraphicFramePr>
            <a:graphicFrameLocks noChangeAspect="1"/>
          </p:cNvGraphicFramePr>
          <p:nvPr>
            <p:extLst/>
          </p:nvPr>
        </p:nvGraphicFramePr>
        <p:xfrm>
          <a:off x="3045280" y="5397727"/>
          <a:ext cx="677333" cy="609600"/>
        </p:xfrm>
        <a:graphic>
          <a:graphicData uri="http://schemas.openxmlformats.org/presentationml/2006/ole">
            <mc:AlternateContent xmlns:mc="http://schemas.openxmlformats.org/markup-compatibility/2006">
              <mc:Choice xmlns:v="urn:schemas-microsoft-com:vml" Requires="v">
                <p:oleObj spid="_x0000_s2071" name="Equation" r:id="rId11" imgW="190500" imgH="228600" progId="Equation.DSMT4">
                  <p:embed/>
                </p:oleObj>
              </mc:Choice>
              <mc:Fallback>
                <p:oleObj name="Equation" r:id="rId11" imgW="1905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5280" y="5397727"/>
                        <a:ext cx="677333"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9" name="Object 8"/>
          <p:cNvGraphicFramePr>
            <a:graphicFrameLocks noChangeAspect="1"/>
          </p:cNvGraphicFramePr>
          <p:nvPr>
            <p:extLst/>
          </p:nvPr>
        </p:nvGraphicFramePr>
        <p:xfrm>
          <a:off x="6171444" y="5808663"/>
          <a:ext cx="632883" cy="609600"/>
        </p:xfrm>
        <a:graphic>
          <a:graphicData uri="http://schemas.openxmlformats.org/presentationml/2006/ole">
            <mc:AlternateContent xmlns:mc="http://schemas.openxmlformats.org/markup-compatibility/2006">
              <mc:Choice xmlns:v="urn:schemas-microsoft-com:vml" Requires="v">
                <p:oleObj spid="_x0000_s2072" name="Equation" r:id="rId13" imgW="177646" imgH="228402" progId="Equation.DSMT4">
                  <p:embed/>
                </p:oleObj>
              </mc:Choice>
              <mc:Fallback>
                <p:oleObj name="Equation" r:id="rId13" imgW="177646" imgH="22840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1444" y="5808663"/>
                        <a:ext cx="632883"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0" name="Object 9"/>
          <p:cNvGraphicFramePr>
            <a:graphicFrameLocks noChangeAspect="1"/>
          </p:cNvGraphicFramePr>
          <p:nvPr/>
        </p:nvGraphicFramePr>
        <p:xfrm>
          <a:off x="8053918" y="3881439"/>
          <a:ext cx="613833" cy="592137"/>
        </p:xfrm>
        <a:graphic>
          <a:graphicData uri="http://schemas.openxmlformats.org/presentationml/2006/ole">
            <mc:AlternateContent xmlns:mc="http://schemas.openxmlformats.org/markup-compatibility/2006">
              <mc:Choice xmlns:v="urn:schemas-microsoft-com:vml" Requires="v">
                <p:oleObj spid="_x0000_s2073" name="Equation" r:id="rId14" imgW="177646" imgH="228402" progId="Equation.DSMT4">
                  <p:embed/>
                </p:oleObj>
              </mc:Choice>
              <mc:Fallback>
                <p:oleObj name="Equation" r:id="rId14" imgW="177646" imgH="22840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3918" y="3881439"/>
                        <a:ext cx="613833" cy="592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45141542"/>
      </p:ext>
    </p:extLst>
  </p:cSld>
  <p:clrMapOvr>
    <a:masterClrMapping/>
  </p:clrMapOvr>
  <p:transition spd="slow">
    <p:randomBar dir="ver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551543" y="-174170"/>
            <a:ext cx="11176000" cy="944563"/>
          </a:xfrm>
        </p:spPr>
        <p:txBody>
          <a:bodyPr>
            <a:normAutofit/>
          </a:bodyPr>
          <a:lstStyle/>
          <a:p>
            <a:pPr marL="54864" indent="0" eaLnBrk="1" fontAlgn="auto" hangingPunct="1">
              <a:spcAft>
                <a:spcPts val="0"/>
              </a:spcAft>
              <a:defRPr/>
            </a:pPr>
            <a:r>
              <a:rPr lang="en-US">
                <a:solidFill>
                  <a:schemeClr val="tx2">
                    <a:tint val="100000"/>
                    <a:shade val="90000"/>
                    <a:satMod val="250000"/>
                    <a:alpha val="100000"/>
                  </a:schemeClr>
                </a:solidFill>
              </a:rPr>
              <a:t>Proof of Euler’s Formula (cont’d)</a:t>
            </a:r>
          </a:p>
        </p:txBody>
      </p:sp>
      <p:sp>
        <p:nvSpPr>
          <p:cNvPr id="25603" name="Rectangle 3"/>
          <p:cNvSpPr>
            <a:spLocks noGrp="1" noChangeArrowheads="1"/>
          </p:cNvSpPr>
          <p:nvPr>
            <p:ph idx="1"/>
          </p:nvPr>
        </p:nvSpPr>
        <p:spPr>
          <a:xfrm>
            <a:off x="609600" y="1066801"/>
            <a:ext cx="10972800" cy="5059363"/>
          </a:xfrm>
        </p:spPr>
        <p:txBody>
          <a:bodyPr/>
          <a:lstStyle/>
          <a:p>
            <a:pPr eaLnBrk="1" hangingPunct="1">
              <a:lnSpc>
                <a:spcPct val="90000"/>
              </a:lnSpc>
              <a:buFontTx/>
              <a:buNone/>
            </a:pPr>
            <a:r>
              <a:rPr lang="en-US" sz="2400" dirty="0" smtClean="0"/>
              <a:t>In general, we can obtain       from         by adding an         edge to one of the vertices of         .</a:t>
            </a:r>
          </a:p>
          <a:p>
            <a:pPr eaLnBrk="1" hangingPunct="1">
              <a:lnSpc>
                <a:spcPct val="90000"/>
              </a:lnSpc>
            </a:pPr>
            <a:r>
              <a:rPr lang="en-US" sz="2400" dirty="0" smtClean="0"/>
              <a:t>The new edge might link two vertices already in         .</a:t>
            </a:r>
          </a:p>
          <a:p>
            <a:pPr eaLnBrk="1" hangingPunct="1">
              <a:lnSpc>
                <a:spcPct val="90000"/>
              </a:lnSpc>
            </a:pPr>
            <a:r>
              <a:rPr lang="en-US" sz="2400" dirty="0" smtClean="0"/>
              <a:t>Or, the new edge might add another vertex to           .</a:t>
            </a:r>
          </a:p>
          <a:p>
            <a:pPr eaLnBrk="1" hangingPunct="1">
              <a:lnSpc>
                <a:spcPct val="90000"/>
              </a:lnSpc>
            </a:pPr>
            <a:endParaRPr lang="en-US" sz="2400" dirty="0" smtClean="0"/>
          </a:p>
          <a:p>
            <a:pPr eaLnBrk="1" hangingPunct="1">
              <a:lnSpc>
                <a:spcPct val="90000"/>
              </a:lnSpc>
              <a:buFontTx/>
              <a:buNone/>
            </a:pPr>
            <a:r>
              <a:rPr lang="en-US" sz="2400" dirty="0" smtClean="0"/>
              <a:t>We will use the method of induction to complete the proof:</a:t>
            </a:r>
          </a:p>
          <a:p>
            <a:pPr eaLnBrk="1" hangingPunct="1">
              <a:lnSpc>
                <a:spcPct val="90000"/>
              </a:lnSpc>
              <a:buFontTx/>
              <a:buNone/>
            </a:pPr>
            <a:r>
              <a:rPr lang="en-US" sz="2400" dirty="0" smtClean="0"/>
              <a:t>We have shown that the theorem is true for      .</a:t>
            </a:r>
          </a:p>
          <a:p>
            <a:pPr eaLnBrk="1" hangingPunct="1">
              <a:lnSpc>
                <a:spcPct val="90000"/>
              </a:lnSpc>
              <a:buFontTx/>
              <a:buNone/>
            </a:pPr>
            <a:r>
              <a:rPr lang="en-US" sz="2400" dirty="0" smtClean="0"/>
              <a:t>Next, let’s assume that it is true for         </a:t>
            </a:r>
            <a:r>
              <a:rPr lang="en-US" sz="2400" dirty="0" err="1" smtClean="0"/>
              <a:t>for</a:t>
            </a:r>
            <a:r>
              <a:rPr lang="en-US" sz="2400" dirty="0" smtClean="0"/>
              <a:t> any </a:t>
            </a:r>
            <a:r>
              <a:rPr lang="en-US" sz="2400" i="1" dirty="0" smtClean="0"/>
              <a:t>n</a:t>
            </a:r>
            <a:r>
              <a:rPr lang="en-US" sz="2400" dirty="0" smtClean="0"/>
              <a:t>&gt;1, and prove it is true for      .</a:t>
            </a:r>
          </a:p>
          <a:p>
            <a:pPr eaLnBrk="1" hangingPunct="1">
              <a:lnSpc>
                <a:spcPct val="90000"/>
              </a:lnSpc>
              <a:buFontTx/>
              <a:buNone/>
            </a:pPr>
            <a:endParaRPr lang="en-US" sz="2400" dirty="0" smtClean="0"/>
          </a:p>
          <a:p>
            <a:pPr eaLnBrk="1" hangingPunct="1">
              <a:lnSpc>
                <a:spcPct val="90000"/>
              </a:lnSpc>
              <a:buFontTx/>
              <a:buNone/>
            </a:pPr>
            <a:r>
              <a:rPr lang="en-US" sz="2400" dirty="0" smtClean="0"/>
              <a:t>Let (</a:t>
            </a:r>
            <a:r>
              <a:rPr lang="en-US" sz="2400" i="1" dirty="0" err="1" smtClean="0"/>
              <a:t>x,y</a:t>
            </a:r>
            <a:r>
              <a:rPr lang="en-US" sz="2400" dirty="0" smtClean="0"/>
              <a:t>) be the      edge that is added to          </a:t>
            </a:r>
            <a:r>
              <a:rPr lang="en-US" sz="2400" dirty="0" err="1" smtClean="0"/>
              <a:t>to</a:t>
            </a:r>
            <a:r>
              <a:rPr lang="en-US" sz="2400" dirty="0" smtClean="0"/>
              <a:t> get      .</a:t>
            </a:r>
          </a:p>
          <a:p>
            <a:pPr eaLnBrk="1" hangingPunct="1">
              <a:lnSpc>
                <a:spcPct val="90000"/>
              </a:lnSpc>
              <a:buFontTx/>
              <a:buNone/>
            </a:pPr>
            <a:r>
              <a:rPr lang="en-US" sz="2400" dirty="0" smtClean="0"/>
              <a:t>There are two cases to consider.</a:t>
            </a:r>
          </a:p>
          <a:p>
            <a:pPr eaLnBrk="1" hangingPunct="1">
              <a:lnSpc>
                <a:spcPct val="90000"/>
              </a:lnSpc>
              <a:buFontTx/>
              <a:buNone/>
            </a:pPr>
            <a:endParaRPr lang="en-US" sz="2400" dirty="0" smtClean="0"/>
          </a:p>
        </p:txBody>
      </p:sp>
      <p:graphicFrame>
        <p:nvGraphicFramePr>
          <p:cNvPr id="25605" name="Object 2"/>
          <p:cNvGraphicFramePr>
            <a:graphicFrameLocks noChangeAspect="1"/>
          </p:cNvGraphicFramePr>
          <p:nvPr>
            <p:extLst/>
          </p:nvPr>
        </p:nvGraphicFramePr>
        <p:xfrm>
          <a:off x="4190094" y="979262"/>
          <a:ext cx="717549" cy="606425"/>
        </p:xfrm>
        <a:graphic>
          <a:graphicData uri="http://schemas.openxmlformats.org/presentationml/2006/ole">
            <mc:AlternateContent xmlns:mc="http://schemas.openxmlformats.org/markup-compatibility/2006">
              <mc:Choice xmlns:v="urn:schemas-microsoft-com:vml" Requires="v">
                <p:oleObj spid="_x0000_s3098" name="Equation" r:id="rId3" imgW="203112" imgH="228501" progId="Equation.DSMT4">
                  <p:embed/>
                </p:oleObj>
              </mc:Choice>
              <mc:Fallback>
                <p:oleObj name="Equation" r:id="rId3" imgW="203112"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0094" y="979262"/>
                        <a:ext cx="717549"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6" name="Object 3"/>
          <p:cNvGraphicFramePr>
            <a:graphicFrameLocks noChangeAspect="1"/>
          </p:cNvGraphicFramePr>
          <p:nvPr>
            <p:extLst/>
          </p:nvPr>
        </p:nvGraphicFramePr>
        <p:xfrm>
          <a:off x="11369828" y="3900034"/>
          <a:ext cx="630767" cy="533400"/>
        </p:xfrm>
        <a:graphic>
          <a:graphicData uri="http://schemas.openxmlformats.org/presentationml/2006/ole">
            <mc:AlternateContent xmlns:mc="http://schemas.openxmlformats.org/markup-compatibility/2006">
              <mc:Choice xmlns:v="urn:schemas-microsoft-com:vml" Requires="v">
                <p:oleObj spid="_x0000_s3099" name="Equation" r:id="rId5" imgW="203112" imgH="228501" progId="Equation.DSMT4">
                  <p:embed/>
                </p:oleObj>
              </mc:Choice>
              <mc:Fallback>
                <p:oleObj name="Equation" r:id="rId5" imgW="203112"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9828" y="3900034"/>
                        <a:ext cx="630767"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7" name="Object 4"/>
          <p:cNvGraphicFramePr>
            <a:graphicFrameLocks noChangeAspect="1"/>
          </p:cNvGraphicFramePr>
          <p:nvPr>
            <p:extLst/>
          </p:nvPr>
        </p:nvGraphicFramePr>
        <p:xfrm>
          <a:off x="8013400" y="5167085"/>
          <a:ext cx="630767" cy="533400"/>
        </p:xfrm>
        <a:graphic>
          <a:graphicData uri="http://schemas.openxmlformats.org/presentationml/2006/ole">
            <mc:AlternateContent xmlns:mc="http://schemas.openxmlformats.org/markup-compatibility/2006">
              <mc:Choice xmlns:v="urn:schemas-microsoft-com:vml" Requires="v">
                <p:oleObj spid="_x0000_s3100" name="Equation" r:id="rId6" imgW="203112" imgH="228501" progId="Equation.DSMT4">
                  <p:embed/>
                </p:oleObj>
              </mc:Choice>
              <mc:Fallback>
                <p:oleObj name="Equation" r:id="rId6" imgW="203112"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3400" y="5167085"/>
                        <a:ext cx="630767"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8" name="Object 5"/>
          <p:cNvGraphicFramePr>
            <a:graphicFrameLocks noChangeAspect="1"/>
          </p:cNvGraphicFramePr>
          <p:nvPr>
            <p:extLst/>
          </p:nvPr>
        </p:nvGraphicFramePr>
        <p:xfrm>
          <a:off x="5699579" y="3947885"/>
          <a:ext cx="914400" cy="565605"/>
        </p:xfrm>
        <a:graphic>
          <a:graphicData uri="http://schemas.openxmlformats.org/presentationml/2006/ole">
            <mc:AlternateContent xmlns:mc="http://schemas.openxmlformats.org/markup-compatibility/2006">
              <mc:Choice xmlns:v="urn:schemas-microsoft-com:vml" Requires="v">
                <p:oleObj spid="_x0000_s3101" name="Equation" r:id="rId7" imgW="279400" imgH="228600" progId="Equation.DSMT4">
                  <p:embed/>
                </p:oleObj>
              </mc:Choice>
              <mc:Fallback>
                <p:oleObj name="Equation" r:id="rId7" imgW="2794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9579" y="3947885"/>
                        <a:ext cx="914400" cy="565605"/>
                      </a:xfrm>
                      <a:prstGeom prst="rect">
                        <a:avLst/>
                      </a:prstGeom>
                      <a:noFill/>
                      <a:ln>
                        <a:noFill/>
                      </a:ln>
                      <a:effectLst/>
                    </p:spPr>
                  </p:pic>
                </p:oleObj>
              </mc:Fallback>
            </mc:AlternateContent>
          </a:graphicData>
        </a:graphic>
      </p:graphicFrame>
      <p:graphicFrame>
        <p:nvGraphicFramePr>
          <p:cNvPr id="25609" name="Object 6"/>
          <p:cNvGraphicFramePr>
            <a:graphicFrameLocks noChangeAspect="1"/>
          </p:cNvGraphicFramePr>
          <p:nvPr>
            <p:extLst/>
          </p:nvPr>
        </p:nvGraphicFramePr>
        <p:xfrm>
          <a:off x="6734024" y="3302907"/>
          <a:ext cx="632884" cy="609600"/>
        </p:xfrm>
        <a:graphic>
          <a:graphicData uri="http://schemas.openxmlformats.org/presentationml/2006/ole">
            <mc:AlternateContent xmlns:mc="http://schemas.openxmlformats.org/markup-compatibility/2006">
              <mc:Choice xmlns:v="urn:schemas-microsoft-com:vml" Requires="v">
                <p:oleObj spid="_x0000_s3102" name="Equation" r:id="rId9" imgW="177646" imgH="228402" progId="Equation.DSMT4">
                  <p:embed/>
                </p:oleObj>
              </mc:Choice>
              <mc:Fallback>
                <p:oleObj name="Equation" r:id="rId9" imgW="177646" imgH="22840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4024" y="3302907"/>
                        <a:ext cx="632884"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0" name="Object 7"/>
          <p:cNvGraphicFramePr>
            <a:graphicFrameLocks noChangeAspect="1"/>
          </p:cNvGraphicFramePr>
          <p:nvPr>
            <p:extLst/>
          </p:nvPr>
        </p:nvGraphicFramePr>
        <p:xfrm>
          <a:off x="6320065" y="5138058"/>
          <a:ext cx="914400" cy="561975"/>
        </p:xfrm>
        <a:graphic>
          <a:graphicData uri="http://schemas.openxmlformats.org/presentationml/2006/ole">
            <mc:AlternateContent xmlns:mc="http://schemas.openxmlformats.org/markup-compatibility/2006">
              <mc:Choice xmlns:v="urn:schemas-microsoft-com:vml" Requires="v">
                <p:oleObj spid="_x0000_s3103" name="Equation" r:id="rId11" imgW="279400" imgH="228600" progId="Equation.DSMT4">
                  <p:embed/>
                </p:oleObj>
              </mc:Choice>
              <mc:Fallback>
                <p:oleObj name="Equation" r:id="rId11" imgW="2794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0065" y="5138058"/>
                        <a:ext cx="914400"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2" name="Object 9"/>
          <p:cNvGraphicFramePr>
            <a:graphicFrameLocks noChangeAspect="1"/>
          </p:cNvGraphicFramePr>
          <p:nvPr>
            <p:extLst/>
          </p:nvPr>
        </p:nvGraphicFramePr>
        <p:xfrm>
          <a:off x="8255909" y="1069749"/>
          <a:ext cx="609600" cy="457200"/>
        </p:xfrm>
        <a:graphic>
          <a:graphicData uri="http://schemas.openxmlformats.org/presentationml/2006/ole">
            <mc:AlternateContent xmlns:mc="http://schemas.openxmlformats.org/markup-compatibility/2006">
              <mc:Choice xmlns:v="urn:schemas-microsoft-com:vml" Requires="v">
                <p:oleObj spid="_x0000_s3104" name="Equation" r:id="rId12" imgW="203024" imgH="203024" progId="Equation.DSMT4">
                  <p:embed/>
                </p:oleObj>
              </mc:Choice>
              <mc:Fallback>
                <p:oleObj name="Equation" r:id="rId12" imgW="203024" imgH="203024"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55909" y="1069749"/>
                        <a:ext cx="60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3" name="Object 10"/>
          <p:cNvGraphicFramePr>
            <a:graphicFrameLocks noChangeAspect="1"/>
          </p:cNvGraphicFramePr>
          <p:nvPr>
            <p:extLst/>
          </p:nvPr>
        </p:nvGraphicFramePr>
        <p:xfrm>
          <a:off x="5441043" y="978128"/>
          <a:ext cx="914400" cy="561975"/>
        </p:xfrm>
        <a:graphic>
          <a:graphicData uri="http://schemas.openxmlformats.org/presentationml/2006/ole">
            <mc:AlternateContent xmlns:mc="http://schemas.openxmlformats.org/markup-compatibility/2006">
              <mc:Choice xmlns:v="urn:schemas-microsoft-com:vml" Requires="v">
                <p:oleObj spid="_x0000_s3105" name="Equation" r:id="rId14" imgW="279400" imgH="228600" progId="Equation.DSMT4">
                  <p:embed/>
                </p:oleObj>
              </mc:Choice>
              <mc:Fallback>
                <p:oleObj name="Equation" r:id="rId14" imgW="2794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1043" y="978128"/>
                        <a:ext cx="914400"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4" name="Object 11"/>
          <p:cNvGraphicFramePr>
            <a:graphicFrameLocks noChangeAspect="1"/>
          </p:cNvGraphicFramePr>
          <p:nvPr>
            <p:extLst/>
          </p:nvPr>
        </p:nvGraphicFramePr>
        <p:xfrm>
          <a:off x="2334079" y="1233714"/>
          <a:ext cx="914400" cy="630919"/>
        </p:xfrm>
        <a:graphic>
          <a:graphicData uri="http://schemas.openxmlformats.org/presentationml/2006/ole">
            <mc:AlternateContent xmlns:mc="http://schemas.openxmlformats.org/markup-compatibility/2006">
              <mc:Choice xmlns:v="urn:schemas-microsoft-com:vml" Requires="v">
                <p:oleObj spid="_x0000_s3106" name="Equation" r:id="rId15" imgW="279400" imgH="228600" progId="Equation.DSMT4">
                  <p:embed/>
                </p:oleObj>
              </mc:Choice>
              <mc:Fallback>
                <p:oleObj name="Equation" r:id="rId15" imgW="2794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4079" y="1233714"/>
                        <a:ext cx="914400" cy="630919"/>
                      </a:xfrm>
                      <a:prstGeom prst="rect">
                        <a:avLst/>
                      </a:prstGeom>
                      <a:noFill/>
                      <a:ln>
                        <a:noFill/>
                      </a:ln>
                      <a:effectLst/>
                    </p:spPr>
                  </p:pic>
                </p:oleObj>
              </mc:Fallback>
            </mc:AlternateContent>
          </a:graphicData>
        </a:graphic>
      </p:graphicFrame>
      <p:graphicFrame>
        <p:nvGraphicFramePr>
          <p:cNvPr id="25615" name="Object 12"/>
          <p:cNvGraphicFramePr>
            <a:graphicFrameLocks noChangeAspect="1"/>
          </p:cNvGraphicFramePr>
          <p:nvPr>
            <p:extLst/>
          </p:nvPr>
        </p:nvGraphicFramePr>
        <p:xfrm>
          <a:off x="7265308" y="2148568"/>
          <a:ext cx="914400" cy="561975"/>
        </p:xfrm>
        <a:graphic>
          <a:graphicData uri="http://schemas.openxmlformats.org/presentationml/2006/ole">
            <mc:AlternateContent xmlns:mc="http://schemas.openxmlformats.org/markup-compatibility/2006">
              <mc:Choice xmlns:v="urn:schemas-microsoft-com:vml" Requires="v">
                <p:oleObj spid="_x0000_s3107" name="Equation" r:id="rId16" imgW="279400" imgH="228600" progId="Equation.DSMT4">
                  <p:embed/>
                </p:oleObj>
              </mc:Choice>
              <mc:Fallback>
                <p:oleObj name="Equation" r:id="rId16" imgW="2794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5308" y="2148568"/>
                        <a:ext cx="914400"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6" name="Object 13"/>
          <p:cNvGraphicFramePr>
            <a:graphicFrameLocks noChangeAspect="1"/>
          </p:cNvGraphicFramePr>
          <p:nvPr>
            <p:extLst/>
          </p:nvPr>
        </p:nvGraphicFramePr>
        <p:xfrm>
          <a:off x="2834823" y="5151438"/>
          <a:ext cx="609600" cy="457200"/>
        </p:xfrm>
        <a:graphic>
          <a:graphicData uri="http://schemas.openxmlformats.org/presentationml/2006/ole">
            <mc:AlternateContent xmlns:mc="http://schemas.openxmlformats.org/markup-compatibility/2006">
              <mc:Choice xmlns:v="urn:schemas-microsoft-com:vml" Requires="v">
                <p:oleObj spid="_x0000_s3108" name="Equation" r:id="rId17" imgW="203024" imgH="203024" progId="Equation.DSMT4">
                  <p:embed/>
                </p:oleObj>
              </mc:Choice>
              <mc:Fallback>
                <p:oleObj name="Equation" r:id="rId17" imgW="203024" imgH="203024"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34823" y="5151438"/>
                        <a:ext cx="60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nvPr>
        </p:nvGraphicFramePr>
        <p:xfrm>
          <a:off x="7621588" y="1822450"/>
          <a:ext cx="914400" cy="561975"/>
        </p:xfrm>
        <a:graphic>
          <a:graphicData uri="http://schemas.openxmlformats.org/presentationml/2006/ole">
            <mc:AlternateContent xmlns:mc="http://schemas.openxmlformats.org/markup-compatibility/2006">
              <mc:Choice xmlns:v="urn:schemas-microsoft-com:vml" Requires="v">
                <p:oleObj spid="_x0000_s3109" name="Equation" r:id="rId18" imgW="279400" imgH="228600" progId="Equation.DSMT4">
                  <p:embed/>
                </p:oleObj>
              </mc:Choice>
              <mc:Fallback>
                <p:oleObj name="Equation" r:id="rId18" imgW="2794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1588" y="1822450"/>
                        <a:ext cx="914400"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696117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09600" y="274638"/>
            <a:ext cx="10972800" cy="944562"/>
          </a:xfrm>
        </p:spPr>
        <p:txBody>
          <a:bodyPr/>
          <a:lstStyle/>
          <a:p>
            <a:pPr marL="54864" indent="0" eaLnBrk="1" fontAlgn="auto" hangingPunct="1">
              <a:spcAft>
                <a:spcPts val="0"/>
              </a:spcAft>
              <a:defRPr/>
            </a:pPr>
            <a:r>
              <a:rPr lang="en-US" sz="3600">
                <a:solidFill>
                  <a:schemeClr val="tx2">
                    <a:tint val="100000"/>
                    <a:shade val="90000"/>
                    <a:satMod val="250000"/>
                    <a:alpha val="100000"/>
                  </a:schemeClr>
                </a:solidFill>
              </a:rPr>
              <a:t>Proof of Euler’s Formula (cont’d)</a:t>
            </a:r>
          </a:p>
        </p:txBody>
      </p:sp>
      <p:sp>
        <p:nvSpPr>
          <p:cNvPr id="26627" name="Rectangle 3"/>
          <p:cNvSpPr>
            <a:spLocks noGrp="1" noChangeArrowheads="1"/>
          </p:cNvSpPr>
          <p:nvPr>
            <p:ph idx="1"/>
          </p:nvPr>
        </p:nvSpPr>
        <p:spPr/>
        <p:txBody>
          <a:bodyPr/>
          <a:lstStyle/>
          <a:p>
            <a:pPr eaLnBrk="1" hangingPunct="1">
              <a:lnSpc>
                <a:spcPct val="80000"/>
              </a:lnSpc>
              <a:buFontTx/>
              <a:buNone/>
            </a:pPr>
            <a:r>
              <a:rPr lang="en-US" sz="2400" b="1" dirty="0" smtClean="0"/>
              <a:t>In the first case</a:t>
            </a:r>
            <a:r>
              <a:rPr lang="en-US" sz="2400" dirty="0" smtClean="0"/>
              <a:t>, </a:t>
            </a:r>
            <a:r>
              <a:rPr lang="en-US" sz="2400" i="1" dirty="0" smtClean="0"/>
              <a:t>x </a:t>
            </a:r>
            <a:r>
              <a:rPr lang="en-US" sz="2400" dirty="0" smtClean="0"/>
              <a:t>and </a:t>
            </a:r>
            <a:r>
              <a:rPr lang="en-US" sz="2400" i="1" dirty="0" smtClean="0"/>
              <a:t>y </a:t>
            </a:r>
            <a:r>
              <a:rPr lang="en-US" sz="2400" dirty="0" smtClean="0"/>
              <a:t>are both in         .</a:t>
            </a:r>
          </a:p>
          <a:p>
            <a:pPr eaLnBrk="1" hangingPunct="1">
              <a:lnSpc>
                <a:spcPct val="80000"/>
              </a:lnSpc>
              <a:buFontTx/>
              <a:buNone/>
            </a:pPr>
            <a:r>
              <a:rPr lang="en-US" sz="2400" dirty="0" smtClean="0"/>
              <a:t>Then they are on the boundary of a common region K</a:t>
            </a:r>
            <a:r>
              <a:rPr lang="en-US" sz="2400" i="1" dirty="0" smtClean="0"/>
              <a:t> </a:t>
            </a:r>
            <a:r>
              <a:rPr lang="en-US" sz="2400" dirty="0" smtClean="0"/>
              <a:t>, possibly an unbounded region.</a:t>
            </a:r>
          </a:p>
          <a:p>
            <a:pPr eaLnBrk="1" hangingPunct="1">
              <a:lnSpc>
                <a:spcPct val="80000"/>
              </a:lnSpc>
              <a:buFontTx/>
              <a:buNone/>
            </a:pPr>
            <a:endParaRPr lang="en-US" sz="2400" dirty="0" smtClean="0"/>
          </a:p>
          <a:p>
            <a:pPr eaLnBrk="1" hangingPunct="1">
              <a:lnSpc>
                <a:spcPct val="80000"/>
              </a:lnSpc>
              <a:buFontTx/>
              <a:buNone/>
            </a:pPr>
            <a:endParaRPr lang="en-US" sz="2400" dirty="0" smtClean="0"/>
          </a:p>
          <a:p>
            <a:pPr eaLnBrk="1" hangingPunct="1">
              <a:lnSpc>
                <a:spcPct val="80000"/>
              </a:lnSpc>
              <a:buFontTx/>
              <a:buNone/>
            </a:pPr>
            <a:r>
              <a:rPr lang="en-US" sz="2400" dirty="0" smtClean="0"/>
              <a:t>Edge (</a:t>
            </a:r>
            <a:r>
              <a:rPr lang="en-US" sz="2400" i="1" dirty="0" smtClean="0"/>
              <a:t>x</a:t>
            </a:r>
            <a:r>
              <a:rPr lang="en-US" sz="2400" dirty="0" smtClean="0"/>
              <a:t>, </a:t>
            </a:r>
            <a:r>
              <a:rPr lang="en-US" sz="2400" i="1" dirty="0" smtClean="0"/>
              <a:t>y</a:t>
            </a:r>
            <a:r>
              <a:rPr lang="en-US" sz="2400" dirty="0" smtClean="0"/>
              <a:t>) splits K into two regions.</a:t>
            </a:r>
          </a:p>
          <a:p>
            <a:pPr eaLnBrk="1" hangingPunct="1">
              <a:lnSpc>
                <a:spcPct val="80000"/>
              </a:lnSpc>
              <a:buFontTx/>
              <a:buNone/>
            </a:pPr>
            <a:r>
              <a:rPr lang="en-US" sz="2400" dirty="0" smtClean="0"/>
              <a:t>Then, </a:t>
            </a:r>
          </a:p>
          <a:p>
            <a:pPr eaLnBrk="1" hangingPunct="1">
              <a:lnSpc>
                <a:spcPct val="80000"/>
              </a:lnSpc>
              <a:buFontTx/>
              <a:buNone/>
            </a:pPr>
            <a:endParaRPr lang="en-US" sz="2400" dirty="0" smtClean="0"/>
          </a:p>
          <a:p>
            <a:pPr eaLnBrk="1" hangingPunct="1">
              <a:lnSpc>
                <a:spcPct val="80000"/>
              </a:lnSpc>
              <a:buFontTx/>
              <a:buNone/>
            </a:pPr>
            <a:endParaRPr lang="en-US" sz="2400" dirty="0" smtClean="0"/>
          </a:p>
          <a:p>
            <a:pPr eaLnBrk="1" hangingPunct="1">
              <a:lnSpc>
                <a:spcPct val="80000"/>
              </a:lnSpc>
              <a:buFontTx/>
              <a:buNone/>
            </a:pPr>
            <a:endParaRPr lang="en-US" sz="2400" dirty="0" smtClean="0"/>
          </a:p>
          <a:p>
            <a:pPr eaLnBrk="1" hangingPunct="1">
              <a:lnSpc>
                <a:spcPct val="80000"/>
              </a:lnSpc>
              <a:buFontTx/>
              <a:buNone/>
            </a:pPr>
            <a:r>
              <a:rPr lang="en-US" sz="2400" dirty="0" smtClean="0"/>
              <a:t>Each side of Euler’s formula grows by one.  </a:t>
            </a:r>
          </a:p>
          <a:p>
            <a:pPr eaLnBrk="1" hangingPunct="1">
              <a:lnSpc>
                <a:spcPct val="80000"/>
              </a:lnSpc>
              <a:buFontTx/>
              <a:buNone/>
            </a:pPr>
            <a:r>
              <a:rPr lang="en-US" sz="2400" dirty="0" smtClean="0"/>
              <a:t>So, if the formula was true for        , it will also be true for       .</a:t>
            </a:r>
          </a:p>
          <a:p>
            <a:pPr eaLnBrk="1" hangingPunct="1">
              <a:lnSpc>
                <a:spcPct val="80000"/>
              </a:lnSpc>
              <a:buFontTx/>
              <a:buNone/>
            </a:pPr>
            <a:endParaRPr lang="en-US" sz="2400" dirty="0" smtClean="0"/>
          </a:p>
        </p:txBody>
      </p:sp>
      <p:graphicFrame>
        <p:nvGraphicFramePr>
          <p:cNvPr id="26629" name="Object 2"/>
          <p:cNvGraphicFramePr>
            <a:graphicFrameLocks noChangeAspect="1"/>
          </p:cNvGraphicFramePr>
          <p:nvPr>
            <p:extLst/>
          </p:nvPr>
        </p:nvGraphicFramePr>
        <p:xfrm>
          <a:off x="1785257" y="3406658"/>
          <a:ext cx="1828800" cy="1322388"/>
        </p:xfrm>
        <a:graphic>
          <a:graphicData uri="http://schemas.openxmlformats.org/presentationml/2006/ole">
            <mc:AlternateContent xmlns:mc="http://schemas.openxmlformats.org/markup-compatibility/2006">
              <mc:Choice xmlns:v="urn:schemas-microsoft-com:vml" Requires="v">
                <p:oleObj spid="_x0000_s4106" name="Equation" r:id="rId3" imgW="711200" imgH="685800" progId="Equation.DSMT4">
                  <p:embed/>
                </p:oleObj>
              </mc:Choice>
              <mc:Fallback>
                <p:oleObj name="Equation" r:id="rId3" imgW="711200" imgH="685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257" y="3406658"/>
                        <a:ext cx="1828800"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0" name="Object 3"/>
          <p:cNvGraphicFramePr>
            <a:graphicFrameLocks noChangeAspect="1"/>
          </p:cNvGraphicFramePr>
          <p:nvPr>
            <p:extLst/>
          </p:nvPr>
        </p:nvGraphicFramePr>
        <p:xfrm>
          <a:off x="5601608" y="847725"/>
          <a:ext cx="812800" cy="498475"/>
        </p:xfrm>
        <a:graphic>
          <a:graphicData uri="http://schemas.openxmlformats.org/presentationml/2006/ole">
            <mc:AlternateContent xmlns:mc="http://schemas.openxmlformats.org/markup-compatibility/2006">
              <mc:Choice xmlns:v="urn:schemas-microsoft-com:vml" Requires="v">
                <p:oleObj spid="_x0000_s4107" name="Equation" r:id="rId5" imgW="279400" imgH="228600" progId="Equation.DSMT4">
                  <p:embed/>
                </p:oleObj>
              </mc:Choice>
              <mc:Fallback>
                <p:oleObj name="Equation" r:id="rId5" imgW="2794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1608" y="847725"/>
                        <a:ext cx="812800"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1" name="Object 4"/>
          <p:cNvGraphicFramePr>
            <a:graphicFrameLocks noChangeAspect="1"/>
          </p:cNvGraphicFramePr>
          <p:nvPr>
            <p:extLst/>
          </p:nvPr>
        </p:nvGraphicFramePr>
        <p:xfrm>
          <a:off x="4564743" y="5125576"/>
          <a:ext cx="812800" cy="498475"/>
        </p:xfrm>
        <a:graphic>
          <a:graphicData uri="http://schemas.openxmlformats.org/presentationml/2006/ole">
            <mc:AlternateContent xmlns:mc="http://schemas.openxmlformats.org/markup-compatibility/2006">
              <mc:Choice xmlns:v="urn:schemas-microsoft-com:vml" Requires="v">
                <p:oleObj spid="_x0000_s4108" name="Equation" r:id="rId7" imgW="279400" imgH="228600" progId="Equation.DSMT4">
                  <p:embed/>
                </p:oleObj>
              </mc:Choice>
              <mc:Fallback>
                <p:oleObj name="Equation" r:id="rId7" imgW="2794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4743" y="5125576"/>
                        <a:ext cx="812800"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2" name="Object 5"/>
          <p:cNvGraphicFramePr>
            <a:graphicFrameLocks noChangeAspect="1"/>
          </p:cNvGraphicFramePr>
          <p:nvPr>
            <p:extLst/>
          </p:nvPr>
        </p:nvGraphicFramePr>
        <p:xfrm>
          <a:off x="8581341" y="5125576"/>
          <a:ext cx="721783" cy="609600"/>
        </p:xfrm>
        <a:graphic>
          <a:graphicData uri="http://schemas.openxmlformats.org/presentationml/2006/ole">
            <mc:AlternateContent xmlns:mc="http://schemas.openxmlformats.org/markup-compatibility/2006">
              <mc:Choice xmlns:v="urn:schemas-microsoft-com:vml" Requires="v">
                <p:oleObj spid="_x0000_s4109" name="Equation" r:id="rId8" imgW="203112" imgH="228501" progId="Equation.DSMT4">
                  <p:embed/>
                </p:oleObj>
              </mc:Choice>
              <mc:Fallback>
                <p:oleObj name="Equation" r:id="rId8" imgW="203112"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81341" y="5125576"/>
                        <a:ext cx="721783"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6633" name="Group 8"/>
          <p:cNvGrpSpPr>
            <a:grpSpLocks/>
          </p:cNvGrpSpPr>
          <p:nvPr/>
        </p:nvGrpSpPr>
        <p:grpSpPr bwMode="auto">
          <a:xfrm>
            <a:off x="7609418" y="2800351"/>
            <a:ext cx="2940049" cy="2325225"/>
            <a:chOff x="861" y="1097"/>
            <a:chExt cx="1581" cy="1840"/>
          </a:xfrm>
        </p:grpSpPr>
        <p:sp>
          <p:nvSpPr>
            <p:cNvPr id="26635" name="Line 9"/>
            <p:cNvSpPr>
              <a:spLocks noChangeShapeType="1"/>
            </p:cNvSpPr>
            <p:nvPr/>
          </p:nvSpPr>
          <p:spPr bwMode="auto">
            <a:xfrm>
              <a:off x="924" y="1160"/>
              <a:ext cx="201" cy="2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6636" name="Line 10"/>
            <p:cNvSpPr>
              <a:spLocks noChangeShapeType="1"/>
            </p:cNvSpPr>
            <p:nvPr/>
          </p:nvSpPr>
          <p:spPr bwMode="auto">
            <a:xfrm>
              <a:off x="1152" y="1380"/>
              <a:ext cx="7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6637" name="Line 11"/>
            <p:cNvSpPr>
              <a:spLocks noChangeShapeType="1"/>
            </p:cNvSpPr>
            <p:nvPr/>
          </p:nvSpPr>
          <p:spPr bwMode="auto">
            <a:xfrm>
              <a:off x="1957" y="1389"/>
              <a:ext cx="430" cy="3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6638" name="Line 12"/>
            <p:cNvSpPr>
              <a:spLocks noChangeShapeType="1"/>
            </p:cNvSpPr>
            <p:nvPr/>
          </p:nvSpPr>
          <p:spPr bwMode="auto">
            <a:xfrm>
              <a:off x="2396" y="1800"/>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6639" name="Line 13"/>
            <p:cNvSpPr>
              <a:spLocks noChangeShapeType="1"/>
            </p:cNvSpPr>
            <p:nvPr/>
          </p:nvSpPr>
          <p:spPr bwMode="auto">
            <a:xfrm flipH="1">
              <a:off x="1792" y="2367"/>
              <a:ext cx="62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6640" name="Line 14"/>
            <p:cNvSpPr>
              <a:spLocks noChangeShapeType="1"/>
            </p:cNvSpPr>
            <p:nvPr/>
          </p:nvSpPr>
          <p:spPr bwMode="auto">
            <a:xfrm flipH="1" flipV="1">
              <a:off x="1216" y="2367"/>
              <a:ext cx="576" cy="1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6641" name="Line 15"/>
            <p:cNvSpPr>
              <a:spLocks noChangeShapeType="1"/>
            </p:cNvSpPr>
            <p:nvPr/>
          </p:nvSpPr>
          <p:spPr bwMode="auto">
            <a:xfrm flipH="1" flipV="1">
              <a:off x="1125" y="2029"/>
              <a:ext cx="82" cy="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6642" name="Line 16"/>
            <p:cNvSpPr>
              <a:spLocks noChangeShapeType="1"/>
            </p:cNvSpPr>
            <p:nvPr/>
          </p:nvSpPr>
          <p:spPr bwMode="auto">
            <a:xfrm flipH="1">
              <a:off x="1811" y="1370"/>
              <a:ext cx="128" cy="118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6643" name="Text Box 17"/>
            <p:cNvSpPr txBox="1">
              <a:spLocks noChangeArrowheads="1"/>
            </p:cNvSpPr>
            <p:nvPr/>
          </p:nvSpPr>
          <p:spPr bwMode="auto">
            <a:xfrm>
              <a:off x="1839" y="1123"/>
              <a:ext cx="448"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spcBef>
                  <a:spcPct val="50000"/>
                </a:spcBef>
              </a:pPr>
              <a:r>
                <a:rPr lang="en-US"/>
                <a:t> y</a:t>
              </a:r>
            </a:p>
          </p:txBody>
        </p:sp>
        <p:sp>
          <p:nvSpPr>
            <p:cNvPr id="26644" name="Text Box 18"/>
            <p:cNvSpPr txBox="1">
              <a:spLocks noChangeArrowheads="1"/>
            </p:cNvSpPr>
            <p:nvPr/>
          </p:nvSpPr>
          <p:spPr bwMode="auto">
            <a:xfrm>
              <a:off x="1682" y="2523"/>
              <a:ext cx="384"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spcBef>
                  <a:spcPct val="50000"/>
                </a:spcBef>
              </a:pPr>
              <a:r>
                <a:rPr lang="en-US"/>
                <a:t> x</a:t>
              </a:r>
            </a:p>
          </p:txBody>
        </p:sp>
        <p:sp>
          <p:nvSpPr>
            <p:cNvPr id="26645" name="Oval 19"/>
            <p:cNvSpPr>
              <a:spLocks noChangeArrowheads="1"/>
            </p:cNvSpPr>
            <p:nvPr/>
          </p:nvSpPr>
          <p:spPr bwMode="auto">
            <a:xfrm>
              <a:off x="1171" y="2321"/>
              <a:ext cx="91" cy="101"/>
            </a:xfrm>
            <a:prstGeom prst="ellipse">
              <a:avLst/>
            </a:prstGeom>
            <a:solidFill>
              <a:schemeClr val="tx1"/>
            </a:solidFill>
            <a:ln w="9525">
              <a:solidFill>
                <a:schemeClr val="tx1"/>
              </a:solidFill>
              <a:round/>
              <a:headEnd/>
              <a:tailEnd/>
            </a:ln>
          </p:spPr>
          <p:txBody>
            <a:bodyPr wrap="none" anchor="ctr"/>
            <a:lstStyle/>
            <a:p>
              <a:endParaRPr lang="en-US"/>
            </a:p>
          </p:txBody>
        </p:sp>
        <p:sp>
          <p:nvSpPr>
            <p:cNvPr id="26646" name="Oval 20"/>
            <p:cNvSpPr>
              <a:spLocks noChangeArrowheads="1"/>
            </p:cNvSpPr>
            <p:nvPr/>
          </p:nvSpPr>
          <p:spPr bwMode="auto">
            <a:xfrm>
              <a:off x="1896" y="1337"/>
              <a:ext cx="91" cy="101"/>
            </a:xfrm>
            <a:prstGeom prst="ellipse">
              <a:avLst/>
            </a:prstGeom>
            <a:solidFill>
              <a:schemeClr val="tx1"/>
            </a:solidFill>
            <a:ln w="9525">
              <a:solidFill>
                <a:schemeClr val="tx1"/>
              </a:solidFill>
              <a:round/>
              <a:headEnd/>
              <a:tailEnd/>
            </a:ln>
          </p:spPr>
          <p:txBody>
            <a:bodyPr wrap="none" anchor="ctr"/>
            <a:lstStyle/>
            <a:p>
              <a:endParaRPr lang="en-US"/>
            </a:p>
          </p:txBody>
        </p:sp>
        <p:sp>
          <p:nvSpPr>
            <p:cNvPr id="26647" name="Oval 21"/>
            <p:cNvSpPr>
              <a:spLocks noChangeArrowheads="1"/>
            </p:cNvSpPr>
            <p:nvPr/>
          </p:nvSpPr>
          <p:spPr bwMode="auto">
            <a:xfrm>
              <a:off x="2348" y="1761"/>
              <a:ext cx="91" cy="101"/>
            </a:xfrm>
            <a:prstGeom prst="ellipse">
              <a:avLst/>
            </a:prstGeom>
            <a:solidFill>
              <a:schemeClr val="tx1"/>
            </a:solidFill>
            <a:ln w="9525">
              <a:solidFill>
                <a:schemeClr val="tx1"/>
              </a:solidFill>
              <a:round/>
              <a:headEnd/>
              <a:tailEnd/>
            </a:ln>
          </p:spPr>
          <p:txBody>
            <a:bodyPr wrap="none" anchor="ctr"/>
            <a:lstStyle/>
            <a:p>
              <a:endParaRPr lang="en-US"/>
            </a:p>
          </p:txBody>
        </p:sp>
        <p:sp>
          <p:nvSpPr>
            <p:cNvPr id="26648" name="Oval 22"/>
            <p:cNvSpPr>
              <a:spLocks noChangeArrowheads="1"/>
            </p:cNvSpPr>
            <p:nvPr/>
          </p:nvSpPr>
          <p:spPr bwMode="auto">
            <a:xfrm>
              <a:off x="2351" y="2312"/>
              <a:ext cx="91" cy="101"/>
            </a:xfrm>
            <a:prstGeom prst="ellipse">
              <a:avLst/>
            </a:prstGeom>
            <a:solidFill>
              <a:schemeClr val="tx1"/>
            </a:solidFill>
            <a:ln w="9525">
              <a:solidFill>
                <a:schemeClr val="tx1"/>
              </a:solidFill>
              <a:round/>
              <a:headEnd/>
              <a:tailEnd/>
            </a:ln>
          </p:spPr>
          <p:txBody>
            <a:bodyPr wrap="none" anchor="ctr"/>
            <a:lstStyle/>
            <a:p>
              <a:endParaRPr lang="en-US"/>
            </a:p>
          </p:txBody>
        </p:sp>
        <p:sp>
          <p:nvSpPr>
            <p:cNvPr id="26649" name="Oval 23"/>
            <p:cNvSpPr>
              <a:spLocks noChangeArrowheads="1"/>
            </p:cNvSpPr>
            <p:nvPr/>
          </p:nvSpPr>
          <p:spPr bwMode="auto">
            <a:xfrm>
              <a:off x="1751" y="2481"/>
              <a:ext cx="91" cy="101"/>
            </a:xfrm>
            <a:prstGeom prst="ellipse">
              <a:avLst/>
            </a:prstGeom>
            <a:solidFill>
              <a:schemeClr val="tx1"/>
            </a:solidFill>
            <a:ln w="9525">
              <a:solidFill>
                <a:schemeClr val="tx1"/>
              </a:solidFill>
              <a:round/>
              <a:headEnd/>
              <a:tailEnd/>
            </a:ln>
          </p:spPr>
          <p:txBody>
            <a:bodyPr wrap="none" anchor="ctr"/>
            <a:lstStyle/>
            <a:p>
              <a:endParaRPr lang="en-US"/>
            </a:p>
          </p:txBody>
        </p:sp>
        <p:sp>
          <p:nvSpPr>
            <p:cNvPr id="26650" name="Oval 24"/>
            <p:cNvSpPr>
              <a:spLocks noChangeArrowheads="1"/>
            </p:cNvSpPr>
            <p:nvPr/>
          </p:nvSpPr>
          <p:spPr bwMode="auto">
            <a:xfrm>
              <a:off x="1074" y="1328"/>
              <a:ext cx="91" cy="101"/>
            </a:xfrm>
            <a:prstGeom prst="ellipse">
              <a:avLst/>
            </a:prstGeom>
            <a:solidFill>
              <a:schemeClr val="tx1"/>
            </a:solidFill>
            <a:ln w="9525">
              <a:solidFill>
                <a:schemeClr val="tx1"/>
              </a:solidFill>
              <a:round/>
              <a:headEnd/>
              <a:tailEnd/>
            </a:ln>
          </p:spPr>
          <p:txBody>
            <a:bodyPr wrap="none" anchor="ctr"/>
            <a:lstStyle/>
            <a:p>
              <a:endParaRPr lang="en-US"/>
            </a:p>
          </p:txBody>
        </p:sp>
        <p:sp>
          <p:nvSpPr>
            <p:cNvPr id="26651" name="Oval 25"/>
            <p:cNvSpPr>
              <a:spLocks noChangeArrowheads="1"/>
            </p:cNvSpPr>
            <p:nvPr/>
          </p:nvSpPr>
          <p:spPr bwMode="auto">
            <a:xfrm>
              <a:off x="1059" y="1999"/>
              <a:ext cx="91" cy="101"/>
            </a:xfrm>
            <a:prstGeom prst="ellipse">
              <a:avLst/>
            </a:prstGeom>
            <a:solidFill>
              <a:schemeClr val="tx1"/>
            </a:solidFill>
            <a:ln w="9525">
              <a:solidFill>
                <a:schemeClr val="tx1"/>
              </a:solidFill>
              <a:round/>
              <a:headEnd/>
              <a:tailEnd/>
            </a:ln>
          </p:spPr>
          <p:txBody>
            <a:bodyPr wrap="none" anchor="ctr"/>
            <a:lstStyle/>
            <a:p>
              <a:endParaRPr lang="en-US"/>
            </a:p>
          </p:txBody>
        </p:sp>
        <p:sp>
          <p:nvSpPr>
            <p:cNvPr id="26652" name="Oval 26"/>
            <p:cNvSpPr>
              <a:spLocks noChangeArrowheads="1"/>
            </p:cNvSpPr>
            <p:nvPr/>
          </p:nvSpPr>
          <p:spPr bwMode="auto">
            <a:xfrm>
              <a:off x="861" y="1097"/>
              <a:ext cx="91" cy="101"/>
            </a:xfrm>
            <a:prstGeom prst="ellipse">
              <a:avLst/>
            </a:prstGeom>
            <a:solidFill>
              <a:schemeClr val="tx1"/>
            </a:solidFill>
            <a:ln w="9525">
              <a:solidFill>
                <a:schemeClr val="tx1"/>
              </a:solidFill>
              <a:round/>
              <a:headEnd/>
              <a:tailEnd/>
            </a:ln>
          </p:spPr>
          <p:txBody>
            <a:bodyPr wrap="none" anchor="ctr"/>
            <a:lstStyle/>
            <a:p>
              <a:endParaRPr lang="en-US"/>
            </a:p>
          </p:txBody>
        </p:sp>
        <p:sp>
          <p:nvSpPr>
            <p:cNvPr id="26653" name="Text Box 27"/>
            <p:cNvSpPr txBox="1">
              <a:spLocks noChangeArrowheads="1"/>
            </p:cNvSpPr>
            <p:nvPr/>
          </p:nvSpPr>
          <p:spPr bwMode="auto">
            <a:xfrm>
              <a:off x="1299" y="1608"/>
              <a:ext cx="364"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spcBef>
                  <a:spcPct val="50000"/>
                </a:spcBef>
              </a:pPr>
              <a:r>
                <a:rPr lang="en-US" sz="2400"/>
                <a:t>K</a:t>
              </a:r>
            </a:p>
          </p:txBody>
        </p:sp>
      </p:grpSp>
    </p:spTree>
    <p:extLst>
      <p:ext uri="{BB962C8B-B14F-4D97-AF65-F5344CB8AC3E}">
        <p14:creationId xmlns:p14="http://schemas.microsoft.com/office/powerpoint/2010/main" val="11305590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662E0F9-A378-489A-832C-641EE6DA540F}"/>
              </a:ext>
            </a:extLst>
          </p:cNvPr>
          <p:cNvSpPr/>
          <p:nvPr/>
        </p:nvSpPr>
        <p:spPr>
          <a:xfrm>
            <a:off x="1708727" y="83128"/>
            <a:ext cx="8192655" cy="461665"/>
          </a:xfrm>
          <a:prstGeom prst="rect">
            <a:avLst/>
          </a:prstGeom>
          <a:solidFill>
            <a:srgbClr val="FFC000"/>
          </a:solidFill>
        </p:spPr>
        <p:txBody>
          <a:bodyPr wrap="squar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UNIT-I</a:t>
            </a:r>
            <a:endParaRPr lang="en-US" sz="2400" dirty="0">
              <a:ln w="0"/>
              <a:effectLst>
                <a:outerShdw blurRad="38100" dist="19050" dir="2700000" algn="tl" rotWithShape="0">
                  <a:schemeClr val="dk1">
                    <a:alpha val="40000"/>
                  </a:schemeClr>
                </a:outerShdw>
              </a:effectLst>
            </a:endParaRPr>
          </a:p>
        </p:txBody>
      </p:sp>
      <p:sp>
        <p:nvSpPr>
          <p:cNvPr id="1026" name="AutoShape 2" descr="Königsberg graph.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117" name="Rectangle 69"/>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25" name="Rectangle 1"/>
          <p:cNvSpPr>
            <a:spLocks noChangeArrowheads="1"/>
          </p:cNvSpPr>
          <p:nvPr/>
        </p:nvSpPr>
        <p:spPr bwMode="auto">
          <a:xfrm>
            <a:off x="0" y="1058779"/>
            <a:ext cx="12192000" cy="7402026"/>
          </a:xfrm>
          <a:prstGeom prst="rect">
            <a:avLst/>
          </a:prstGeom>
          <a:solidFill>
            <a:srgbClr val="EEEEEE"/>
          </a:solidFill>
          <a:ln w="9525">
            <a:noFill/>
            <a:miter lim="800000"/>
            <a:headEnd/>
            <a:tailEnd/>
          </a:ln>
          <a:effectLst/>
        </p:spPr>
        <p:txBody>
          <a:bodyPr vert="horz" wrap="square" lIns="91440" tIns="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rgbClr val="000000"/>
                </a:solidFill>
                <a:effectLst/>
                <a:latin typeface="Times New Roman" pitchFamily="18" charset="0"/>
                <a:cs typeface="Times New Roman" pitchFamily="18" charset="0"/>
              </a:rPr>
              <a:t>Graph Isomorphism:</a:t>
            </a:r>
            <a:r>
              <a:rPr kumimoji="0" lang="en-US" sz="2800" b="1" i="0" u="none" strike="noStrike" cap="none" normalizeH="0" dirty="0" smtClean="0">
                <a:ln>
                  <a:noFill/>
                </a:ln>
                <a:solidFill>
                  <a:srgbClr val="000000"/>
                </a:solidFill>
                <a:effectLst/>
                <a:latin typeface="Times New Roman" pitchFamily="18" charset="0"/>
                <a:cs typeface="Times New Roman" pitchFamily="18" charset="0"/>
              </a:rPr>
              <a:t> </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A graph can exist in different forms having the same number of vertices, edges, and also the same edge connectivity. Such graphs are called isomorphic graphs. Note that we label the graphs in this chapter mainly for the purpose of referring to them and recognizing them from one another.</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dirty="0" smtClean="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Times New Roman" pitchFamily="18" charset="0"/>
                <a:cs typeface="Times New Roman" pitchFamily="18" charset="0"/>
              </a:rPr>
              <a:t>Isomorphic Graphs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Two graphs 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1</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and 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2</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are said to be isomorphic if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Their number of components (vertices and edges) are same.</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Their edge connectivity is retained.</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There exists a function ‘f’ from vertices of G</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to vertices of G</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2</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 V(G</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 V(G</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2</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such that </a:t>
            </a:r>
          </a:p>
          <a:p>
            <a:pPr marL="0" marR="0" lvl="0" indent="0" algn="l" defTabSz="914400" rtl="0" eaLnBrk="0" fontAlgn="base" latinLnBrk="0" hangingPunct="0">
              <a:lnSpc>
                <a:spcPct val="100000"/>
              </a:lnSpc>
              <a:spcBef>
                <a:spcPct val="0"/>
              </a:spcBef>
              <a:spcAft>
                <a:spcPct val="0"/>
              </a:spcAft>
              <a:buClrTx/>
              <a:buSzTx/>
              <a:buFontTx/>
              <a:buNone/>
              <a:tabLst/>
            </a:pPr>
            <a:r>
              <a:rPr lang="en-US" dirty="0" smtClean="0">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Case (</a:t>
            </a:r>
            <a:r>
              <a:rPr kumimoji="0" lang="en-US" b="0" i="0" u="none" strike="noStrike" cap="none" normalizeH="0" baseline="0" dirty="0" err="1" smtClean="0">
                <a:ln>
                  <a:noFill/>
                </a:ln>
                <a:solidFill>
                  <a:schemeClr val="tx1"/>
                </a:solidFill>
                <a:effectLst/>
                <a:latin typeface="Times New Roman" pitchFamily="18" charset="0"/>
                <a:cs typeface="Times New Roman" pitchFamily="18" charset="0"/>
              </a:rPr>
              <a:t>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 is a </a:t>
            </a:r>
            <a:r>
              <a:rPr kumimoji="0" lang="en-US" b="0" i="0" u="none" strike="noStrike" cap="none" normalizeH="0" baseline="0" dirty="0" err="1" smtClean="0">
                <a:ln>
                  <a:noFill/>
                </a:ln>
                <a:solidFill>
                  <a:schemeClr val="tx1"/>
                </a:solidFill>
                <a:effectLst/>
                <a:latin typeface="Times New Roman" pitchFamily="18" charset="0"/>
                <a:cs typeface="Times New Roman" pitchFamily="18" charset="0"/>
              </a:rPr>
              <a:t>bijection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(both one-one and onto) </a:t>
            </a:r>
          </a:p>
          <a:p>
            <a:pPr marL="0" marR="0" lvl="0" indent="0" algn="l" defTabSz="914400" rtl="0" eaLnBrk="0" fontAlgn="base" latinLnBrk="0" hangingPunct="0">
              <a:lnSpc>
                <a:spcPct val="100000"/>
              </a:lnSpc>
              <a:spcBef>
                <a:spcPct val="0"/>
              </a:spcBef>
              <a:spcAft>
                <a:spcPct val="0"/>
              </a:spcAft>
              <a:buClrTx/>
              <a:buSzTx/>
              <a:buFontTx/>
              <a:buNone/>
              <a:tabLst/>
            </a:pPr>
            <a:r>
              <a:rPr lang="en-US" dirty="0" smtClean="0">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Case (ii): f preserves adjacency of vertices, i.e., if the edge {U, V} ∈ G</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then the edge {f(U), f(V)} ∈ G</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2</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then G</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 G</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2</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rgbClr val="000000"/>
                </a:solidFill>
                <a:effectLst/>
                <a:latin typeface="Times New Roman" pitchFamily="18" charset="0"/>
                <a:cs typeface="Times New Roman" pitchFamily="18" charset="0"/>
              </a:rPr>
              <a:t>Note</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If 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1</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 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2</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then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|V(G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1</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 |V(G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2</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|E(G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1</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 |E(G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2</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Degree sequences of 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1</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and 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2</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are same.</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If the vertices {V</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1</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V</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2</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 </a:t>
            </a:r>
            <a:r>
              <a:rPr kumimoji="0" lang="en-US" b="0" i="0" u="none" strike="noStrike" cap="none" normalizeH="0" baseline="0" dirty="0" err="1" smtClean="0">
                <a:ln>
                  <a:noFill/>
                </a:ln>
                <a:solidFill>
                  <a:srgbClr val="000000"/>
                </a:solidFill>
                <a:effectLst/>
                <a:latin typeface="Times New Roman" pitchFamily="18" charset="0"/>
                <a:cs typeface="Times New Roman" pitchFamily="18" charset="0"/>
              </a:rPr>
              <a:t>Vk</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form a cycle of length K in 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1</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then the vertices {f(V</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1</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f(V</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2</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f(</a:t>
            </a:r>
            <a:r>
              <a:rPr kumimoji="0" lang="en-US" b="0" i="0" u="none" strike="noStrike" cap="none" normalizeH="0" baseline="0" dirty="0" err="1" smtClean="0">
                <a:ln>
                  <a:noFill/>
                </a:ln>
                <a:solidFill>
                  <a:srgbClr val="000000"/>
                </a:solidFill>
                <a:effectLst/>
                <a:latin typeface="Times New Roman" pitchFamily="18" charset="0"/>
                <a:cs typeface="Times New Roman" pitchFamily="18" charset="0"/>
              </a:rPr>
              <a:t>Vk</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should form a cycle of length K in 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2</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All the above conditions are necessary for the graphs 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1</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and 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2</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to be isomorphic, but not sufficient to prove that the graphs are isomorphic.</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1</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 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2</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if and only if (G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1</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 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2</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where 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1</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and 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2</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are simple graphs.</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1</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 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2</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if the adjacency matrices of 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1</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and 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2</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are same.</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1</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 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2</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if and only if the corresponding </a:t>
            </a:r>
            <a:r>
              <a:rPr kumimoji="0" lang="en-US" b="0" i="0" u="none" strike="noStrike" cap="none" normalizeH="0" baseline="0" dirty="0" err="1" smtClean="0">
                <a:ln>
                  <a:noFill/>
                </a:ln>
                <a:solidFill>
                  <a:srgbClr val="000000"/>
                </a:solidFill>
                <a:effectLst/>
                <a:latin typeface="Times New Roman" pitchFamily="18" charset="0"/>
                <a:cs typeface="Times New Roman" pitchFamily="18" charset="0"/>
              </a:rPr>
              <a:t>subgraphs</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of 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1</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and 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2</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(obtained by deleting some vertices in G1 and their images in graph G</a:t>
            </a:r>
            <a:r>
              <a:rPr kumimoji="0" lang="en-US" b="0" i="0" u="none" strike="noStrike" cap="none" normalizeH="0" baseline="-30000" dirty="0" smtClean="0">
                <a:ln>
                  <a:noFill/>
                </a:ln>
                <a:solidFill>
                  <a:srgbClr val="000000"/>
                </a:solidFill>
                <a:effectLst/>
                <a:latin typeface="Times New Roman" pitchFamily="18" charset="0"/>
                <a:cs typeface="Times New Roman" pitchFamily="18" charset="0"/>
              </a:rPr>
              <a:t>2</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are isomorphic.</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811541242"/>
      </p:ext>
    </p:extLst>
  </p:cSld>
  <p:clrMapOvr>
    <a:masterClrMapping/>
  </p:clrMapOvr>
  <p:transition spd="slow">
    <p:push dir="u"/>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09600" y="274638"/>
            <a:ext cx="10972800" cy="868362"/>
          </a:xfrm>
        </p:spPr>
        <p:txBody>
          <a:bodyPr/>
          <a:lstStyle/>
          <a:p>
            <a:pPr marL="54864" indent="0" eaLnBrk="1" fontAlgn="auto" hangingPunct="1">
              <a:spcAft>
                <a:spcPts val="0"/>
              </a:spcAft>
              <a:defRPr/>
            </a:pPr>
            <a:r>
              <a:rPr lang="en-US" sz="3600">
                <a:solidFill>
                  <a:schemeClr val="tx2">
                    <a:tint val="100000"/>
                    <a:shade val="90000"/>
                    <a:satMod val="250000"/>
                    <a:alpha val="100000"/>
                  </a:schemeClr>
                </a:solidFill>
              </a:rPr>
              <a:t>Proof of Euler’s Formula (cont’d)</a:t>
            </a:r>
          </a:p>
        </p:txBody>
      </p:sp>
      <p:sp>
        <p:nvSpPr>
          <p:cNvPr id="27651" name="Rectangle 3"/>
          <p:cNvSpPr>
            <a:spLocks noGrp="1" noChangeArrowheads="1"/>
          </p:cNvSpPr>
          <p:nvPr>
            <p:ph idx="1"/>
          </p:nvPr>
        </p:nvSpPr>
        <p:spPr>
          <a:xfrm>
            <a:off x="666751" y="1266826"/>
            <a:ext cx="10972800" cy="5076825"/>
          </a:xfrm>
        </p:spPr>
        <p:txBody>
          <a:bodyPr/>
          <a:lstStyle/>
          <a:p>
            <a:pPr eaLnBrk="1" hangingPunct="1">
              <a:lnSpc>
                <a:spcPct val="80000"/>
              </a:lnSpc>
              <a:buFontTx/>
              <a:buNone/>
            </a:pPr>
            <a:r>
              <a:rPr lang="en-US" sz="2000" b="1" dirty="0" smtClean="0"/>
              <a:t>In the second case</a:t>
            </a:r>
            <a:r>
              <a:rPr lang="en-US" sz="2000" dirty="0" smtClean="0"/>
              <a:t>, one of the vertices </a:t>
            </a:r>
            <a:r>
              <a:rPr lang="en-US" sz="2000" i="1" dirty="0" err="1" smtClean="0"/>
              <a:t>x</a:t>
            </a:r>
            <a:r>
              <a:rPr lang="en-US" sz="2000" dirty="0" err="1" smtClean="0"/>
              <a:t>,</a:t>
            </a:r>
            <a:r>
              <a:rPr lang="en-US" sz="2000" i="1" dirty="0" err="1" smtClean="0"/>
              <a:t>y</a:t>
            </a:r>
            <a:r>
              <a:rPr lang="en-US" sz="2000" dirty="0" smtClean="0"/>
              <a:t> is not in         . Let’s say that it is </a:t>
            </a:r>
            <a:r>
              <a:rPr lang="en-US" sz="2000" i="1" dirty="0" smtClean="0"/>
              <a:t>x</a:t>
            </a:r>
            <a:r>
              <a:rPr lang="en-US" sz="2000" dirty="0" smtClean="0"/>
              <a:t>.</a:t>
            </a:r>
          </a:p>
          <a:p>
            <a:pPr eaLnBrk="1" hangingPunct="1">
              <a:lnSpc>
                <a:spcPct val="80000"/>
              </a:lnSpc>
              <a:buFontTx/>
              <a:buNone/>
            </a:pPr>
            <a:endParaRPr lang="en-US" sz="2000" dirty="0" smtClean="0"/>
          </a:p>
          <a:p>
            <a:pPr eaLnBrk="1" hangingPunct="1">
              <a:lnSpc>
                <a:spcPct val="80000"/>
              </a:lnSpc>
              <a:buFontTx/>
              <a:buNone/>
            </a:pPr>
            <a:r>
              <a:rPr lang="en-US" sz="2000" dirty="0" smtClean="0"/>
              <a:t>Then, adding (</a:t>
            </a:r>
            <a:r>
              <a:rPr lang="en-US" sz="2000" i="1" dirty="0" err="1" smtClean="0"/>
              <a:t>x</a:t>
            </a:r>
            <a:r>
              <a:rPr lang="en-US" sz="2000" dirty="0" err="1" smtClean="0"/>
              <a:t>,</a:t>
            </a:r>
            <a:r>
              <a:rPr lang="en-US" sz="2000" i="1" dirty="0" err="1" smtClean="0"/>
              <a:t>y</a:t>
            </a:r>
            <a:r>
              <a:rPr lang="en-US" sz="2000" dirty="0" smtClean="0"/>
              <a:t>) implies that </a:t>
            </a:r>
            <a:r>
              <a:rPr lang="en-US" sz="2000" i="1" dirty="0" smtClean="0"/>
              <a:t>x</a:t>
            </a:r>
            <a:r>
              <a:rPr lang="en-US" sz="2000" dirty="0" smtClean="0"/>
              <a:t> is also added, but that no new regions are formed (no existing regions are split).</a:t>
            </a:r>
          </a:p>
          <a:p>
            <a:pPr eaLnBrk="1" hangingPunct="1">
              <a:lnSpc>
                <a:spcPct val="80000"/>
              </a:lnSpc>
              <a:buFontTx/>
              <a:buNone/>
            </a:pPr>
            <a:endParaRPr lang="en-US" sz="2000" dirty="0" smtClean="0"/>
          </a:p>
          <a:p>
            <a:pPr eaLnBrk="1" hangingPunct="1">
              <a:lnSpc>
                <a:spcPct val="80000"/>
              </a:lnSpc>
              <a:buFontTx/>
              <a:buNone/>
            </a:pPr>
            <a:endParaRPr lang="en-US" sz="1200" dirty="0" smtClean="0"/>
          </a:p>
          <a:p>
            <a:pPr eaLnBrk="1" hangingPunct="1">
              <a:lnSpc>
                <a:spcPct val="80000"/>
              </a:lnSpc>
              <a:buFontTx/>
              <a:buNone/>
            </a:pPr>
            <a:endParaRPr lang="en-US" sz="1200" dirty="0" smtClean="0"/>
          </a:p>
          <a:p>
            <a:pPr eaLnBrk="1" hangingPunct="1">
              <a:lnSpc>
                <a:spcPct val="80000"/>
              </a:lnSpc>
              <a:buFontTx/>
              <a:buNone/>
            </a:pPr>
            <a:endParaRPr lang="en-US" sz="1200" dirty="0" smtClean="0"/>
          </a:p>
          <a:p>
            <a:pPr eaLnBrk="1" hangingPunct="1">
              <a:lnSpc>
                <a:spcPct val="80000"/>
              </a:lnSpc>
              <a:buFontTx/>
              <a:buNone/>
            </a:pPr>
            <a:endParaRPr lang="en-US" sz="1200" dirty="0" smtClean="0"/>
          </a:p>
          <a:p>
            <a:pPr eaLnBrk="1" hangingPunct="1">
              <a:lnSpc>
                <a:spcPct val="80000"/>
              </a:lnSpc>
              <a:buFontTx/>
              <a:buNone/>
            </a:pPr>
            <a:endParaRPr lang="en-US" sz="1200" dirty="0" smtClean="0"/>
          </a:p>
          <a:p>
            <a:pPr eaLnBrk="1" hangingPunct="1">
              <a:lnSpc>
                <a:spcPct val="80000"/>
              </a:lnSpc>
              <a:buFontTx/>
              <a:buNone/>
            </a:pPr>
            <a:endParaRPr lang="en-US" sz="2000" dirty="0" smtClean="0"/>
          </a:p>
          <a:p>
            <a:pPr eaLnBrk="1" hangingPunct="1">
              <a:lnSpc>
                <a:spcPct val="80000"/>
              </a:lnSpc>
              <a:buFontTx/>
              <a:buNone/>
            </a:pPr>
            <a:endParaRPr lang="en-US" sz="2000" dirty="0" smtClean="0"/>
          </a:p>
          <a:p>
            <a:pPr eaLnBrk="1" hangingPunct="1">
              <a:lnSpc>
                <a:spcPct val="80000"/>
              </a:lnSpc>
              <a:buFontTx/>
              <a:buNone/>
            </a:pPr>
            <a:endParaRPr lang="en-US" sz="2000" dirty="0" smtClean="0"/>
          </a:p>
          <a:p>
            <a:pPr eaLnBrk="1" hangingPunct="1">
              <a:lnSpc>
                <a:spcPct val="80000"/>
              </a:lnSpc>
              <a:buFontTx/>
              <a:buNone/>
            </a:pPr>
            <a:endParaRPr lang="en-US" sz="2000" dirty="0" smtClean="0"/>
          </a:p>
          <a:p>
            <a:pPr eaLnBrk="1" hangingPunct="1">
              <a:lnSpc>
                <a:spcPct val="80000"/>
              </a:lnSpc>
              <a:buFontTx/>
              <a:buNone/>
            </a:pPr>
            <a:r>
              <a:rPr lang="en-US" sz="2000" dirty="0" smtClean="0"/>
              <a:t>So, the value on each side of Euler’s equation is unchanged.</a:t>
            </a:r>
          </a:p>
          <a:p>
            <a:pPr eaLnBrk="1" hangingPunct="1">
              <a:lnSpc>
                <a:spcPct val="80000"/>
              </a:lnSpc>
              <a:buFontTx/>
              <a:buNone/>
            </a:pPr>
            <a:r>
              <a:rPr lang="en-US" sz="2000" dirty="0" smtClean="0"/>
              <a:t>The validity of Euler’s formula for        implies its validity for      .</a:t>
            </a:r>
          </a:p>
          <a:p>
            <a:pPr eaLnBrk="1" hangingPunct="1">
              <a:lnSpc>
                <a:spcPct val="80000"/>
              </a:lnSpc>
              <a:buFontTx/>
              <a:buNone/>
            </a:pPr>
            <a:endParaRPr lang="en-US" sz="2000" dirty="0" smtClean="0"/>
          </a:p>
          <a:p>
            <a:pPr eaLnBrk="1" hangingPunct="1">
              <a:lnSpc>
                <a:spcPct val="80000"/>
              </a:lnSpc>
              <a:buFontTx/>
              <a:buNone/>
            </a:pPr>
            <a:r>
              <a:rPr lang="en-US" sz="2000" dirty="0" smtClean="0"/>
              <a:t>By induction, Euler’s formula is true for all      ’s and the full graph </a:t>
            </a:r>
            <a:r>
              <a:rPr lang="en-US" sz="2000" i="1" dirty="0" smtClean="0"/>
              <a:t>G</a:t>
            </a:r>
            <a:r>
              <a:rPr lang="en-US" sz="2000" dirty="0" smtClean="0"/>
              <a:t>.</a:t>
            </a:r>
            <a:endParaRPr lang="en-US" sz="2000" b="1" dirty="0" smtClean="0"/>
          </a:p>
        </p:txBody>
      </p:sp>
      <p:graphicFrame>
        <p:nvGraphicFramePr>
          <p:cNvPr id="27653" name="Object 2"/>
          <p:cNvGraphicFramePr>
            <a:graphicFrameLocks noChangeAspect="1"/>
          </p:cNvGraphicFramePr>
          <p:nvPr/>
        </p:nvGraphicFramePr>
        <p:xfrm>
          <a:off x="7981951" y="2503488"/>
          <a:ext cx="1881716" cy="1981200"/>
        </p:xfrm>
        <a:graphic>
          <a:graphicData uri="http://schemas.openxmlformats.org/presentationml/2006/ole">
            <mc:AlternateContent xmlns:mc="http://schemas.openxmlformats.org/markup-compatibility/2006">
              <mc:Choice xmlns:v="urn:schemas-microsoft-com:vml" Requires="v">
                <p:oleObj spid="_x0000_s5132" name="Equation" r:id="rId3" imgW="723586" imgH="1015559" progId="Equation.DSMT4">
                  <p:embed/>
                </p:oleObj>
              </mc:Choice>
              <mc:Fallback>
                <p:oleObj name="Equation" r:id="rId3" imgW="723586" imgH="101555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1951" y="2503488"/>
                        <a:ext cx="1881716"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4" name="Object 3"/>
          <p:cNvGraphicFramePr>
            <a:graphicFrameLocks noChangeAspect="1"/>
          </p:cNvGraphicFramePr>
          <p:nvPr>
            <p:extLst/>
          </p:nvPr>
        </p:nvGraphicFramePr>
        <p:xfrm>
          <a:off x="6743400" y="1248229"/>
          <a:ext cx="673100" cy="333603"/>
        </p:xfrm>
        <a:graphic>
          <a:graphicData uri="http://schemas.openxmlformats.org/presentationml/2006/ole">
            <mc:AlternateContent xmlns:mc="http://schemas.openxmlformats.org/markup-compatibility/2006">
              <mc:Choice xmlns:v="urn:schemas-microsoft-com:vml" Requires="v">
                <p:oleObj spid="_x0000_s5133" name="Equation" r:id="rId5" imgW="279400" imgH="228600" progId="Equation.DSMT4">
                  <p:embed/>
                </p:oleObj>
              </mc:Choice>
              <mc:Fallback>
                <p:oleObj name="Equation" r:id="rId5" imgW="2794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3400" y="1248229"/>
                        <a:ext cx="673100" cy="333603"/>
                      </a:xfrm>
                      <a:prstGeom prst="rect">
                        <a:avLst/>
                      </a:prstGeom>
                      <a:noFill/>
                      <a:ln>
                        <a:noFill/>
                      </a:ln>
                      <a:effectLst/>
                      <a:extLst/>
                    </p:spPr>
                  </p:pic>
                </p:oleObj>
              </mc:Fallback>
            </mc:AlternateContent>
          </a:graphicData>
        </a:graphic>
      </p:graphicFrame>
      <p:graphicFrame>
        <p:nvGraphicFramePr>
          <p:cNvPr id="27655" name="Object 4"/>
          <p:cNvGraphicFramePr>
            <a:graphicFrameLocks noChangeAspect="1"/>
          </p:cNvGraphicFramePr>
          <p:nvPr>
            <p:extLst/>
          </p:nvPr>
        </p:nvGraphicFramePr>
        <p:xfrm>
          <a:off x="4678136" y="5819096"/>
          <a:ext cx="584200" cy="357187"/>
        </p:xfrm>
        <a:graphic>
          <a:graphicData uri="http://schemas.openxmlformats.org/presentationml/2006/ole">
            <mc:AlternateContent xmlns:mc="http://schemas.openxmlformats.org/markup-compatibility/2006">
              <mc:Choice xmlns:v="urn:schemas-microsoft-com:vml" Requires="v">
                <p:oleObj spid="_x0000_s5134" name="Equation" r:id="rId7" imgW="279400" imgH="228600" progId="Equation.DSMT4">
                  <p:embed/>
                </p:oleObj>
              </mc:Choice>
              <mc:Fallback>
                <p:oleObj name="Equation" r:id="rId7" imgW="2794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8136" y="5819096"/>
                        <a:ext cx="584200" cy="35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5"/>
          <p:cNvGraphicFramePr>
            <a:graphicFrameLocks noChangeAspect="1"/>
          </p:cNvGraphicFramePr>
          <p:nvPr>
            <p:extLst/>
          </p:nvPr>
        </p:nvGraphicFramePr>
        <p:xfrm>
          <a:off x="5630638" y="6477000"/>
          <a:ext cx="450849" cy="381000"/>
        </p:xfrm>
        <a:graphic>
          <a:graphicData uri="http://schemas.openxmlformats.org/presentationml/2006/ole">
            <mc:AlternateContent xmlns:mc="http://schemas.openxmlformats.org/markup-compatibility/2006">
              <mc:Choice xmlns:v="urn:schemas-microsoft-com:vml" Requires="v">
                <p:oleObj spid="_x0000_s5135" name="Equation" r:id="rId8" imgW="203112" imgH="228501" progId="Equation.DSMT4">
                  <p:embed/>
                </p:oleObj>
              </mc:Choice>
              <mc:Fallback>
                <p:oleObj name="Equation" r:id="rId8" imgW="203112"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0638" y="6477000"/>
                        <a:ext cx="450849"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7" name="Object 6"/>
          <p:cNvGraphicFramePr>
            <a:graphicFrameLocks noChangeAspect="1"/>
          </p:cNvGraphicFramePr>
          <p:nvPr>
            <p:extLst/>
          </p:nvPr>
        </p:nvGraphicFramePr>
        <p:xfrm>
          <a:off x="7714343" y="5834744"/>
          <a:ext cx="450851" cy="361496"/>
        </p:xfrm>
        <a:graphic>
          <a:graphicData uri="http://schemas.openxmlformats.org/presentationml/2006/ole">
            <mc:AlternateContent xmlns:mc="http://schemas.openxmlformats.org/markup-compatibility/2006">
              <mc:Choice xmlns:v="urn:schemas-microsoft-com:vml" Requires="v">
                <p:oleObj spid="_x0000_s5136" name="Equation" r:id="rId10" imgW="203112" imgH="228501" progId="Equation.DSMT4">
                  <p:embed/>
                </p:oleObj>
              </mc:Choice>
              <mc:Fallback>
                <p:oleObj name="Equation" r:id="rId10" imgW="203112"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14343" y="5834744"/>
                        <a:ext cx="450851" cy="361496"/>
                      </a:xfrm>
                      <a:prstGeom prst="rect">
                        <a:avLst/>
                      </a:prstGeom>
                      <a:noFill/>
                      <a:ln>
                        <a:noFill/>
                      </a:ln>
                      <a:effectLst/>
                    </p:spPr>
                  </p:pic>
                </p:oleObj>
              </mc:Fallback>
            </mc:AlternateContent>
          </a:graphicData>
        </a:graphic>
      </p:graphicFrame>
      <p:grpSp>
        <p:nvGrpSpPr>
          <p:cNvPr id="27658" name="Group 9"/>
          <p:cNvGrpSpPr>
            <a:grpSpLocks/>
          </p:cNvGrpSpPr>
          <p:nvPr/>
        </p:nvGrpSpPr>
        <p:grpSpPr bwMode="auto">
          <a:xfrm>
            <a:off x="1676401" y="2525713"/>
            <a:ext cx="3452284" cy="2394297"/>
            <a:chOff x="3115" y="1582"/>
            <a:chExt cx="1375" cy="1597"/>
          </a:xfrm>
        </p:grpSpPr>
        <p:sp>
          <p:nvSpPr>
            <p:cNvPr id="27660" name="Line 10"/>
            <p:cNvSpPr>
              <a:spLocks noChangeShapeType="1"/>
            </p:cNvSpPr>
            <p:nvPr/>
          </p:nvSpPr>
          <p:spPr bwMode="auto">
            <a:xfrm>
              <a:off x="3155" y="1744"/>
              <a:ext cx="128" cy="1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661" name="Line 11"/>
            <p:cNvSpPr>
              <a:spLocks noChangeShapeType="1"/>
            </p:cNvSpPr>
            <p:nvPr/>
          </p:nvSpPr>
          <p:spPr bwMode="auto">
            <a:xfrm>
              <a:off x="3300" y="1920"/>
              <a:ext cx="50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662" name="Line 12"/>
            <p:cNvSpPr>
              <a:spLocks noChangeShapeType="1"/>
            </p:cNvSpPr>
            <p:nvPr/>
          </p:nvSpPr>
          <p:spPr bwMode="auto">
            <a:xfrm>
              <a:off x="3812" y="1927"/>
              <a:ext cx="274" cy="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663" name="Line 13"/>
            <p:cNvSpPr>
              <a:spLocks noChangeShapeType="1"/>
            </p:cNvSpPr>
            <p:nvPr/>
          </p:nvSpPr>
          <p:spPr bwMode="auto">
            <a:xfrm>
              <a:off x="4092" y="2254"/>
              <a:ext cx="0" cy="4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664" name="Line 14"/>
            <p:cNvSpPr>
              <a:spLocks noChangeShapeType="1"/>
            </p:cNvSpPr>
            <p:nvPr/>
          </p:nvSpPr>
          <p:spPr bwMode="auto">
            <a:xfrm flipH="1">
              <a:off x="3707" y="2706"/>
              <a:ext cx="396" cy="1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665" name="Line 15"/>
            <p:cNvSpPr>
              <a:spLocks noChangeShapeType="1"/>
            </p:cNvSpPr>
            <p:nvPr/>
          </p:nvSpPr>
          <p:spPr bwMode="auto">
            <a:xfrm flipH="1" flipV="1">
              <a:off x="3341" y="2706"/>
              <a:ext cx="366" cy="1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666" name="Line 16"/>
            <p:cNvSpPr>
              <a:spLocks noChangeShapeType="1"/>
            </p:cNvSpPr>
            <p:nvPr/>
          </p:nvSpPr>
          <p:spPr bwMode="auto">
            <a:xfrm flipH="1" flipV="1">
              <a:off x="3283" y="2437"/>
              <a:ext cx="52" cy="2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667" name="Text Box 17"/>
            <p:cNvSpPr txBox="1">
              <a:spLocks noChangeArrowheads="1"/>
            </p:cNvSpPr>
            <p:nvPr/>
          </p:nvSpPr>
          <p:spPr bwMode="auto">
            <a:xfrm>
              <a:off x="3664" y="1704"/>
              <a:ext cx="285"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spcBef>
                  <a:spcPct val="50000"/>
                </a:spcBef>
              </a:pPr>
              <a:r>
                <a:rPr lang="en-US"/>
                <a:t>y</a:t>
              </a:r>
            </a:p>
          </p:txBody>
        </p:sp>
        <p:sp>
          <p:nvSpPr>
            <p:cNvPr id="27668" name="Text Box 18"/>
            <p:cNvSpPr txBox="1">
              <a:spLocks noChangeArrowheads="1"/>
            </p:cNvSpPr>
            <p:nvPr/>
          </p:nvSpPr>
          <p:spPr bwMode="auto">
            <a:xfrm>
              <a:off x="3637" y="2830"/>
              <a:ext cx="245"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spcBef>
                  <a:spcPct val="50000"/>
                </a:spcBef>
              </a:pPr>
              <a:r>
                <a:rPr lang="en-US"/>
                <a:t> </a:t>
              </a:r>
            </a:p>
          </p:txBody>
        </p:sp>
        <p:sp>
          <p:nvSpPr>
            <p:cNvPr id="27669" name="Oval 19"/>
            <p:cNvSpPr>
              <a:spLocks noChangeArrowheads="1"/>
            </p:cNvSpPr>
            <p:nvPr/>
          </p:nvSpPr>
          <p:spPr bwMode="auto">
            <a:xfrm>
              <a:off x="3312" y="2669"/>
              <a:ext cx="58" cy="81"/>
            </a:xfrm>
            <a:prstGeom prst="ellipse">
              <a:avLst/>
            </a:prstGeom>
            <a:solidFill>
              <a:schemeClr val="tx1"/>
            </a:solidFill>
            <a:ln w="9525">
              <a:solidFill>
                <a:schemeClr val="tx1"/>
              </a:solidFill>
              <a:round/>
              <a:headEnd/>
              <a:tailEnd/>
            </a:ln>
          </p:spPr>
          <p:txBody>
            <a:bodyPr wrap="none" anchor="ctr"/>
            <a:lstStyle/>
            <a:p>
              <a:endParaRPr lang="en-US"/>
            </a:p>
          </p:txBody>
        </p:sp>
        <p:sp>
          <p:nvSpPr>
            <p:cNvPr id="27670" name="Oval 20"/>
            <p:cNvSpPr>
              <a:spLocks noChangeArrowheads="1"/>
            </p:cNvSpPr>
            <p:nvPr/>
          </p:nvSpPr>
          <p:spPr bwMode="auto">
            <a:xfrm>
              <a:off x="3779" y="1878"/>
              <a:ext cx="58" cy="81"/>
            </a:xfrm>
            <a:prstGeom prst="ellipse">
              <a:avLst/>
            </a:prstGeom>
            <a:solidFill>
              <a:schemeClr val="tx1"/>
            </a:solidFill>
            <a:ln w="9525">
              <a:solidFill>
                <a:schemeClr val="tx1"/>
              </a:solidFill>
              <a:round/>
              <a:headEnd/>
              <a:tailEnd/>
            </a:ln>
          </p:spPr>
          <p:txBody>
            <a:bodyPr wrap="none" anchor="ctr"/>
            <a:lstStyle/>
            <a:p>
              <a:endParaRPr lang="en-US"/>
            </a:p>
          </p:txBody>
        </p:sp>
        <p:sp>
          <p:nvSpPr>
            <p:cNvPr id="27671" name="Oval 21"/>
            <p:cNvSpPr>
              <a:spLocks noChangeArrowheads="1"/>
            </p:cNvSpPr>
            <p:nvPr/>
          </p:nvSpPr>
          <p:spPr bwMode="auto">
            <a:xfrm>
              <a:off x="4061" y="2223"/>
              <a:ext cx="58" cy="81"/>
            </a:xfrm>
            <a:prstGeom prst="ellipse">
              <a:avLst/>
            </a:prstGeom>
            <a:solidFill>
              <a:schemeClr val="tx1"/>
            </a:solidFill>
            <a:ln w="9525">
              <a:solidFill>
                <a:schemeClr val="tx1"/>
              </a:solidFill>
              <a:round/>
              <a:headEnd/>
              <a:tailEnd/>
            </a:ln>
          </p:spPr>
          <p:txBody>
            <a:bodyPr wrap="none" anchor="ctr"/>
            <a:lstStyle/>
            <a:p>
              <a:endParaRPr lang="en-US"/>
            </a:p>
          </p:txBody>
        </p:sp>
        <p:sp>
          <p:nvSpPr>
            <p:cNvPr id="27672" name="Oval 22"/>
            <p:cNvSpPr>
              <a:spLocks noChangeArrowheads="1"/>
            </p:cNvSpPr>
            <p:nvPr/>
          </p:nvSpPr>
          <p:spPr bwMode="auto">
            <a:xfrm>
              <a:off x="4063" y="2662"/>
              <a:ext cx="58" cy="80"/>
            </a:xfrm>
            <a:prstGeom prst="ellipse">
              <a:avLst/>
            </a:prstGeom>
            <a:solidFill>
              <a:schemeClr val="tx1"/>
            </a:solidFill>
            <a:ln w="9525">
              <a:solidFill>
                <a:schemeClr val="tx1"/>
              </a:solidFill>
              <a:round/>
              <a:headEnd/>
              <a:tailEnd/>
            </a:ln>
          </p:spPr>
          <p:txBody>
            <a:bodyPr wrap="none" anchor="ctr"/>
            <a:lstStyle/>
            <a:p>
              <a:endParaRPr lang="en-US"/>
            </a:p>
          </p:txBody>
        </p:sp>
        <p:sp>
          <p:nvSpPr>
            <p:cNvPr id="27673" name="Oval 23"/>
            <p:cNvSpPr>
              <a:spLocks noChangeArrowheads="1"/>
            </p:cNvSpPr>
            <p:nvPr/>
          </p:nvSpPr>
          <p:spPr bwMode="auto">
            <a:xfrm>
              <a:off x="3681" y="2797"/>
              <a:ext cx="58" cy="80"/>
            </a:xfrm>
            <a:prstGeom prst="ellipse">
              <a:avLst/>
            </a:prstGeom>
            <a:solidFill>
              <a:schemeClr val="tx1"/>
            </a:solidFill>
            <a:ln w="9525">
              <a:solidFill>
                <a:schemeClr val="tx1"/>
              </a:solidFill>
              <a:round/>
              <a:headEnd/>
              <a:tailEnd/>
            </a:ln>
          </p:spPr>
          <p:txBody>
            <a:bodyPr wrap="none" anchor="ctr"/>
            <a:lstStyle/>
            <a:p>
              <a:endParaRPr lang="en-US"/>
            </a:p>
          </p:txBody>
        </p:sp>
        <p:sp>
          <p:nvSpPr>
            <p:cNvPr id="27674" name="Oval 24"/>
            <p:cNvSpPr>
              <a:spLocks noChangeArrowheads="1"/>
            </p:cNvSpPr>
            <p:nvPr/>
          </p:nvSpPr>
          <p:spPr bwMode="auto">
            <a:xfrm>
              <a:off x="3251" y="1878"/>
              <a:ext cx="57" cy="81"/>
            </a:xfrm>
            <a:prstGeom prst="ellipse">
              <a:avLst/>
            </a:prstGeom>
            <a:solidFill>
              <a:schemeClr val="tx1"/>
            </a:solidFill>
            <a:ln w="9525">
              <a:solidFill>
                <a:schemeClr val="tx1"/>
              </a:solidFill>
              <a:round/>
              <a:headEnd/>
              <a:tailEnd/>
            </a:ln>
          </p:spPr>
          <p:txBody>
            <a:bodyPr wrap="none" anchor="ctr"/>
            <a:lstStyle/>
            <a:p>
              <a:endParaRPr lang="en-US"/>
            </a:p>
          </p:txBody>
        </p:sp>
        <p:sp>
          <p:nvSpPr>
            <p:cNvPr id="27675" name="Oval 25"/>
            <p:cNvSpPr>
              <a:spLocks noChangeArrowheads="1"/>
            </p:cNvSpPr>
            <p:nvPr/>
          </p:nvSpPr>
          <p:spPr bwMode="auto">
            <a:xfrm>
              <a:off x="3241" y="2413"/>
              <a:ext cx="58" cy="80"/>
            </a:xfrm>
            <a:prstGeom prst="ellipse">
              <a:avLst/>
            </a:prstGeom>
            <a:solidFill>
              <a:schemeClr val="tx1"/>
            </a:solidFill>
            <a:ln w="9525">
              <a:solidFill>
                <a:schemeClr val="tx1"/>
              </a:solidFill>
              <a:round/>
              <a:headEnd/>
              <a:tailEnd/>
            </a:ln>
          </p:spPr>
          <p:txBody>
            <a:bodyPr wrap="none" anchor="ctr"/>
            <a:lstStyle/>
            <a:p>
              <a:endParaRPr lang="en-US"/>
            </a:p>
          </p:txBody>
        </p:sp>
        <p:sp>
          <p:nvSpPr>
            <p:cNvPr id="27676" name="Oval 26"/>
            <p:cNvSpPr>
              <a:spLocks noChangeArrowheads="1"/>
            </p:cNvSpPr>
            <p:nvPr/>
          </p:nvSpPr>
          <p:spPr bwMode="auto">
            <a:xfrm>
              <a:off x="3115" y="1694"/>
              <a:ext cx="58" cy="81"/>
            </a:xfrm>
            <a:prstGeom prst="ellipse">
              <a:avLst/>
            </a:prstGeom>
            <a:solidFill>
              <a:schemeClr val="tx1"/>
            </a:solidFill>
            <a:ln w="9525">
              <a:solidFill>
                <a:schemeClr val="tx1"/>
              </a:solidFill>
              <a:round/>
              <a:headEnd/>
              <a:tailEnd/>
            </a:ln>
          </p:spPr>
          <p:txBody>
            <a:bodyPr wrap="none" anchor="ctr"/>
            <a:lstStyle/>
            <a:p>
              <a:endParaRPr lang="en-US"/>
            </a:p>
          </p:txBody>
        </p:sp>
        <p:sp>
          <p:nvSpPr>
            <p:cNvPr id="27677" name="Text Box 27"/>
            <p:cNvSpPr txBox="1">
              <a:spLocks noChangeArrowheads="1"/>
            </p:cNvSpPr>
            <p:nvPr/>
          </p:nvSpPr>
          <p:spPr bwMode="auto">
            <a:xfrm>
              <a:off x="3592" y="2233"/>
              <a:ext cx="232"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spcBef>
                  <a:spcPct val="50000"/>
                </a:spcBef>
              </a:pPr>
              <a:r>
                <a:rPr lang="en-US" sz="2400"/>
                <a:t>K</a:t>
              </a:r>
            </a:p>
          </p:txBody>
        </p:sp>
        <p:sp>
          <p:nvSpPr>
            <p:cNvPr id="27678" name="Line 28"/>
            <p:cNvSpPr>
              <a:spLocks noChangeShapeType="1"/>
            </p:cNvSpPr>
            <p:nvPr/>
          </p:nvSpPr>
          <p:spPr bwMode="auto">
            <a:xfrm flipV="1">
              <a:off x="3821" y="1713"/>
              <a:ext cx="448" cy="19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7679" name="Text Box 29"/>
            <p:cNvSpPr txBox="1">
              <a:spLocks noChangeArrowheads="1"/>
            </p:cNvSpPr>
            <p:nvPr/>
          </p:nvSpPr>
          <p:spPr bwMode="auto">
            <a:xfrm>
              <a:off x="4246" y="1582"/>
              <a:ext cx="24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spcBef>
                  <a:spcPct val="50000"/>
                </a:spcBef>
              </a:pPr>
              <a:r>
                <a:rPr lang="en-US"/>
                <a:t>x</a:t>
              </a:r>
            </a:p>
          </p:txBody>
        </p:sp>
        <p:sp>
          <p:nvSpPr>
            <p:cNvPr id="27680" name="Oval 30"/>
            <p:cNvSpPr>
              <a:spLocks noChangeArrowheads="1"/>
            </p:cNvSpPr>
            <p:nvPr/>
          </p:nvSpPr>
          <p:spPr bwMode="auto">
            <a:xfrm>
              <a:off x="4204" y="1682"/>
              <a:ext cx="58" cy="80"/>
            </a:xfrm>
            <a:prstGeom prst="ellipse">
              <a:avLst/>
            </a:prstGeom>
            <a:solidFill>
              <a:schemeClr val="tx1"/>
            </a:solidFill>
            <a:ln w="9525">
              <a:solidFill>
                <a:schemeClr val="tx1"/>
              </a:solidFill>
              <a:round/>
              <a:headEnd/>
              <a:tailEnd/>
            </a:ln>
          </p:spPr>
          <p:txBody>
            <a:bodyPr wrap="none" anchor="ctr"/>
            <a:lstStyle/>
            <a:p>
              <a:endParaRPr lang="en-US"/>
            </a:p>
          </p:txBody>
        </p:sp>
      </p:grpSp>
    </p:spTree>
    <p:extLst>
      <p:ext uri="{BB962C8B-B14F-4D97-AF65-F5344CB8AC3E}">
        <p14:creationId xmlns:p14="http://schemas.microsoft.com/office/powerpoint/2010/main" val="1695860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253536"/>
            <a:ext cx="10972800" cy="1143000"/>
          </a:xfrm>
        </p:spPr>
        <p:txBody>
          <a:bodyPr/>
          <a:lstStyle/>
          <a:p>
            <a:pPr marL="54864" indent="0" eaLnBrk="1" fontAlgn="auto" hangingPunct="1">
              <a:spcAft>
                <a:spcPts val="0"/>
              </a:spcAft>
              <a:defRPr/>
            </a:pPr>
            <a:r>
              <a:rPr lang="en-US">
                <a:solidFill>
                  <a:schemeClr val="tx2">
                    <a:tint val="100000"/>
                    <a:shade val="90000"/>
                    <a:satMod val="250000"/>
                    <a:alpha val="100000"/>
                  </a:schemeClr>
                </a:solidFill>
              </a:rPr>
              <a:t>Example of Euler’s Formula</a:t>
            </a:r>
          </a:p>
        </p:txBody>
      </p:sp>
      <p:sp>
        <p:nvSpPr>
          <p:cNvPr id="28675" name="Rectangle 3"/>
          <p:cNvSpPr>
            <a:spLocks noGrp="1" noChangeArrowheads="1"/>
          </p:cNvSpPr>
          <p:nvPr>
            <p:ph idx="1"/>
          </p:nvPr>
        </p:nvSpPr>
        <p:spPr>
          <a:xfrm>
            <a:off x="609600" y="1600200"/>
            <a:ext cx="10972800" cy="1284288"/>
          </a:xfrm>
        </p:spPr>
        <p:txBody>
          <a:bodyPr/>
          <a:lstStyle/>
          <a:p>
            <a:pPr eaLnBrk="1" hangingPunct="1"/>
            <a:r>
              <a:rPr lang="en-US" sz="2800" b="1" smtClean="0"/>
              <a:t>How many regions would there be in a plane graph with 10 vertices each of degree 3?</a:t>
            </a:r>
          </a:p>
          <a:p>
            <a:pPr eaLnBrk="1" hangingPunct="1"/>
            <a:endParaRPr lang="en-US" sz="2800" smtClean="0"/>
          </a:p>
        </p:txBody>
      </p:sp>
      <p:graphicFrame>
        <p:nvGraphicFramePr>
          <p:cNvPr id="28676" name="Object 2"/>
          <p:cNvGraphicFramePr>
            <a:graphicFrameLocks noChangeAspect="1"/>
          </p:cNvGraphicFramePr>
          <p:nvPr/>
        </p:nvGraphicFramePr>
        <p:xfrm>
          <a:off x="469901" y="2841626"/>
          <a:ext cx="10494433" cy="3243263"/>
        </p:xfrm>
        <a:graphic>
          <a:graphicData uri="http://schemas.openxmlformats.org/presentationml/2006/ole">
            <mc:AlternateContent xmlns:mc="http://schemas.openxmlformats.org/markup-compatibility/2006">
              <mc:Choice xmlns:v="urn:schemas-microsoft-com:vml" Requires="v">
                <p:oleObj spid="_x0000_s6148" name="Equation" r:id="rId3" imgW="3390900" imgH="1397000" progId="Equation.DSMT4">
                  <p:embed/>
                </p:oleObj>
              </mc:Choice>
              <mc:Fallback>
                <p:oleObj name="Equation" r:id="rId3" imgW="3390900" imgH="1397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01" y="2841626"/>
                        <a:ext cx="10494433" cy="3243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579838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marL="54864" indent="0" eaLnBrk="1" fontAlgn="auto" hangingPunct="1">
              <a:spcAft>
                <a:spcPts val="0"/>
              </a:spcAft>
              <a:defRPr/>
            </a:pPr>
            <a:r>
              <a:rPr lang="en-US">
                <a:solidFill>
                  <a:schemeClr val="tx2">
                    <a:tint val="100000"/>
                    <a:shade val="90000"/>
                    <a:satMod val="250000"/>
                    <a:alpha val="100000"/>
                  </a:schemeClr>
                </a:solidFill>
              </a:rPr>
              <a:t>Corollary</a:t>
            </a:r>
          </a:p>
        </p:txBody>
      </p:sp>
      <p:sp>
        <p:nvSpPr>
          <p:cNvPr id="29699" name="Rectangle 3"/>
          <p:cNvSpPr>
            <a:spLocks noGrp="1" noChangeArrowheads="1"/>
          </p:cNvSpPr>
          <p:nvPr>
            <p:ph type="body" sz="half" idx="1"/>
          </p:nvPr>
        </p:nvSpPr>
        <p:spPr>
          <a:xfrm>
            <a:off x="609600" y="1219200"/>
            <a:ext cx="11195051" cy="5334000"/>
          </a:xfrm>
        </p:spPr>
        <p:txBody>
          <a:bodyPr/>
          <a:lstStyle/>
          <a:p>
            <a:pPr eaLnBrk="1" hangingPunct="1"/>
            <a:r>
              <a:rPr lang="en-US" sz="2800" smtClean="0"/>
              <a:t>If G is a connected planar graph with </a:t>
            </a:r>
            <a:r>
              <a:rPr lang="en-US" sz="2800" b="1" smtClean="0"/>
              <a:t>e</a:t>
            </a:r>
            <a:r>
              <a:rPr lang="en-US" sz="2800" smtClean="0"/>
              <a:t> &gt; 1, then           </a:t>
            </a:r>
            <a:r>
              <a:rPr lang="en-US" sz="2800" b="1" smtClean="0"/>
              <a:t>e </a:t>
            </a:r>
            <a:r>
              <a:rPr lang="en-US" sz="2800" smtClean="0"/>
              <a:t>≤ 3</a:t>
            </a:r>
            <a:r>
              <a:rPr lang="en-US" sz="2800" b="1" smtClean="0"/>
              <a:t>v </a:t>
            </a:r>
            <a:r>
              <a:rPr lang="en-US" sz="2800" smtClean="0"/>
              <a:t>– 6</a:t>
            </a:r>
          </a:p>
          <a:p>
            <a:pPr eaLnBrk="1" hangingPunct="1"/>
            <a:endParaRPr lang="en-US" sz="2800" smtClean="0"/>
          </a:p>
          <a:p>
            <a:pPr eaLnBrk="1" hangingPunct="1"/>
            <a:r>
              <a:rPr lang="en-US" sz="2800" smtClean="0"/>
              <a:t>Proof:</a:t>
            </a:r>
          </a:p>
          <a:p>
            <a:pPr lvl="1" eaLnBrk="1" hangingPunct="1"/>
            <a:r>
              <a:rPr lang="en-US" sz="2400" smtClean="0"/>
              <a:t>Define the degree of a region as the number of edges on its boundary. If an edge occurs twice along the boundary, then count it twice. The region K has degree 12.</a:t>
            </a:r>
          </a:p>
          <a:p>
            <a:pPr lvl="1" eaLnBrk="1" hangingPunct="1"/>
            <a:endParaRPr lang="en-US" sz="2400" smtClean="0"/>
          </a:p>
          <a:p>
            <a:pPr eaLnBrk="1" hangingPunct="1">
              <a:buFontTx/>
              <a:buNone/>
            </a:pPr>
            <a:endParaRPr lang="en-US" sz="2800" smtClean="0"/>
          </a:p>
        </p:txBody>
      </p:sp>
      <p:grpSp>
        <p:nvGrpSpPr>
          <p:cNvPr id="29701" name="Group 77"/>
          <p:cNvGrpSpPr>
            <a:grpSpLocks/>
          </p:cNvGrpSpPr>
          <p:nvPr/>
        </p:nvGrpSpPr>
        <p:grpSpPr bwMode="auto">
          <a:xfrm>
            <a:off x="8502651" y="4398964"/>
            <a:ext cx="2262716" cy="1785937"/>
            <a:chOff x="2253" y="1692"/>
            <a:chExt cx="1069" cy="1125"/>
          </a:xfrm>
        </p:grpSpPr>
        <p:sp>
          <p:nvSpPr>
            <p:cNvPr id="29704" name="Line 78"/>
            <p:cNvSpPr>
              <a:spLocks noChangeShapeType="1"/>
            </p:cNvSpPr>
            <p:nvPr/>
          </p:nvSpPr>
          <p:spPr bwMode="auto">
            <a:xfrm flipV="1">
              <a:off x="2917" y="2451"/>
              <a:ext cx="339" cy="283"/>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05" name="Line 79"/>
            <p:cNvSpPr>
              <a:spLocks noChangeShapeType="1"/>
            </p:cNvSpPr>
            <p:nvPr/>
          </p:nvSpPr>
          <p:spPr bwMode="auto">
            <a:xfrm flipH="1" flipV="1">
              <a:off x="3274" y="1969"/>
              <a:ext cx="9" cy="458"/>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06" name="Line 80"/>
            <p:cNvSpPr>
              <a:spLocks noChangeShapeType="1"/>
            </p:cNvSpPr>
            <p:nvPr/>
          </p:nvSpPr>
          <p:spPr bwMode="auto">
            <a:xfrm flipH="1" flipV="1">
              <a:off x="2308" y="2055"/>
              <a:ext cx="18" cy="413"/>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07" name="Line 81"/>
            <p:cNvSpPr>
              <a:spLocks noChangeShapeType="1"/>
            </p:cNvSpPr>
            <p:nvPr/>
          </p:nvSpPr>
          <p:spPr bwMode="auto">
            <a:xfrm flipH="1" flipV="1">
              <a:off x="2716" y="1756"/>
              <a:ext cx="530" cy="164"/>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08" name="Line 82"/>
            <p:cNvSpPr>
              <a:spLocks noChangeShapeType="1"/>
            </p:cNvSpPr>
            <p:nvPr/>
          </p:nvSpPr>
          <p:spPr bwMode="auto">
            <a:xfrm flipH="1">
              <a:off x="2314" y="1765"/>
              <a:ext cx="365" cy="292"/>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09" name="Line 83"/>
            <p:cNvSpPr>
              <a:spLocks noChangeShapeType="1"/>
            </p:cNvSpPr>
            <p:nvPr/>
          </p:nvSpPr>
          <p:spPr bwMode="auto">
            <a:xfrm>
              <a:off x="2369" y="2496"/>
              <a:ext cx="457" cy="256"/>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0" name="Line 84"/>
            <p:cNvSpPr>
              <a:spLocks noChangeShapeType="1"/>
            </p:cNvSpPr>
            <p:nvPr/>
          </p:nvSpPr>
          <p:spPr bwMode="auto">
            <a:xfrm flipH="1" flipV="1">
              <a:off x="2826" y="2496"/>
              <a:ext cx="37" cy="265"/>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1" name="Line 85"/>
            <p:cNvSpPr>
              <a:spLocks noChangeShapeType="1"/>
            </p:cNvSpPr>
            <p:nvPr/>
          </p:nvSpPr>
          <p:spPr bwMode="auto">
            <a:xfrm flipH="1" flipV="1">
              <a:off x="2579" y="2332"/>
              <a:ext cx="256" cy="119"/>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2" name="Line 86"/>
            <p:cNvSpPr>
              <a:spLocks noChangeShapeType="1"/>
            </p:cNvSpPr>
            <p:nvPr/>
          </p:nvSpPr>
          <p:spPr bwMode="auto">
            <a:xfrm flipH="1" flipV="1">
              <a:off x="2673" y="2070"/>
              <a:ext cx="174" cy="73"/>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3" name="Line 87"/>
            <p:cNvSpPr>
              <a:spLocks noChangeShapeType="1"/>
            </p:cNvSpPr>
            <p:nvPr/>
          </p:nvSpPr>
          <p:spPr bwMode="auto">
            <a:xfrm flipH="1">
              <a:off x="2570" y="2076"/>
              <a:ext cx="73" cy="237"/>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4" name="Line 88"/>
            <p:cNvSpPr>
              <a:spLocks noChangeShapeType="1"/>
            </p:cNvSpPr>
            <p:nvPr/>
          </p:nvSpPr>
          <p:spPr bwMode="auto">
            <a:xfrm flipH="1">
              <a:off x="2847" y="2171"/>
              <a:ext cx="46" cy="228"/>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5" name="Line 89"/>
            <p:cNvSpPr>
              <a:spLocks noChangeShapeType="1"/>
            </p:cNvSpPr>
            <p:nvPr/>
          </p:nvSpPr>
          <p:spPr bwMode="auto">
            <a:xfrm>
              <a:off x="2862" y="2478"/>
              <a:ext cx="28" cy="256"/>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16" name="Oval 90"/>
            <p:cNvSpPr>
              <a:spLocks noChangeArrowheads="1"/>
            </p:cNvSpPr>
            <p:nvPr/>
          </p:nvSpPr>
          <p:spPr bwMode="auto">
            <a:xfrm>
              <a:off x="2597" y="2039"/>
              <a:ext cx="137" cy="118"/>
            </a:xfrm>
            <a:prstGeom prst="ellipse">
              <a:avLst/>
            </a:prstGeom>
            <a:solidFill>
              <a:schemeClr val="tx1"/>
            </a:solidFill>
            <a:ln w="9525">
              <a:solidFill>
                <a:schemeClr val="tx1"/>
              </a:solidFill>
              <a:round/>
              <a:headEnd/>
              <a:tailEnd/>
            </a:ln>
          </p:spPr>
          <p:txBody>
            <a:bodyPr wrap="none" anchor="ctr"/>
            <a:lstStyle/>
            <a:p>
              <a:endParaRPr lang="en-US"/>
            </a:p>
          </p:txBody>
        </p:sp>
        <p:sp>
          <p:nvSpPr>
            <p:cNvPr id="29717" name="Oval 91"/>
            <p:cNvSpPr>
              <a:spLocks noChangeArrowheads="1"/>
            </p:cNvSpPr>
            <p:nvPr/>
          </p:nvSpPr>
          <p:spPr bwMode="auto">
            <a:xfrm>
              <a:off x="3185" y="2399"/>
              <a:ext cx="137" cy="118"/>
            </a:xfrm>
            <a:prstGeom prst="ellipse">
              <a:avLst/>
            </a:prstGeom>
            <a:solidFill>
              <a:schemeClr val="tx1"/>
            </a:solidFill>
            <a:ln w="9525">
              <a:solidFill>
                <a:schemeClr val="tx1"/>
              </a:solidFill>
              <a:round/>
              <a:headEnd/>
              <a:tailEnd/>
            </a:ln>
          </p:spPr>
          <p:txBody>
            <a:bodyPr wrap="none" anchor="ctr"/>
            <a:lstStyle/>
            <a:p>
              <a:endParaRPr lang="en-US"/>
            </a:p>
          </p:txBody>
        </p:sp>
        <p:sp>
          <p:nvSpPr>
            <p:cNvPr id="29718" name="Oval 92"/>
            <p:cNvSpPr>
              <a:spLocks noChangeArrowheads="1"/>
            </p:cNvSpPr>
            <p:nvPr/>
          </p:nvSpPr>
          <p:spPr bwMode="auto">
            <a:xfrm>
              <a:off x="3179" y="1908"/>
              <a:ext cx="137" cy="118"/>
            </a:xfrm>
            <a:prstGeom prst="ellipse">
              <a:avLst/>
            </a:prstGeom>
            <a:solidFill>
              <a:schemeClr val="tx1"/>
            </a:solidFill>
            <a:ln w="9525">
              <a:solidFill>
                <a:schemeClr val="tx1"/>
              </a:solidFill>
              <a:round/>
              <a:headEnd/>
              <a:tailEnd/>
            </a:ln>
          </p:spPr>
          <p:txBody>
            <a:bodyPr wrap="none" anchor="ctr"/>
            <a:lstStyle/>
            <a:p>
              <a:endParaRPr lang="en-US"/>
            </a:p>
          </p:txBody>
        </p:sp>
        <p:sp>
          <p:nvSpPr>
            <p:cNvPr id="29719" name="Oval 93"/>
            <p:cNvSpPr>
              <a:spLocks noChangeArrowheads="1"/>
            </p:cNvSpPr>
            <p:nvPr/>
          </p:nvSpPr>
          <p:spPr bwMode="auto">
            <a:xfrm>
              <a:off x="2643" y="1692"/>
              <a:ext cx="137" cy="118"/>
            </a:xfrm>
            <a:prstGeom prst="ellipse">
              <a:avLst/>
            </a:prstGeom>
            <a:solidFill>
              <a:schemeClr val="tx1"/>
            </a:solidFill>
            <a:ln w="9525">
              <a:solidFill>
                <a:schemeClr val="tx1"/>
              </a:solidFill>
              <a:round/>
              <a:headEnd/>
              <a:tailEnd/>
            </a:ln>
          </p:spPr>
          <p:txBody>
            <a:bodyPr wrap="none" anchor="ctr"/>
            <a:lstStyle/>
            <a:p>
              <a:endParaRPr lang="en-US"/>
            </a:p>
          </p:txBody>
        </p:sp>
        <p:sp>
          <p:nvSpPr>
            <p:cNvPr id="29720" name="Oval 94"/>
            <p:cNvSpPr>
              <a:spLocks noChangeArrowheads="1"/>
            </p:cNvSpPr>
            <p:nvPr/>
          </p:nvSpPr>
          <p:spPr bwMode="auto">
            <a:xfrm>
              <a:off x="2253" y="2052"/>
              <a:ext cx="137" cy="118"/>
            </a:xfrm>
            <a:prstGeom prst="ellipse">
              <a:avLst/>
            </a:prstGeom>
            <a:solidFill>
              <a:schemeClr val="tx1"/>
            </a:solidFill>
            <a:ln w="9525">
              <a:solidFill>
                <a:schemeClr val="tx1"/>
              </a:solidFill>
              <a:round/>
              <a:headEnd/>
              <a:tailEnd/>
            </a:ln>
          </p:spPr>
          <p:txBody>
            <a:bodyPr wrap="none" anchor="ctr"/>
            <a:lstStyle/>
            <a:p>
              <a:endParaRPr lang="en-US"/>
            </a:p>
          </p:txBody>
        </p:sp>
        <p:sp>
          <p:nvSpPr>
            <p:cNvPr id="29721" name="Oval 95"/>
            <p:cNvSpPr>
              <a:spLocks noChangeArrowheads="1"/>
            </p:cNvSpPr>
            <p:nvPr/>
          </p:nvSpPr>
          <p:spPr bwMode="auto">
            <a:xfrm>
              <a:off x="2283" y="2412"/>
              <a:ext cx="137" cy="118"/>
            </a:xfrm>
            <a:prstGeom prst="ellipse">
              <a:avLst/>
            </a:prstGeom>
            <a:solidFill>
              <a:schemeClr val="tx1"/>
            </a:solidFill>
            <a:ln w="9525">
              <a:solidFill>
                <a:schemeClr val="tx1"/>
              </a:solidFill>
              <a:round/>
              <a:headEnd/>
              <a:tailEnd/>
            </a:ln>
          </p:spPr>
          <p:txBody>
            <a:bodyPr wrap="none" anchor="ctr"/>
            <a:lstStyle/>
            <a:p>
              <a:endParaRPr lang="en-US"/>
            </a:p>
          </p:txBody>
        </p:sp>
        <p:sp>
          <p:nvSpPr>
            <p:cNvPr id="29722" name="Oval 96"/>
            <p:cNvSpPr>
              <a:spLocks noChangeArrowheads="1"/>
            </p:cNvSpPr>
            <p:nvPr/>
          </p:nvSpPr>
          <p:spPr bwMode="auto">
            <a:xfrm>
              <a:off x="2808" y="2699"/>
              <a:ext cx="137" cy="118"/>
            </a:xfrm>
            <a:prstGeom prst="ellipse">
              <a:avLst/>
            </a:prstGeom>
            <a:solidFill>
              <a:schemeClr val="tx1"/>
            </a:solidFill>
            <a:ln w="9525">
              <a:solidFill>
                <a:schemeClr val="tx1"/>
              </a:solidFill>
              <a:round/>
              <a:headEnd/>
              <a:tailEnd/>
            </a:ln>
          </p:spPr>
          <p:txBody>
            <a:bodyPr wrap="none" anchor="ctr"/>
            <a:lstStyle/>
            <a:p>
              <a:endParaRPr lang="en-US"/>
            </a:p>
          </p:txBody>
        </p:sp>
        <p:sp>
          <p:nvSpPr>
            <p:cNvPr id="29723" name="Oval 97"/>
            <p:cNvSpPr>
              <a:spLocks noChangeArrowheads="1"/>
            </p:cNvSpPr>
            <p:nvPr/>
          </p:nvSpPr>
          <p:spPr bwMode="auto">
            <a:xfrm>
              <a:off x="2791" y="2125"/>
              <a:ext cx="137" cy="118"/>
            </a:xfrm>
            <a:prstGeom prst="ellipse">
              <a:avLst/>
            </a:prstGeom>
            <a:solidFill>
              <a:schemeClr val="tx1"/>
            </a:solidFill>
            <a:ln w="9525">
              <a:solidFill>
                <a:schemeClr val="tx1"/>
              </a:solidFill>
              <a:round/>
              <a:headEnd/>
              <a:tailEnd/>
            </a:ln>
          </p:spPr>
          <p:txBody>
            <a:bodyPr wrap="none" anchor="ctr"/>
            <a:lstStyle/>
            <a:p>
              <a:endParaRPr lang="en-US"/>
            </a:p>
          </p:txBody>
        </p:sp>
        <p:sp>
          <p:nvSpPr>
            <p:cNvPr id="29724" name="Oval 98"/>
            <p:cNvSpPr>
              <a:spLocks noChangeArrowheads="1"/>
            </p:cNvSpPr>
            <p:nvPr/>
          </p:nvSpPr>
          <p:spPr bwMode="auto">
            <a:xfrm>
              <a:off x="2544" y="2265"/>
              <a:ext cx="137" cy="118"/>
            </a:xfrm>
            <a:prstGeom prst="ellipse">
              <a:avLst/>
            </a:prstGeom>
            <a:solidFill>
              <a:schemeClr val="tx1"/>
            </a:solidFill>
            <a:ln w="9525">
              <a:solidFill>
                <a:schemeClr val="tx1"/>
              </a:solidFill>
              <a:round/>
              <a:headEnd/>
              <a:tailEnd/>
            </a:ln>
          </p:spPr>
          <p:txBody>
            <a:bodyPr wrap="none" anchor="ctr"/>
            <a:lstStyle/>
            <a:p>
              <a:endParaRPr lang="en-US"/>
            </a:p>
          </p:txBody>
        </p:sp>
        <p:sp>
          <p:nvSpPr>
            <p:cNvPr id="29725" name="Oval 99"/>
            <p:cNvSpPr>
              <a:spLocks noChangeArrowheads="1"/>
            </p:cNvSpPr>
            <p:nvPr/>
          </p:nvSpPr>
          <p:spPr bwMode="auto">
            <a:xfrm>
              <a:off x="2760" y="2373"/>
              <a:ext cx="137" cy="118"/>
            </a:xfrm>
            <a:prstGeom prst="ellipse">
              <a:avLst/>
            </a:prstGeom>
            <a:solidFill>
              <a:schemeClr val="tx1"/>
            </a:solidFill>
            <a:ln w="9525">
              <a:solidFill>
                <a:schemeClr val="tx1"/>
              </a:solidFill>
              <a:round/>
              <a:headEnd/>
              <a:tailEnd/>
            </a:ln>
          </p:spPr>
          <p:txBody>
            <a:bodyPr wrap="none" anchor="ctr"/>
            <a:lstStyle/>
            <a:p>
              <a:endParaRPr lang="en-US"/>
            </a:p>
          </p:txBody>
        </p:sp>
      </p:grpSp>
      <p:sp>
        <p:nvSpPr>
          <p:cNvPr id="29702" name="Rectangle 100"/>
          <p:cNvSpPr>
            <a:spLocks noChangeArrowheads="1"/>
          </p:cNvSpPr>
          <p:nvPr/>
        </p:nvSpPr>
        <p:spPr bwMode="auto">
          <a:xfrm>
            <a:off x="9986433" y="4922838"/>
            <a:ext cx="3048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K</a:t>
            </a:r>
          </a:p>
        </p:txBody>
      </p:sp>
    </p:spTree>
    <p:extLst>
      <p:ext uri="{BB962C8B-B14F-4D97-AF65-F5344CB8AC3E}">
        <p14:creationId xmlns:p14="http://schemas.microsoft.com/office/powerpoint/2010/main" val="2399758140"/>
      </p:ext>
    </p:extLst>
  </p:cSld>
  <p:clrMapOvr>
    <a:masterClrMapping/>
  </p:clrMapOvr>
  <p:transition spd="slow">
    <p:randomBar dir="ver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09600" y="253536"/>
            <a:ext cx="10972800" cy="1143000"/>
          </a:xfrm>
        </p:spPr>
        <p:txBody>
          <a:bodyPr/>
          <a:lstStyle/>
          <a:p>
            <a:pPr marL="54864" indent="0" eaLnBrk="1" fontAlgn="auto" hangingPunct="1">
              <a:spcAft>
                <a:spcPts val="0"/>
              </a:spcAft>
              <a:defRPr/>
            </a:pPr>
            <a:r>
              <a:rPr lang="en-US">
                <a:solidFill>
                  <a:schemeClr val="tx2">
                    <a:tint val="100000"/>
                    <a:shade val="90000"/>
                    <a:satMod val="250000"/>
                    <a:alpha val="100000"/>
                  </a:schemeClr>
                </a:solidFill>
              </a:rPr>
              <a:t>Proof of Corollary continued</a:t>
            </a:r>
          </a:p>
        </p:txBody>
      </p:sp>
      <p:sp>
        <p:nvSpPr>
          <p:cNvPr id="30723" name="Rectangle 3"/>
          <p:cNvSpPr>
            <a:spLocks noGrp="1" noChangeArrowheads="1"/>
          </p:cNvSpPr>
          <p:nvPr>
            <p:ph idx="1"/>
          </p:nvPr>
        </p:nvSpPr>
        <p:spPr>
          <a:xfrm>
            <a:off x="609600" y="1368425"/>
            <a:ext cx="10972800" cy="4757738"/>
          </a:xfrm>
        </p:spPr>
        <p:txBody>
          <a:bodyPr/>
          <a:lstStyle/>
          <a:p>
            <a:pPr eaLnBrk="1" hangingPunct="1">
              <a:lnSpc>
                <a:spcPct val="90000"/>
              </a:lnSpc>
            </a:pPr>
            <a:r>
              <a:rPr lang="en-US" smtClean="0"/>
              <a:t>Note that no region can be less than degree 3.</a:t>
            </a:r>
          </a:p>
          <a:p>
            <a:pPr lvl="1" eaLnBrk="1" hangingPunct="1">
              <a:lnSpc>
                <a:spcPct val="90000"/>
              </a:lnSpc>
            </a:pPr>
            <a:r>
              <a:rPr lang="en-US" smtClean="0"/>
              <a:t>A region of degree 2 would be bounded by two edges joining the same pair of vertices (parallel edges)</a:t>
            </a:r>
          </a:p>
          <a:p>
            <a:pPr lvl="1" eaLnBrk="1" hangingPunct="1">
              <a:lnSpc>
                <a:spcPct val="90000"/>
              </a:lnSpc>
            </a:pPr>
            <a:endParaRPr lang="en-US" smtClean="0"/>
          </a:p>
          <a:p>
            <a:pPr lvl="1" eaLnBrk="1" hangingPunct="1">
              <a:lnSpc>
                <a:spcPct val="90000"/>
              </a:lnSpc>
            </a:pPr>
            <a:r>
              <a:rPr lang="en-US" smtClean="0"/>
              <a:t>A region of degree 1 would be bounded by a loop edge. </a:t>
            </a:r>
          </a:p>
          <a:p>
            <a:pPr lvl="1" eaLnBrk="1" hangingPunct="1">
              <a:lnSpc>
                <a:spcPct val="90000"/>
              </a:lnSpc>
            </a:pPr>
            <a:endParaRPr lang="en-US" smtClean="0"/>
          </a:p>
          <a:p>
            <a:pPr eaLnBrk="1" hangingPunct="1">
              <a:lnSpc>
                <a:spcPct val="90000"/>
              </a:lnSpc>
            </a:pPr>
            <a:r>
              <a:rPr lang="en-US" smtClean="0"/>
              <a:t>Neither of these is allowed, and so a region must have at least degree 3.</a:t>
            </a:r>
          </a:p>
        </p:txBody>
      </p:sp>
      <p:sp>
        <p:nvSpPr>
          <p:cNvPr id="30725" name="Oval 4"/>
          <p:cNvSpPr>
            <a:spLocks noChangeArrowheads="1"/>
          </p:cNvSpPr>
          <p:nvPr/>
        </p:nvSpPr>
        <p:spPr bwMode="auto">
          <a:xfrm>
            <a:off x="4684184" y="2932113"/>
            <a:ext cx="2844800" cy="609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26" name="Oval 6"/>
          <p:cNvSpPr>
            <a:spLocks noChangeArrowheads="1"/>
          </p:cNvSpPr>
          <p:nvPr/>
        </p:nvSpPr>
        <p:spPr bwMode="auto">
          <a:xfrm>
            <a:off x="4586818" y="3135313"/>
            <a:ext cx="270933" cy="203200"/>
          </a:xfrm>
          <a:prstGeom prst="ellipse">
            <a:avLst/>
          </a:prstGeom>
          <a:solidFill>
            <a:schemeClr val="tx1"/>
          </a:solidFill>
          <a:ln w="9525">
            <a:solidFill>
              <a:schemeClr val="tx1"/>
            </a:solidFill>
            <a:round/>
            <a:headEnd/>
            <a:tailEnd/>
          </a:ln>
        </p:spPr>
        <p:txBody>
          <a:bodyPr wrap="none" anchor="ctr"/>
          <a:lstStyle/>
          <a:p>
            <a:endParaRPr lang="en-US"/>
          </a:p>
        </p:txBody>
      </p:sp>
      <p:sp>
        <p:nvSpPr>
          <p:cNvPr id="30727" name="Oval 9"/>
          <p:cNvSpPr>
            <a:spLocks noChangeArrowheads="1"/>
          </p:cNvSpPr>
          <p:nvPr/>
        </p:nvSpPr>
        <p:spPr bwMode="auto">
          <a:xfrm>
            <a:off x="7416800" y="3125788"/>
            <a:ext cx="270933" cy="203200"/>
          </a:xfrm>
          <a:prstGeom prst="ellipse">
            <a:avLst/>
          </a:prstGeom>
          <a:solidFill>
            <a:schemeClr val="tx1"/>
          </a:solidFill>
          <a:ln w="9525">
            <a:solidFill>
              <a:schemeClr val="tx1"/>
            </a:solidFill>
            <a:round/>
            <a:headEnd/>
            <a:tailEnd/>
          </a:ln>
        </p:spPr>
        <p:txBody>
          <a:bodyPr wrap="none" anchor="ctr"/>
          <a:lstStyle/>
          <a:p>
            <a:endParaRPr lang="en-US"/>
          </a:p>
        </p:txBody>
      </p:sp>
      <p:sp>
        <p:nvSpPr>
          <p:cNvPr id="30728" name="Oval 10"/>
          <p:cNvSpPr>
            <a:spLocks noChangeArrowheads="1"/>
          </p:cNvSpPr>
          <p:nvPr/>
        </p:nvSpPr>
        <p:spPr bwMode="auto">
          <a:xfrm>
            <a:off x="6570134" y="4422775"/>
            <a:ext cx="270933" cy="203200"/>
          </a:xfrm>
          <a:prstGeom prst="ellipse">
            <a:avLst/>
          </a:prstGeom>
          <a:solidFill>
            <a:schemeClr val="tx1"/>
          </a:solidFill>
          <a:ln w="9525">
            <a:solidFill>
              <a:schemeClr val="tx1"/>
            </a:solidFill>
            <a:round/>
            <a:headEnd/>
            <a:tailEnd/>
          </a:ln>
        </p:spPr>
        <p:txBody>
          <a:bodyPr wrap="none" anchor="ctr"/>
          <a:lstStyle/>
          <a:p>
            <a:endParaRPr lang="en-US"/>
          </a:p>
        </p:txBody>
      </p:sp>
      <p:sp>
        <p:nvSpPr>
          <p:cNvPr id="30729" name="Oval 12"/>
          <p:cNvSpPr>
            <a:spLocks noChangeArrowheads="1"/>
          </p:cNvSpPr>
          <p:nvPr/>
        </p:nvSpPr>
        <p:spPr bwMode="auto">
          <a:xfrm>
            <a:off x="5418667" y="4179888"/>
            <a:ext cx="1314451" cy="6969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38948914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09600" y="253536"/>
            <a:ext cx="10972800" cy="1143000"/>
          </a:xfrm>
        </p:spPr>
        <p:txBody>
          <a:bodyPr/>
          <a:lstStyle/>
          <a:p>
            <a:pPr marL="54864" indent="0" eaLnBrk="1" fontAlgn="auto" hangingPunct="1">
              <a:spcAft>
                <a:spcPts val="0"/>
              </a:spcAft>
              <a:defRPr/>
            </a:pPr>
            <a:r>
              <a:rPr lang="en-US">
                <a:solidFill>
                  <a:schemeClr val="tx2">
                    <a:tint val="100000"/>
                    <a:shade val="90000"/>
                    <a:satMod val="250000"/>
                    <a:alpha val="100000"/>
                  </a:schemeClr>
                </a:solidFill>
              </a:rPr>
              <a:t>Proof of Corollary continued</a:t>
            </a:r>
          </a:p>
        </p:txBody>
      </p:sp>
      <p:graphicFrame>
        <p:nvGraphicFramePr>
          <p:cNvPr id="31747" name="Object 2"/>
          <p:cNvGraphicFramePr>
            <a:graphicFrameLocks noChangeAspect="1"/>
          </p:cNvGraphicFramePr>
          <p:nvPr/>
        </p:nvGraphicFramePr>
        <p:xfrm>
          <a:off x="755651" y="1423988"/>
          <a:ext cx="10496549" cy="4583112"/>
        </p:xfrm>
        <a:graphic>
          <a:graphicData uri="http://schemas.openxmlformats.org/presentationml/2006/ole">
            <mc:AlternateContent xmlns:mc="http://schemas.openxmlformats.org/markup-compatibility/2006">
              <mc:Choice xmlns:v="urn:schemas-microsoft-com:vml" Requires="v">
                <p:oleObj spid="_x0000_s7172" name="Equation" r:id="rId3" imgW="3835400" imgH="2108200" progId="Equation.DSMT4">
                  <p:embed/>
                </p:oleObj>
              </mc:Choice>
              <mc:Fallback>
                <p:oleObj name="Equation" r:id="rId3" imgW="3835400" imgH="2108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1" y="1423988"/>
                        <a:ext cx="10496549" cy="4583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20066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5" name="Text Box 3"/>
          <p:cNvSpPr txBox="1">
            <a:spLocks noChangeArrowheads="1"/>
          </p:cNvSpPr>
          <p:nvPr/>
        </p:nvSpPr>
        <p:spPr bwMode="auto">
          <a:xfrm>
            <a:off x="431801" y="476251"/>
            <a:ext cx="3917845" cy="371513"/>
          </a:xfrm>
          <a:prstGeom prst="rect">
            <a:avLst/>
          </a:prstGeom>
          <a:noFill/>
          <a:ln w="38100">
            <a:noFill/>
            <a:miter lim="800000"/>
            <a:headEnd/>
            <a:tailEnd type="none" w="lg" len="lg"/>
          </a:ln>
          <a:effectLst/>
        </p:spPr>
        <p:txBody>
          <a:bodyPr wrap="none" lIns="90000" tIns="46800" rIns="90000" bIns="46800">
            <a:spAutoFit/>
          </a:bodyPr>
          <a:lstStyle/>
          <a:p>
            <a:pPr>
              <a:defRPr/>
            </a:pPr>
            <a:r>
              <a:rPr lang="en-US" altLang="zh-TW" b="0" dirty="0">
                <a:solidFill>
                  <a:srgbClr val="FFFF66"/>
                </a:solidFill>
                <a:effectLst>
                  <a:outerShdw blurRad="38100" dist="38100" dir="2700000" algn="tl">
                    <a:srgbClr val="000000"/>
                  </a:outerShdw>
                </a:effectLst>
              </a:rPr>
              <a:t>Fig 4</a:t>
            </a:r>
            <a:r>
              <a:rPr lang="en-US" altLang="zh-TW" dirty="0">
                <a:solidFill>
                  <a:srgbClr val="FFFF66"/>
                </a:solidFill>
              </a:rPr>
              <a:t> </a:t>
            </a:r>
            <a:r>
              <a:rPr lang="en-US" altLang="zh-TW" b="0" dirty="0"/>
              <a:t>Two embeddings of a planar graph</a:t>
            </a:r>
          </a:p>
        </p:txBody>
      </p:sp>
      <p:grpSp>
        <p:nvGrpSpPr>
          <p:cNvPr id="2" name="Group 41"/>
          <p:cNvGrpSpPr>
            <a:grpSpLocks/>
          </p:cNvGrpSpPr>
          <p:nvPr/>
        </p:nvGrpSpPr>
        <p:grpSpPr bwMode="auto">
          <a:xfrm>
            <a:off x="1678517" y="1908175"/>
            <a:ext cx="3424767" cy="2852738"/>
            <a:chOff x="793" y="1202"/>
            <a:chExt cx="1618" cy="1797"/>
          </a:xfrm>
        </p:grpSpPr>
        <p:sp>
          <p:nvSpPr>
            <p:cNvPr id="32790" name="Oval 7"/>
            <p:cNvSpPr>
              <a:spLocks noChangeArrowheads="1"/>
            </p:cNvSpPr>
            <p:nvPr/>
          </p:nvSpPr>
          <p:spPr bwMode="auto">
            <a:xfrm>
              <a:off x="2290" y="1944"/>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32791" name="Oval 8"/>
            <p:cNvSpPr>
              <a:spLocks noChangeArrowheads="1"/>
            </p:cNvSpPr>
            <p:nvPr/>
          </p:nvSpPr>
          <p:spPr bwMode="auto">
            <a:xfrm>
              <a:off x="1927" y="2670"/>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32792" name="Line 9"/>
            <p:cNvSpPr>
              <a:spLocks noChangeShapeType="1"/>
            </p:cNvSpPr>
            <p:nvPr/>
          </p:nvSpPr>
          <p:spPr bwMode="auto">
            <a:xfrm flipV="1">
              <a:off x="1973" y="2115"/>
              <a:ext cx="363" cy="725"/>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2793" name="Line 10"/>
            <p:cNvSpPr>
              <a:spLocks noChangeShapeType="1"/>
            </p:cNvSpPr>
            <p:nvPr/>
          </p:nvSpPr>
          <p:spPr bwMode="auto">
            <a:xfrm>
              <a:off x="1609" y="1570"/>
              <a:ext cx="772" cy="545"/>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2794" name="Line 11"/>
            <p:cNvSpPr>
              <a:spLocks noChangeShapeType="1"/>
            </p:cNvSpPr>
            <p:nvPr/>
          </p:nvSpPr>
          <p:spPr bwMode="auto">
            <a:xfrm flipH="1" flipV="1">
              <a:off x="930" y="2115"/>
              <a:ext cx="362" cy="725"/>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2795" name="Oval 12"/>
            <p:cNvSpPr>
              <a:spLocks noChangeArrowheads="1"/>
            </p:cNvSpPr>
            <p:nvPr/>
          </p:nvSpPr>
          <p:spPr bwMode="auto">
            <a:xfrm>
              <a:off x="1247" y="2670"/>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32796" name="Line 13"/>
            <p:cNvSpPr>
              <a:spLocks noChangeShapeType="1"/>
            </p:cNvSpPr>
            <p:nvPr/>
          </p:nvSpPr>
          <p:spPr bwMode="auto">
            <a:xfrm flipH="1">
              <a:off x="930" y="1570"/>
              <a:ext cx="679" cy="499"/>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2797" name="Line 14"/>
            <p:cNvSpPr>
              <a:spLocks noChangeShapeType="1"/>
            </p:cNvSpPr>
            <p:nvPr/>
          </p:nvSpPr>
          <p:spPr bwMode="auto">
            <a:xfrm flipH="1">
              <a:off x="975" y="2115"/>
              <a:ext cx="1406"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2798" name="Line 15"/>
            <p:cNvSpPr>
              <a:spLocks noChangeShapeType="1"/>
            </p:cNvSpPr>
            <p:nvPr/>
          </p:nvSpPr>
          <p:spPr bwMode="auto">
            <a:xfrm flipH="1" flipV="1">
              <a:off x="1292" y="2840"/>
              <a:ext cx="681"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2799" name="Oval 16"/>
            <p:cNvSpPr>
              <a:spLocks noChangeArrowheads="1"/>
            </p:cNvSpPr>
            <p:nvPr/>
          </p:nvSpPr>
          <p:spPr bwMode="auto">
            <a:xfrm>
              <a:off x="1576" y="1399"/>
              <a:ext cx="79" cy="329"/>
            </a:xfrm>
            <a:prstGeom prst="ellipse">
              <a:avLst/>
            </a:prstGeom>
            <a:solidFill>
              <a:schemeClr val="tx1"/>
            </a:solidFill>
            <a:ln w="25400">
              <a:solidFill>
                <a:schemeClr val="tx1"/>
              </a:solidFill>
              <a:round/>
              <a:headEnd/>
              <a:tailEnd/>
            </a:ln>
          </p:spPr>
          <p:txBody>
            <a:bodyPr lIns="90000" tIns="46800" rIns="90000" bIns="46800" anchor="ctr">
              <a:spAutoFit/>
            </a:bodyPr>
            <a:lstStyle/>
            <a:p>
              <a:endParaRPr lang="en-US"/>
            </a:p>
          </p:txBody>
        </p:sp>
        <p:sp>
          <p:nvSpPr>
            <p:cNvPr id="32800" name="Oval 17"/>
            <p:cNvSpPr>
              <a:spLocks noChangeArrowheads="1"/>
            </p:cNvSpPr>
            <p:nvPr/>
          </p:nvSpPr>
          <p:spPr bwMode="auto">
            <a:xfrm>
              <a:off x="884" y="1944"/>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32801" name="Text Box 18"/>
            <p:cNvSpPr txBox="1">
              <a:spLocks noChangeArrowheads="1"/>
            </p:cNvSpPr>
            <p:nvPr/>
          </p:nvSpPr>
          <p:spPr bwMode="auto">
            <a:xfrm>
              <a:off x="793" y="1202"/>
              <a:ext cx="274"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b="0"/>
                <a:t>(a)</a:t>
              </a:r>
            </a:p>
          </p:txBody>
        </p:sp>
        <p:sp>
          <p:nvSpPr>
            <p:cNvPr id="32802" name="Oval 23"/>
            <p:cNvSpPr>
              <a:spLocks noChangeArrowheads="1"/>
            </p:cNvSpPr>
            <p:nvPr/>
          </p:nvSpPr>
          <p:spPr bwMode="auto">
            <a:xfrm>
              <a:off x="1610" y="2262"/>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32803" name="Line 24"/>
            <p:cNvSpPr>
              <a:spLocks noChangeShapeType="1"/>
            </p:cNvSpPr>
            <p:nvPr/>
          </p:nvSpPr>
          <p:spPr bwMode="auto">
            <a:xfrm>
              <a:off x="975" y="2115"/>
              <a:ext cx="680" cy="31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32804" name="Line 25"/>
            <p:cNvSpPr>
              <a:spLocks noChangeShapeType="1"/>
            </p:cNvSpPr>
            <p:nvPr/>
          </p:nvSpPr>
          <p:spPr bwMode="auto">
            <a:xfrm flipH="1">
              <a:off x="1655" y="2115"/>
              <a:ext cx="681" cy="31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grpSp>
      <p:grpSp>
        <p:nvGrpSpPr>
          <p:cNvPr id="3" name="Group 42"/>
          <p:cNvGrpSpPr>
            <a:grpSpLocks/>
          </p:cNvGrpSpPr>
          <p:nvPr/>
        </p:nvGrpSpPr>
        <p:grpSpPr bwMode="auto">
          <a:xfrm>
            <a:off x="6673850" y="1836738"/>
            <a:ext cx="3424767" cy="2205038"/>
            <a:chOff x="3153" y="1157"/>
            <a:chExt cx="1618" cy="1389"/>
          </a:xfrm>
        </p:grpSpPr>
        <p:sp>
          <p:nvSpPr>
            <p:cNvPr id="32775" name="Oval 26"/>
            <p:cNvSpPr>
              <a:spLocks noChangeArrowheads="1"/>
            </p:cNvSpPr>
            <p:nvPr/>
          </p:nvSpPr>
          <p:spPr bwMode="auto">
            <a:xfrm>
              <a:off x="4650" y="1899"/>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32776" name="Oval 27"/>
            <p:cNvSpPr>
              <a:spLocks noChangeArrowheads="1"/>
            </p:cNvSpPr>
            <p:nvPr/>
          </p:nvSpPr>
          <p:spPr bwMode="auto">
            <a:xfrm>
              <a:off x="4241" y="1763"/>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32777" name="Line 28"/>
            <p:cNvSpPr>
              <a:spLocks noChangeShapeType="1"/>
            </p:cNvSpPr>
            <p:nvPr/>
          </p:nvSpPr>
          <p:spPr bwMode="auto">
            <a:xfrm>
              <a:off x="4286" y="1933"/>
              <a:ext cx="410" cy="13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2778" name="Line 29"/>
            <p:cNvSpPr>
              <a:spLocks noChangeShapeType="1"/>
            </p:cNvSpPr>
            <p:nvPr/>
          </p:nvSpPr>
          <p:spPr bwMode="auto">
            <a:xfrm>
              <a:off x="3969" y="1525"/>
              <a:ext cx="772" cy="545"/>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2779" name="Line 30"/>
            <p:cNvSpPr>
              <a:spLocks noChangeShapeType="1"/>
            </p:cNvSpPr>
            <p:nvPr/>
          </p:nvSpPr>
          <p:spPr bwMode="auto">
            <a:xfrm flipH="1">
              <a:off x="3243" y="1933"/>
              <a:ext cx="453" cy="13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2780" name="Oval 31"/>
            <p:cNvSpPr>
              <a:spLocks noChangeArrowheads="1"/>
            </p:cNvSpPr>
            <p:nvPr/>
          </p:nvSpPr>
          <p:spPr bwMode="auto">
            <a:xfrm>
              <a:off x="3651" y="1763"/>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32781" name="Line 32"/>
            <p:cNvSpPr>
              <a:spLocks noChangeShapeType="1"/>
            </p:cNvSpPr>
            <p:nvPr/>
          </p:nvSpPr>
          <p:spPr bwMode="auto">
            <a:xfrm flipH="1">
              <a:off x="3288" y="1525"/>
              <a:ext cx="681" cy="499"/>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2782" name="Line 33"/>
            <p:cNvSpPr>
              <a:spLocks noChangeShapeType="1"/>
            </p:cNvSpPr>
            <p:nvPr/>
          </p:nvSpPr>
          <p:spPr bwMode="auto">
            <a:xfrm flipH="1" flipV="1">
              <a:off x="3288" y="2069"/>
              <a:ext cx="1453" cy="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2783" name="Line 34"/>
            <p:cNvSpPr>
              <a:spLocks noChangeShapeType="1"/>
            </p:cNvSpPr>
            <p:nvPr/>
          </p:nvSpPr>
          <p:spPr bwMode="auto">
            <a:xfrm flipH="1" flipV="1">
              <a:off x="3696" y="1933"/>
              <a:ext cx="590"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2784" name="Oval 35"/>
            <p:cNvSpPr>
              <a:spLocks noChangeArrowheads="1"/>
            </p:cNvSpPr>
            <p:nvPr/>
          </p:nvSpPr>
          <p:spPr bwMode="auto">
            <a:xfrm>
              <a:off x="3936" y="1354"/>
              <a:ext cx="79" cy="329"/>
            </a:xfrm>
            <a:prstGeom prst="ellipse">
              <a:avLst/>
            </a:prstGeom>
            <a:solidFill>
              <a:schemeClr val="tx1"/>
            </a:solidFill>
            <a:ln w="25400">
              <a:solidFill>
                <a:schemeClr val="tx1"/>
              </a:solidFill>
              <a:round/>
              <a:headEnd/>
              <a:tailEnd/>
            </a:ln>
          </p:spPr>
          <p:txBody>
            <a:bodyPr lIns="90000" tIns="46800" rIns="90000" bIns="46800" anchor="ctr">
              <a:spAutoFit/>
            </a:bodyPr>
            <a:lstStyle/>
            <a:p>
              <a:endParaRPr lang="en-US"/>
            </a:p>
          </p:txBody>
        </p:sp>
        <p:sp>
          <p:nvSpPr>
            <p:cNvPr id="32785" name="Oval 36"/>
            <p:cNvSpPr>
              <a:spLocks noChangeArrowheads="1"/>
            </p:cNvSpPr>
            <p:nvPr/>
          </p:nvSpPr>
          <p:spPr bwMode="auto">
            <a:xfrm>
              <a:off x="3243" y="1899"/>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32786" name="Text Box 37"/>
            <p:cNvSpPr txBox="1">
              <a:spLocks noChangeArrowheads="1"/>
            </p:cNvSpPr>
            <p:nvPr/>
          </p:nvSpPr>
          <p:spPr bwMode="auto">
            <a:xfrm>
              <a:off x="3153" y="1157"/>
              <a:ext cx="278"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2400" b="0"/>
                <a:t>(b)</a:t>
              </a:r>
            </a:p>
          </p:txBody>
        </p:sp>
        <p:sp>
          <p:nvSpPr>
            <p:cNvPr id="32787" name="Oval 38"/>
            <p:cNvSpPr>
              <a:spLocks noChangeArrowheads="1"/>
            </p:cNvSpPr>
            <p:nvPr/>
          </p:nvSpPr>
          <p:spPr bwMode="auto">
            <a:xfrm>
              <a:off x="3970" y="2217"/>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32788" name="Line 39"/>
            <p:cNvSpPr>
              <a:spLocks noChangeShapeType="1"/>
            </p:cNvSpPr>
            <p:nvPr/>
          </p:nvSpPr>
          <p:spPr bwMode="auto">
            <a:xfrm>
              <a:off x="3288" y="2069"/>
              <a:ext cx="727" cy="318"/>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2789" name="Line 40"/>
            <p:cNvSpPr>
              <a:spLocks noChangeShapeType="1"/>
            </p:cNvSpPr>
            <p:nvPr/>
          </p:nvSpPr>
          <p:spPr bwMode="auto">
            <a:xfrm flipH="1">
              <a:off x="4015" y="2070"/>
              <a:ext cx="681" cy="31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grpSp>
    </p:spTree>
    <p:extLst>
      <p:ext uri="{BB962C8B-B14F-4D97-AF65-F5344CB8AC3E}">
        <p14:creationId xmlns:p14="http://schemas.microsoft.com/office/powerpoint/2010/main" val="18271803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40" name="Rectangle 4"/>
          <p:cNvSpPr>
            <a:spLocks noChangeArrowheads="1"/>
          </p:cNvSpPr>
          <p:nvPr/>
        </p:nvSpPr>
        <p:spPr bwMode="auto">
          <a:xfrm>
            <a:off x="431801" y="981076"/>
            <a:ext cx="10945284" cy="1800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nSpc>
                <a:spcPct val="90000"/>
              </a:lnSpc>
              <a:spcBef>
                <a:spcPct val="20000"/>
              </a:spcBef>
              <a:buClr>
                <a:schemeClr val="hlink"/>
              </a:buClr>
              <a:buSzPct val="70000"/>
              <a:buFont typeface="Wingdings" pitchFamily="2" charset="2"/>
              <a:buNone/>
            </a:pPr>
            <a:r>
              <a:rPr lang="en-US" altLang="zh-TW" sz="2400" dirty="0">
                <a:solidFill>
                  <a:srgbClr val="FF0000"/>
                </a:solidFill>
              </a:rPr>
              <a:t>Definition:</a:t>
            </a:r>
          </a:p>
          <a:p>
            <a:pPr marL="342900" indent="-342900">
              <a:lnSpc>
                <a:spcPct val="90000"/>
              </a:lnSpc>
              <a:spcBef>
                <a:spcPct val="20000"/>
              </a:spcBef>
              <a:buClr>
                <a:schemeClr val="hlink"/>
              </a:buClr>
              <a:buSzPct val="70000"/>
              <a:buFont typeface="Wingdings" pitchFamily="2" charset="2"/>
              <a:buNone/>
            </a:pPr>
            <a:r>
              <a:rPr lang="en-US" altLang="zh-TW" sz="2400" dirty="0">
                <a:solidFill>
                  <a:srgbClr val="CCFF99"/>
                </a:solidFill>
              </a:rPr>
              <a:t>    </a:t>
            </a:r>
            <a:r>
              <a:rPr lang="en-US" altLang="zh-TW" sz="2400" b="0" dirty="0"/>
              <a:t>A plane graph </a:t>
            </a:r>
            <a:r>
              <a:rPr lang="en-US" altLang="zh-TW" sz="2400" i="1" dirty="0">
                <a:latin typeface="Times New Roman" pitchFamily="18" charset="0"/>
              </a:rPr>
              <a:t>G</a:t>
            </a:r>
            <a:r>
              <a:rPr lang="en-US" altLang="zh-TW" sz="2400" b="0" dirty="0"/>
              <a:t> is called</a:t>
            </a:r>
            <a:r>
              <a:rPr lang="en-US" altLang="zh-TW" sz="2400" b="0" dirty="0">
                <a:solidFill>
                  <a:srgbClr val="00B050"/>
                </a:solidFill>
              </a:rPr>
              <a:t> maximal planar</a:t>
            </a:r>
            <a:r>
              <a:rPr lang="en-US" altLang="zh-TW" sz="2400" b="0" dirty="0"/>
              <a:t> if, for every pair </a:t>
            </a:r>
            <a:r>
              <a:rPr lang="en-US" altLang="zh-TW" sz="2400" i="1" dirty="0">
                <a:latin typeface="Times New Roman" pitchFamily="18" charset="0"/>
              </a:rPr>
              <a:t>u, v</a:t>
            </a:r>
            <a:r>
              <a:rPr lang="en-US" altLang="zh-TW" sz="2400" b="0" dirty="0"/>
              <a:t> of nonadjacent vertices of </a:t>
            </a:r>
            <a:r>
              <a:rPr lang="en-US" altLang="zh-TW" sz="2400" i="1" dirty="0">
                <a:latin typeface="Times New Roman" pitchFamily="18" charset="0"/>
              </a:rPr>
              <a:t>G</a:t>
            </a:r>
            <a:r>
              <a:rPr lang="en-US" altLang="zh-TW" sz="2400" b="0" dirty="0"/>
              <a:t>, the graph </a:t>
            </a:r>
            <a:r>
              <a:rPr lang="en-US" altLang="zh-TW" sz="2400" i="1" dirty="0" err="1">
                <a:latin typeface="Times New Roman" pitchFamily="18" charset="0"/>
              </a:rPr>
              <a:t>G</a:t>
            </a:r>
            <a:r>
              <a:rPr lang="en-US" altLang="zh-TW" sz="2400" b="0" dirty="0" err="1"/>
              <a:t>+</a:t>
            </a:r>
            <a:r>
              <a:rPr lang="en-US" altLang="zh-TW" sz="2400" i="1" dirty="0" err="1">
                <a:latin typeface="Times New Roman" pitchFamily="18" charset="0"/>
              </a:rPr>
              <a:t>uv</a:t>
            </a:r>
            <a:r>
              <a:rPr lang="en-US" altLang="zh-TW" sz="2400" b="0" dirty="0"/>
              <a:t> is </a:t>
            </a:r>
            <a:r>
              <a:rPr lang="en-US" altLang="zh-TW" sz="2400" b="0" dirty="0" err="1"/>
              <a:t>nonplanar</a:t>
            </a:r>
            <a:r>
              <a:rPr lang="en-US" altLang="zh-TW" sz="2400" b="0" dirty="0"/>
              <a:t>.</a:t>
            </a:r>
          </a:p>
        </p:txBody>
      </p:sp>
      <p:sp>
        <p:nvSpPr>
          <p:cNvPr id="526342" name="Text Box 6"/>
          <p:cNvSpPr txBox="1">
            <a:spLocks noChangeArrowheads="1"/>
          </p:cNvSpPr>
          <p:nvPr/>
        </p:nvSpPr>
        <p:spPr bwMode="auto">
          <a:xfrm>
            <a:off x="406400" y="3101975"/>
            <a:ext cx="8769365" cy="138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b="0"/>
              <a:t>Thus, in any embedding of a maximal planar graph </a:t>
            </a:r>
            <a:r>
              <a:rPr lang="en-US" altLang="zh-TW" i="1">
                <a:latin typeface="Times New Roman" pitchFamily="18" charset="0"/>
              </a:rPr>
              <a:t>G</a:t>
            </a:r>
            <a:r>
              <a:rPr lang="en-US" altLang="zh-TW" b="0"/>
              <a:t> </a:t>
            </a:r>
            <a:br>
              <a:rPr lang="en-US" altLang="zh-TW" b="0"/>
            </a:br>
            <a:r>
              <a:rPr lang="en-US" altLang="zh-TW" b="0"/>
              <a:t>of order at least 3, the boundary of every region of </a:t>
            </a:r>
            <a:r>
              <a:rPr lang="en-US" altLang="zh-TW" i="1">
                <a:latin typeface="Times New Roman" pitchFamily="18" charset="0"/>
              </a:rPr>
              <a:t>G</a:t>
            </a:r>
            <a:r>
              <a:rPr lang="en-US" altLang="zh-TW" b="0"/>
              <a:t/>
            </a:r>
            <a:br>
              <a:rPr lang="en-US" altLang="zh-TW" b="0"/>
            </a:br>
            <a:r>
              <a:rPr lang="en-US" altLang="zh-TW" b="0"/>
              <a:t>is a </a:t>
            </a:r>
            <a:r>
              <a:rPr lang="en-US" altLang="zh-TW" b="0">
                <a:solidFill>
                  <a:srgbClr val="FFFF66"/>
                </a:solidFill>
              </a:rPr>
              <a:t>triangle</a:t>
            </a:r>
            <a:r>
              <a:rPr lang="en-US" altLang="zh-TW" b="0"/>
              <a:t>.  </a:t>
            </a:r>
          </a:p>
        </p:txBody>
      </p:sp>
    </p:spTree>
    <p:extLst>
      <p:ext uri="{BB962C8B-B14F-4D97-AF65-F5344CB8AC3E}">
        <p14:creationId xmlns:p14="http://schemas.microsoft.com/office/powerpoint/2010/main" val="1288551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6340"/>
                                        </p:tgtEl>
                                        <p:attrNameLst>
                                          <p:attrName>style.visibility</p:attrName>
                                        </p:attrNameLst>
                                      </p:cBhvr>
                                      <p:to>
                                        <p:strVal val="visible"/>
                                      </p:to>
                                    </p:set>
                                    <p:anim calcmode="lin" valueType="num">
                                      <p:cBhvr additive="base">
                                        <p:cTn id="7" dur="500" fill="hold"/>
                                        <p:tgtEl>
                                          <p:spTgt spid="526340"/>
                                        </p:tgtEl>
                                        <p:attrNameLst>
                                          <p:attrName>ppt_x</p:attrName>
                                        </p:attrNameLst>
                                      </p:cBhvr>
                                      <p:tavLst>
                                        <p:tav tm="0">
                                          <p:val>
                                            <p:strVal val="#ppt_x"/>
                                          </p:val>
                                        </p:tav>
                                        <p:tav tm="100000">
                                          <p:val>
                                            <p:strVal val="#ppt_x"/>
                                          </p:val>
                                        </p:tav>
                                      </p:tavLst>
                                    </p:anim>
                                    <p:anim calcmode="lin" valueType="num">
                                      <p:cBhvr additive="base">
                                        <p:cTn id="8" dur="500" fill="hold"/>
                                        <p:tgtEl>
                                          <p:spTgt spid="52634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26342"/>
                                        </p:tgtEl>
                                        <p:attrNameLst>
                                          <p:attrName>style.visibility</p:attrName>
                                        </p:attrNameLst>
                                      </p:cBhvr>
                                      <p:to>
                                        <p:strVal val="visible"/>
                                      </p:to>
                                    </p:set>
                                    <p:anim calcmode="lin" valueType="num">
                                      <p:cBhvr additive="base">
                                        <p:cTn id="13" dur="500" fill="hold"/>
                                        <p:tgtEl>
                                          <p:spTgt spid="526342"/>
                                        </p:tgtEl>
                                        <p:attrNameLst>
                                          <p:attrName>ppt_x</p:attrName>
                                        </p:attrNameLst>
                                      </p:cBhvr>
                                      <p:tavLst>
                                        <p:tav tm="0">
                                          <p:val>
                                            <p:strVal val="#ppt_x"/>
                                          </p:val>
                                        </p:tav>
                                        <p:tav tm="100000">
                                          <p:val>
                                            <p:strVal val="#ppt_x"/>
                                          </p:val>
                                        </p:tav>
                                      </p:tavLst>
                                    </p:anim>
                                    <p:anim calcmode="lin" valueType="num">
                                      <p:cBhvr additive="base">
                                        <p:cTn id="14" dur="500" fill="hold"/>
                                        <p:tgtEl>
                                          <p:spTgt spid="5263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40" grpId="0" animBg="1"/>
      <p:bldP spid="526342"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body" sz="half" idx="1"/>
          </p:nvPr>
        </p:nvSpPr>
        <p:spPr>
          <a:xfrm>
            <a:off x="719667" y="1916114"/>
            <a:ext cx="833967" cy="511175"/>
          </a:xfrm>
        </p:spPr>
        <p:txBody>
          <a:bodyPr/>
          <a:lstStyle/>
          <a:p>
            <a:pPr eaLnBrk="1" hangingPunct="1">
              <a:buFont typeface="Wingdings" pitchFamily="2" charset="2"/>
              <a:buNone/>
            </a:pPr>
            <a:r>
              <a:rPr lang="en-US" altLang="zh-TW" sz="2400" b="1" smtClean="0">
                <a:solidFill>
                  <a:srgbClr val="CCFF99"/>
                </a:solidFill>
                <a:sym typeface="Symbol" pitchFamily="18" charset="2"/>
              </a:rPr>
              <a:t>pf:</a:t>
            </a:r>
            <a:endParaRPr lang="en-US" altLang="zh-TW" sz="2400" smtClean="0">
              <a:sym typeface="Symbol" pitchFamily="18" charset="2"/>
            </a:endParaRPr>
          </a:p>
        </p:txBody>
      </p:sp>
      <p:graphicFrame>
        <p:nvGraphicFramePr>
          <p:cNvPr id="527367" name="Object 7"/>
          <p:cNvGraphicFramePr>
            <a:graphicFrameLocks noGrp="1" noChangeAspect="1"/>
          </p:cNvGraphicFramePr>
          <p:nvPr>
            <p:ph sz="half" idx="2"/>
          </p:nvPr>
        </p:nvGraphicFramePr>
        <p:xfrm>
          <a:off x="2448984" y="4365626"/>
          <a:ext cx="9114367" cy="938213"/>
        </p:xfrm>
        <a:graphic>
          <a:graphicData uri="http://schemas.openxmlformats.org/presentationml/2006/ole">
            <mc:AlternateContent xmlns:mc="http://schemas.openxmlformats.org/markup-compatibility/2006">
              <mc:Choice xmlns:v="urn:schemas-microsoft-com:vml" Requires="v">
                <p:oleObj spid="_x0000_s8196" name="方程式" r:id="rId3" imgW="2581459" imgH="342900" progId="Equation.3">
                  <p:embed/>
                </p:oleObj>
              </mc:Choice>
              <mc:Fallback>
                <p:oleObj name="方程式" r:id="rId3" imgW="2581459" imgH="342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8984" y="4365626"/>
                        <a:ext cx="9114367"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7363" name="Rectangle 3"/>
          <p:cNvSpPr>
            <a:spLocks noChangeArrowheads="1"/>
          </p:cNvSpPr>
          <p:nvPr/>
        </p:nvSpPr>
        <p:spPr bwMode="auto">
          <a:xfrm>
            <a:off x="814917" y="188913"/>
            <a:ext cx="9889067" cy="648512"/>
          </a:xfrm>
          <a:prstGeom prst="rect">
            <a:avLst/>
          </a:prstGeom>
          <a:noFill/>
          <a:ln w="38100">
            <a:solidFill>
              <a:schemeClr val="tx1"/>
            </a:solidFill>
            <a:miter lim="800000"/>
            <a:headEnd/>
            <a:tailEnd type="none" w="lg" len="lg"/>
          </a:ln>
          <a:effectLst/>
        </p:spPr>
        <p:txBody>
          <a:bodyPr lIns="90000" tIns="46800" rIns="90000" bIns="46800">
            <a:spAutoFit/>
          </a:bodyPr>
          <a:lstStyle/>
          <a:p>
            <a:pPr>
              <a:defRPr/>
            </a:pPr>
            <a:r>
              <a:rPr lang="en-US" altLang="zh-TW" dirty="0" err="1">
                <a:solidFill>
                  <a:srgbClr val="CCFF99"/>
                </a:solidFill>
                <a:effectLst>
                  <a:outerShdw blurRad="38100" dist="38100" dir="2700000" algn="tl">
                    <a:srgbClr val="000000"/>
                  </a:outerShdw>
                </a:effectLst>
              </a:rPr>
              <a:t>Thm</a:t>
            </a:r>
            <a:r>
              <a:rPr lang="en-US" altLang="zh-TW" dirty="0">
                <a:solidFill>
                  <a:srgbClr val="CCFF99"/>
                </a:solidFill>
                <a:effectLst>
                  <a:outerShdw blurRad="38100" dist="38100" dir="2700000" algn="tl">
                    <a:srgbClr val="000000"/>
                  </a:outerShdw>
                </a:effectLst>
              </a:rPr>
              <a:t> 2: </a:t>
            </a:r>
            <a:r>
              <a:rPr lang="en-US" altLang="zh-TW" b="0" dirty="0">
                <a:effectLst>
                  <a:outerShdw blurRad="38100" dist="38100" dir="2700000" algn="tl">
                    <a:srgbClr val="000000"/>
                  </a:outerShdw>
                </a:effectLst>
              </a:rPr>
              <a:t>If </a:t>
            </a:r>
            <a:r>
              <a:rPr lang="en-US" altLang="zh-TW" i="1" dirty="0">
                <a:effectLst>
                  <a:outerShdw blurRad="38100" dist="38100" dir="2700000" algn="tl">
                    <a:srgbClr val="000000"/>
                  </a:outerShdw>
                </a:effectLst>
                <a:latin typeface="Times New Roman" pitchFamily="18" charset="0"/>
              </a:rPr>
              <a:t>G</a:t>
            </a:r>
            <a:r>
              <a:rPr lang="en-US" altLang="zh-TW" b="0" dirty="0">
                <a:effectLst>
                  <a:outerShdw blurRad="38100" dist="38100" dir="2700000" algn="tl">
                    <a:srgbClr val="000000"/>
                  </a:outerShdw>
                </a:effectLst>
              </a:rPr>
              <a:t> is a maximal planar graph with </a:t>
            </a:r>
            <a:r>
              <a:rPr lang="en-US" altLang="zh-TW" i="1" dirty="0">
                <a:effectLst>
                  <a:outerShdw blurRad="38100" dist="38100" dir="2700000" algn="tl">
                    <a:srgbClr val="000000"/>
                  </a:outerShdw>
                </a:effectLst>
                <a:latin typeface="Times New Roman" pitchFamily="18" charset="0"/>
              </a:rPr>
              <a:t>p</a:t>
            </a:r>
            <a:r>
              <a:rPr lang="en-US" altLang="zh-TW" b="0" dirty="0">
                <a:effectLst>
                  <a:outerShdw blurRad="38100" dist="38100" dir="2700000" algn="tl">
                    <a:srgbClr val="000000"/>
                  </a:outerShdw>
                </a:effectLst>
              </a:rPr>
              <a:t> </a:t>
            </a:r>
            <a:r>
              <a:rPr lang="en-US" altLang="zh-TW" b="0" dirty="0">
                <a:effectLst>
                  <a:outerShdw blurRad="38100" dist="38100" dir="2700000" algn="tl">
                    <a:srgbClr val="000000"/>
                  </a:outerShdw>
                </a:effectLst>
                <a:sym typeface="Symbol" pitchFamily="18" charset="2"/>
              </a:rPr>
              <a:t> 3 </a:t>
            </a:r>
            <a:r>
              <a:rPr lang="en-US" altLang="zh-TW" b="0" dirty="0">
                <a:effectLst>
                  <a:outerShdw blurRad="38100" dist="38100" dir="2700000" algn="tl">
                    <a:srgbClr val="000000"/>
                  </a:outerShdw>
                </a:effectLst>
              </a:rPr>
              <a:t>vertices and </a:t>
            </a:r>
            <a:r>
              <a:rPr lang="en-US" altLang="zh-TW" i="1" dirty="0">
                <a:effectLst>
                  <a:outerShdw blurRad="38100" dist="38100" dir="2700000" algn="tl">
                    <a:srgbClr val="000000"/>
                  </a:outerShdw>
                </a:effectLst>
                <a:latin typeface="Times New Roman" pitchFamily="18" charset="0"/>
              </a:rPr>
              <a:t>q</a:t>
            </a:r>
            <a:r>
              <a:rPr lang="en-US" altLang="zh-TW" b="0" dirty="0">
                <a:effectLst>
                  <a:outerShdw blurRad="38100" dist="38100" dir="2700000" algn="tl">
                    <a:srgbClr val="000000"/>
                  </a:outerShdw>
                </a:effectLst>
              </a:rPr>
              <a:t> edges, then</a:t>
            </a:r>
            <a:br>
              <a:rPr lang="en-US" altLang="zh-TW" b="0" dirty="0">
                <a:effectLst>
                  <a:outerShdw blurRad="38100" dist="38100" dir="2700000" algn="tl">
                    <a:srgbClr val="000000"/>
                  </a:outerShdw>
                </a:effectLst>
              </a:rPr>
            </a:br>
            <a:r>
              <a:rPr lang="en-US" altLang="zh-TW" b="0" dirty="0">
                <a:effectLst>
                  <a:outerShdw blurRad="38100" dist="38100" dir="2700000" algn="tl">
                    <a:srgbClr val="000000"/>
                  </a:outerShdw>
                </a:effectLst>
              </a:rPr>
              <a:t>                      </a:t>
            </a:r>
            <a:r>
              <a:rPr lang="en-US" altLang="zh-TW" i="1" dirty="0">
                <a:effectLst>
                  <a:outerShdw blurRad="38100" dist="38100" dir="2700000" algn="tl">
                    <a:srgbClr val="000000"/>
                  </a:outerShdw>
                </a:effectLst>
                <a:latin typeface="Times New Roman" pitchFamily="18" charset="0"/>
              </a:rPr>
              <a:t>q</a:t>
            </a:r>
            <a:r>
              <a:rPr lang="en-US" altLang="zh-TW" b="0" dirty="0">
                <a:effectLst>
                  <a:outerShdw blurRad="38100" dist="38100" dir="2700000" algn="tl">
                    <a:srgbClr val="000000"/>
                  </a:outerShdw>
                </a:effectLst>
                <a:latin typeface="Times New Roman" pitchFamily="18" charset="0"/>
              </a:rPr>
              <a:t> = 3</a:t>
            </a:r>
            <a:r>
              <a:rPr lang="en-US" altLang="zh-TW" i="1" dirty="0">
                <a:effectLst>
                  <a:outerShdw blurRad="38100" dist="38100" dir="2700000" algn="tl">
                    <a:srgbClr val="000000"/>
                  </a:outerShdw>
                </a:effectLst>
                <a:latin typeface="Times New Roman" pitchFamily="18" charset="0"/>
              </a:rPr>
              <a:t>p</a:t>
            </a:r>
            <a:r>
              <a:rPr lang="en-US" altLang="zh-TW" b="0" dirty="0">
                <a:effectLst>
                  <a:outerShdw blurRad="38100" dist="38100" dir="2700000" algn="tl">
                    <a:srgbClr val="000000"/>
                  </a:outerShdw>
                </a:effectLst>
                <a:latin typeface="Times New Roman" pitchFamily="18" charset="0"/>
              </a:rPr>
              <a:t> </a:t>
            </a:r>
            <a:r>
              <a:rPr lang="en-US" altLang="zh-TW" dirty="0">
                <a:effectLst>
                  <a:outerShdw blurRad="38100" dist="38100" dir="2700000" algn="tl">
                    <a:srgbClr val="000000"/>
                  </a:outerShdw>
                </a:effectLst>
                <a:latin typeface="Symbol" pitchFamily="18" charset="2"/>
              </a:rPr>
              <a:t>-</a:t>
            </a:r>
            <a:r>
              <a:rPr lang="en-US" altLang="zh-TW" b="0" dirty="0">
                <a:effectLst>
                  <a:outerShdw blurRad="38100" dist="38100" dir="2700000" algn="tl">
                    <a:srgbClr val="000000"/>
                  </a:outerShdw>
                </a:effectLst>
                <a:latin typeface="Times New Roman" pitchFamily="18" charset="0"/>
              </a:rPr>
              <a:t> 6.</a:t>
            </a:r>
          </a:p>
        </p:txBody>
      </p:sp>
      <p:sp>
        <p:nvSpPr>
          <p:cNvPr id="527364" name="Text Box 4"/>
          <p:cNvSpPr txBox="1">
            <a:spLocks noChangeArrowheads="1"/>
          </p:cNvSpPr>
          <p:nvPr/>
        </p:nvSpPr>
        <p:spPr bwMode="auto">
          <a:xfrm>
            <a:off x="1678517" y="1989138"/>
            <a:ext cx="7365648" cy="95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b="0"/>
              <a:t>Embed the graph </a:t>
            </a:r>
            <a:r>
              <a:rPr lang="en-US" altLang="zh-TW" i="1">
                <a:latin typeface="Times New Roman" pitchFamily="18" charset="0"/>
              </a:rPr>
              <a:t>G</a:t>
            </a:r>
            <a:r>
              <a:rPr lang="en-US" altLang="zh-TW" b="0"/>
              <a:t> in the plane, resulting in </a:t>
            </a:r>
            <a:br>
              <a:rPr lang="en-US" altLang="zh-TW" b="0"/>
            </a:br>
            <a:r>
              <a:rPr lang="en-US" altLang="zh-TW" i="1">
                <a:latin typeface="Times New Roman" pitchFamily="18" charset="0"/>
              </a:rPr>
              <a:t>r </a:t>
            </a:r>
            <a:r>
              <a:rPr lang="en-US" altLang="zh-TW" b="0"/>
              <a:t>regions.</a:t>
            </a:r>
          </a:p>
        </p:txBody>
      </p:sp>
      <p:sp>
        <p:nvSpPr>
          <p:cNvPr id="527365" name="Text Box 5"/>
          <p:cNvSpPr txBox="1">
            <a:spLocks noChangeArrowheads="1"/>
          </p:cNvSpPr>
          <p:nvPr/>
        </p:nvSpPr>
        <p:spPr bwMode="auto">
          <a:xfrm>
            <a:off x="1678518" y="2924175"/>
            <a:ext cx="7179123" cy="138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b="0"/>
              <a:t>Since the boundary of every region of G is a</a:t>
            </a:r>
            <a:br>
              <a:rPr lang="en-US" altLang="zh-TW" b="0"/>
            </a:br>
            <a:r>
              <a:rPr lang="en-US" altLang="zh-TW" b="0"/>
              <a:t>triangle, every edge lies on the boundary of</a:t>
            </a:r>
            <a:br>
              <a:rPr lang="en-US" altLang="zh-TW" b="0"/>
            </a:br>
            <a:r>
              <a:rPr lang="en-US" altLang="zh-TW" b="0"/>
              <a:t>two regions. </a:t>
            </a:r>
          </a:p>
        </p:txBody>
      </p:sp>
      <p:sp>
        <p:nvSpPr>
          <p:cNvPr id="527366" name="Text Box 6"/>
          <p:cNvSpPr txBox="1">
            <a:spLocks noChangeArrowheads="1"/>
          </p:cNvSpPr>
          <p:nvPr/>
        </p:nvSpPr>
        <p:spPr bwMode="auto">
          <a:xfrm>
            <a:off x="1583267" y="4365626"/>
            <a:ext cx="536022"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b="0">
                <a:sym typeface="Symbol" pitchFamily="18" charset="2"/>
              </a:rPr>
              <a:t></a:t>
            </a:r>
            <a:endParaRPr lang="en-US" altLang="zh-TW" b="0"/>
          </a:p>
        </p:txBody>
      </p:sp>
      <p:sp>
        <p:nvSpPr>
          <p:cNvPr id="527370" name="Text Box 10"/>
          <p:cNvSpPr txBox="1">
            <a:spLocks noChangeArrowheads="1"/>
          </p:cNvSpPr>
          <p:nvPr/>
        </p:nvSpPr>
        <p:spPr bwMode="auto">
          <a:xfrm>
            <a:off x="3983567" y="2420938"/>
            <a:ext cx="1688581" cy="371513"/>
          </a:xfrm>
          <a:prstGeom prst="rect">
            <a:avLst/>
          </a:prstGeom>
          <a:noFill/>
          <a:ln w="38100">
            <a:noFill/>
            <a:miter lim="800000"/>
            <a:headEnd/>
            <a:tailEnd type="none" w="lg" len="lg"/>
          </a:ln>
          <a:effectLst/>
        </p:spPr>
        <p:txBody>
          <a:bodyPr wrap="none" lIns="90000" tIns="46800" rIns="90000" bIns="46800">
            <a:spAutoFit/>
          </a:bodyPr>
          <a:lstStyle/>
          <a:p>
            <a:pPr>
              <a:defRPr/>
            </a:pPr>
            <a:r>
              <a:rPr lang="en-US" altLang="zh-TW" b="0">
                <a:sym typeface="Symbol" pitchFamily="18" charset="2"/>
              </a:rPr>
              <a:t> </a:t>
            </a:r>
            <a:r>
              <a:rPr lang="en-US" altLang="zh-TW" i="1">
                <a:effectLst>
                  <a:outerShdw blurRad="38100" dist="38100" dir="2700000" algn="tl">
                    <a:srgbClr val="000000"/>
                  </a:outerShdw>
                </a:effectLst>
                <a:latin typeface="Times New Roman" pitchFamily="18" charset="0"/>
              </a:rPr>
              <a:t>p</a:t>
            </a:r>
            <a:r>
              <a:rPr lang="en-US" altLang="zh-TW" b="0">
                <a:effectLst>
                  <a:outerShdw blurRad="38100" dist="38100" dir="2700000" algn="tl">
                    <a:srgbClr val="000000"/>
                  </a:outerShdw>
                </a:effectLst>
                <a:latin typeface="Times New Roman" pitchFamily="18" charset="0"/>
              </a:rPr>
              <a:t> </a:t>
            </a:r>
            <a:r>
              <a:rPr lang="en-US" altLang="zh-TW">
                <a:effectLst>
                  <a:outerShdw blurRad="38100" dist="38100" dir="2700000" algn="tl">
                    <a:srgbClr val="000000"/>
                  </a:outerShdw>
                </a:effectLst>
                <a:latin typeface="Symbol" pitchFamily="18" charset="2"/>
              </a:rPr>
              <a:t>-</a:t>
            </a:r>
            <a:r>
              <a:rPr lang="en-US" altLang="zh-TW" b="0">
                <a:effectLst>
                  <a:outerShdw blurRad="38100" dist="38100" dir="2700000" algn="tl">
                    <a:srgbClr val="000000"/>
                  </a:outerShdw>
                </a:effectLst>
                <a:latin typeface="Times New Roman" pitchFamily="18" charset="0"/>
              </a:rPr>
              <a:t> </a:t>
            </a:r>
            <a:r>
              <a:rPr lang="en-US" altLang="zh-TW" i="1">
                <a:effectLst>
                  <a:outerShdw blurRad="38100" dist="38100" dir="2700000" algn="tl">
                    <a:srgbClr val="000000"/>
                  </a:outerShdw>
                </a:effectLst>
                <a:latin typeface="Times New Roman" pitchFamily="18" charset="0"/>
              </a:rPr>
              <a:t>q</a:t>
            </a:r>
            <a:r>
              <a:rPr lang="en-US" altLang="zh-TW" b="0">
                <a:effectLst>
                  <a:outerShdw blurRad="38100" dist="38100" dir="2700000" algn="tl">
                    <a:srgbClr val="000000"/>
                  </a:outerShdw>
                </a:effectLst>
                <a:latin typeface="Times New Roman" pitchFamily="18" charset="0"/>
              </a:rPr>
              <a:t> + </a:t>
            </a:r>
            <a:r>
              <a:rPr lang="en-US" altLang="zh-TW" i="1">
                <a:effectLst>
                  <a:outerShdw blurRad="38100" dist="38100" dir="2700000" algn="tl">
                    <a:srgbClr val="000000"/>
                  </a:outerShdw>
                </a:effectLst>
                <a:latin typeface="Times New Roman" pitchFamily="18" charset="0"/>
              </a:rPr>
              <a:t>r</a:t>
            </a:r>
            <a:r>
              <a:rPr lang="en-US" altLang="zh-TW" b="0">
                <a:effectLst>
                  <a:outerShdw blurRad="38100" dist="38100" dir="2700000" algn="tl">
                    <a:srgbClr val="000000"/>
                  </a:outerShdw>
                </a:effectLst>
                <a:latin typeface="Times New Roman" pitchFamily="18" charset="0"/>
              </a:rPr>
              <a:t> = 2.</a:t>
            </a:r>
          </a:p>
        </p:txBody>
      </p:sp>
      <p:sp>
        <p:nvSpPr>
          <p:cNvPr id="527371" name="Text Box 11"/>
          <p:cNvSpPr txBox="1">
            <a:spLocks noChangeArrowheads="1"/>
          </p:cNvSpPr>
          <p:nvPr/>
        </p:nvSpPr>
        <p:spPr bwMode="auto">
          <a:xfrm>
            <a:off x="1583267" y="5373688"/>
            <a:ext cx="2086125" cy="371513"/>
          </a:xfrm>
          <a:prstGeom prst="rect">
            <a:avLst/>
          </a:prstGeom>
          <a:noFill/>
          <a:ln w="38100">
            <a:noFill/>
            <a:miter lim="800000"/>
            <a:headEnd/>
            <a:tailEnd type="none" w="lg" len="lg"/>
          </a:ln>
          <a:effectLst/>
        </p:spPr>
        <p:txBody>
          <a:bodyPr wrap="none" lIns="90000" tIns="46800" rIns="90000" bIns="46800">
            <a:spAutoFit/>
          </a:bodyPr>
          <a:lstStyle/>
          <a:p>
            <a:pPr>
              <a:defRPr/>
            </a:pPr>
            <a:r>
              <a:rPr lang="en-US" altLang="zh-TW" b="0">
                <a:sym typeface="Symbol" pitchFamily="18" charset="2"/>
              </a:rPr>
              <a:t> </a:t>
            </a:r>
            <a:r>
              <a:rPr lang="en-US" altLang="zh-TW" i="1">
                <a:effectLst>
                  <a:outerShdw blurRad="38100" dist="38100" dir="2700000" algn="tl">
                    <a:srgbClr val="000000"/>
                  </a:outerShdw>
                </a:effectLst>
                <a:latin typeface="Times New Roman" pitchFamily="18" charset="0"/>
              </a:rPr>
              <a:t>p</a:t>
            </a:r>
            <a:r>
              <a:rPr lang="en-US" altLang="zh-TW" b="0">
                <a:effectLst>
                  <a:outerShdw blurRad="38100" dist="38100" dir="2700000" algn="tl">
                    <a:srgbClr val="000000"/>
                  </a:outerShdw>
                </a:effectLst>
                <a:latin typeface="Times New Roman" pitchFamily="18" charset="0"/>
              </a:rPr>
              <a:t> </a:t>
            </a:r>
            <a:r>
              <a:rPr lang="en-US" altLang="zh-TW">
                <a:effectLst>
                  <a:outerShdw blurRad="38100" dist="38100" dir="2700000" algn="tl">
                    <a:srgbClr val="000000"/>
                  </a:outerShdw>
                </a:effectLst>
                <a:latin typeface="Symbol" pitchFamily="18" charset="2"/>
              </a:rPr>
              <a:t>-</a:t>
            </a:r>
            <a:r>
              <a:rPr lang="en-US" altLang="zh-TW" b="0">
                <a:effectLst>
                  <a:outerShdw blurRad="38100" dist="38100" dir="2700000" algn="tl">
                    <a:srgbClr val="000000"/>
                  </a:outerShdw>
                </a:effectLst>
                <a:latin typeface="Times New Roman" pitchFamily="18" charset="0"/>
              </a:rPr>
              <a:t> </a:t>
            </a:r>
            <a:r>
              <a:rPr lang="en-US" altLang="zh-TW" i="1">
                <a:effectLst>
                  <a:outerShdw blurRad="38100" dist="38100" dir="2700000" algn="tl">
                    <a:srgbClr val="000000"/>
                  </a:outerShdw>
                </a:effectLst>
                <a:latin typeface="Times New Roman" pitchFamily="18" charset="0"/>
              </a:rPr>
              <a:t>q</a:t>
            </a:r>
            <a:r>
              <a:rPr lang="en-US" altLang="zh-TW" b="0">
                <a:effectLst>
                  <a:outerShdw blurRad="38100" dist="38100" dir="2700000" algn="tl">
                    <a:srgbClr val="000000"/>
                  </a:outerShdw>
                </a:effectLst>
                <a:latin typeface="Times New Roman" pitchFamily="18" charset="0"/>
              </a:rPr>
              <a:t> + </a:t>
            </a:r>
            <a:r>
              <a:rPr lang="en-US" altLang="zh-TW">
                <a:effectLst>
                  <a:outerShdw blurRad="38100" dist="38100" dir="2700000" algn="tl">
                    <a:srgbClr val="000000"/>
                  </a:outerShdw>
                </a:effectLst>
                <a:latin typeface="Times New Roman" pitchFamily="18" charset="0"/>
              </a:rPr>
              <a:t>2</a:t>
            </a:r>
            <a:r>
              <a:rPr lang="en-US" altLang="zh-TW" i="1">
                <a:effectLst>
                  <a:outerShdw blurRad="38100" dist="38100" dir="2700000" algn="tl">
                    <a:srgbClr val="000000"/>
                  </a:outerShdw>
                </a:effectLst>
                <a:latin typeface="Times New Roman" pitchFamily="18" charset="0"/>
              </a:rPr>
              <a:t>q</a:t>
            </a:r>
            <a:r>
              <a:rPr lang="en-US" altLang="zh-TW" i="1" baseline="-25000">
                <a:effectLst>
                  <a:outerShdw blurRad="38100" dist="38100" dir="2700000" algn="tl">
                    <a:srgbClr val="000000"/>
                  </a:outerShdw>
                </a:effectLst>
                <a:latin typeface="Times New Roman" pitchFamily="18" charset="0"/>
              </a:rPr>
              <a:t> </a:t>
            </a:r>
            <a:r>
              <a:rPr lang="en-US" altLang="zh-TW" i="1">
                <a:effectLst>
                  <a:outerShdw blurRad="38100" dist="38100" dir="2700000" algn="tl">
                    <a:srgbClr val="000000"/>
                  </a:outerShdw>
                </a:effectLst>
                <a:latin typeface="Times New Roman" pitchFamily="18" charset="0"/>
              </a:rPr>
              <a:t>/</a:t>
            </a:r>
            <a:r>
              <a:rPr lang="en-US" altLang="zh-TW" i="1" baseline="-25000">
                <a:effectLst>
                  <a:outerShdw blurRad="38100" dist="38100" dir="2700000" algn="tl">
                    <a:srgbClr val="000000"/>
                  </a:outerShdw>
                </a:effectLst>
                <a:latin typeface="Times New Roman" pitchFamily="18" charset="0"/>
              </a:rPr>
              <a:t> </a:t>
            </a:r>
            <a:r>
              <a:rPr lang="en-US" altLang="zh-TW">
                <a:effectLst>
                  <a:outerShdw blurRad="38100" dist="38100" dir="2700000" algn="tl">
                    <a:srgbClr val="000000"/>
                  </a:outerShdw>
                </a:effectLst>
                <a:latin typeface="Times New Roman" pitchFamily="18" charset="0"/>
              </a:rPr>
              <a:t>3</a:t>
            </a:r>
            <a:r>
              <a:rPr lang="en-US" altLang="zh-TW" b="0">
                <a:effectLst>
                  <a:outerShdw blurRad="38100" dist="38100" dir="2700000" algn="tl">
                    <a:srgbClr val="000000"/>
                  </a:outerShdw>
                </a:effectLst>
                <a:latin typeface="Times New Roman" pitchFamily="18" charset="0"/>
              </a:rPr>
              <a:t> = 2.</a:t>
            </a:r>
          </a:p>
        </p:txBody>
      </p:sp>
      <p:sp>
        <p:nvSpPr>
          <p:cNvPr id="527372" name="Text Box 12"/>
          <p:cNvSpPr txBox="1">
            <a:spLocks noChangeArrowheads="1"/>
          </p:cNvSpPr>
          <p:nvPr/>
        </p:nvSpPr>
        <p:spPr bwMode="auto">
          <a:xfrm>
            <a:off x="1583267" y="6021388"/>
            <a:ext cx="1411262" cy="371513"/>
          </a:xfrm>
          <a:prstGeom prst="rect">
            <a:avLst/>
          </a:prstGeom>
          <a:noFill/>
          <a:ln w="38100">
            <a:noFill/>
            <a:miter lim="800000"/>
            <a:headEnd/>
            <a:tailEnd type="none" w="lg" len="lg"/>
          </a:ln>
          <a:effectLst/>
        </p:spPr>
        <p:txBody>
          <a:bodyPr wrap="none" lIns="90000" tIns="46800" rIns="90000" bIns="46800">
            <a:spAutoFit/>
          </a:bodyPr>
          <a:lstStyle/>
          <a:p>
            <a:pPr>
              <a:defRPr/>
            </a:pPr>
            <a:r>
              <a:rPr lang="en-US" altLang="zh-TW" b="0">
                <a:sym typeface="Symbol" pitchFamily="18" charset="2"/>
              </a:rPr>
              <a:t> </a:t>
            </a:r>
            <a:r>
              <a:rPr lang="en-US" altLang="zh-TW" i="1">
                <a:effectLst>
                  <a:outerShdw blurRad="38100" dist="38100" dir="2700000" algn="tl">
                    <a:srgbClr val="000000"/>
                  </a:outerShdw>
                </a:effectLst>
                <a:latin typeface="Times New Roman" pitchFamily="18" charset="0"/>
              </a:rPr>
              <a:t>q</a:t>
            </a:r>
            <a:r>
              <a:rPr lang="en-US" altLang="zh-TW" b="0">
                <a:effectLst>
                  <a:outerShdw blurRad="38100" dist="38100" dir="2700000" algn="tl">
                    <a:srgbClr val="000000"/>
                  </a:outerShdw>
                </a:effectLst>
                <a:latin typeface="Times New Roman" pitchFamily="18" charset="0"/>
              </a:rPr>
              <a:t> = 3</a:t>
            </a:r>
            <a:r>
              <a:rPr lang="en-US" altLang="zh-TW" i="1">
                <a:effectLst>
                  <a:outerShdw blurRad="38100" dist="38100" dir="2700000" algn="tl">
                    <a:srgbClr val="000000"/>
                  </a:outerShdw>
                </a:effectLst>
                <a:latin typeface="Times New Roman" pitchFamily="18" charset="0"/>
              </a:rPr>
              <a:t>p</a:t>
            </a:r>
            <a:r>
              <a:rPr lang="en-US" altLang="zh-TW" b="0">
                <a:effectLst>
                  <a:outerShdw blurRad="38100" dist="38100" dir="2700000" algn="tl">
                    <a:srgbClr val="000000"/>
                  </a:outerShdw>
                </a:effectLst>
                <a:latin typeface="Times New Roman" pitchFamily="18" charset="0"/>
              </a:rPr>
              <a:t> </a:t>
            </a:r>
            <a:r>
              <a:rPr lang="en-US" altLang="zh-TW" b="0">
                <a:effectLst>
                  <a:outerShdw blurRad="38100" dist="38100" dir="2700000" algn="tl">
                    <a:srgbClr val="000000"/>
                  </a:outerShdw>
                </a:effectLst>
                <a:latin typeface="Symbol" pitchFamily="18" charset="2"/>
              </a:rPr>
              <a:t>-</a:t>
            </a:r>
            <a:r>
              <a:rPr lang="en-US" altLang="zh-TW" b="0">
                <a:effectLst>
                  <a:outerShdw blurRad="38100" dist="38100" dir="2700000" algn="tl">
                    <a:srgbClr val="000000"/>
                  </a:outerShdw>
                </a:effectLst>
                <a:latin typeface="Times New Roman" pitchFamily="18" charset="0"/>
              </a:rPr>
              <a:t> 6</a:t>
            </a:r>
          </a:p>
        </p:txBody>
      </p:sp>
    </p:spTree>
    <p:extLst>
      <p:ext uri="{BB962C8B-B14F-4D97-AF65-F5344CB8AC3E}">
        <p14:creationId xmlns:p14="http://schemas.microsoft.com/office/powerpoint/2010/main" val="27064213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27362">
                                            <p:txEl>
                                              <p:pRg st="0" end="0"/>
                                            </p:txEl>
                                          </p:spTgt>
                                        </p:tgtEl>
                                        <p:attrNameLst>
                                          <p:attrName>style.visibility</p:attrName>
                                        </p:attrNameLst>
                                      </p:cBhvr>
                                      <p:to>
                                        <p:strVal val="visible"/>
                                      </p:to>
                                    </p:set>
                                    <p:anim calcmode="lin" valueType="num">
                                      <p:cBhvr additive="base">
                                        <p:cTn id="7" dur="500" fill="hold"/>
                                        <p:tgtEl>
                                          <p:spTgt spid="5273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73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27364"/>
                                        </p:tgtEl>
                                        <p:attrNameLst>
                                          <p:attrName>style.visibility</p:attrName>
                                        </p:attrNameLst>
                                      </p:cBhvr>
                                      <p:to>
                                        <p:strVal val="visible"/>
                                      </p:to>
                                    </p:set>
                                    <p:anim calcmode="lin" valueType="num">
                                      <p:cBhvr additive="base">
                                        <p:cTn id="13" dur="500" fill="hold"/>
                                        <p:tgtEl>
                                          <p:spTgt spid="527364"/>
                                        </p:tgtEl>
                                        <p:attrNameLst>
                                          <p:attrName>ppt_x</p:attrName>
                                        </p:attrNameLst>
                                      </p:cBhvr>
                                      <p:tavLst>
                                        <p:tav tm="0">
                                          <p:val>
                                            <p:strVal val="#ppt_x"/>
                                          </p:val>
                                        </p:tav>
                                        <p:tav tm="100000">
                                          <p:val>
                                            <p:strVal val="#ppt_x"/>
                                          </p:val>
                                        </p:tav>
                                      </p:tavLst>
                                    </p:anim>
                                    <p:anim calcmode="lin" valueType="num">
                                      <p:cBhvr additive="base">
                                        <p:cTn id="14" dur="500" fill="hold"/>
                                        <p:tgtEl>
                                          <p:spTgt spid="52736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27370"/>
                                        </p:tgtEl>
                                        <p:attrNameLst>
                                          <p:attrName>style.visibility</p:attrName>
                                        </p:attrNameLst>
                                      </p:cBhvr>
                                      <p:to>
                                        <p:strVal val="visible"/>
                                      </p:to>
                                    </p:set>
                                    <p:anim calcmode="lin" valueType="num">
                                      <p:cBhvr additive="base">
                                        <p:cTn id="19" dur="500" fill="hold"/>
                                        <p:tgtEl>
                                          <p:spTgt spid="527370"/>
                                        </p:tgtEl>
                                        <p:attrNameLst>
                                          <p:attrName>ppt_x</p:attrName>
                                        </p:attrNameLst>
                                      </p:cBhvr>
                                      <p:tavLst>
                                        <p:tav tm="0">
                                          <p:val>
                                            <p:strVal val="#ppt_x"/>
                                          </p:val>
                                        </p:tav>
                                        <p:tav tm="100000">
                                          <p:val>
                                            <p:strVal val="#ppt_x"/>
                                          </p:val>
                                        </p:tav>
                                      </p:tavLst>
                                    </p:anim>
                                    <p:anim calcmode="lin" valueType="num">
                                      <p:cBhvr additive="base">
                                        <p:cTn id="20" dur="500" fill="hold"/>
                                        <p:tgtEl>
                                          <p:spTgt spid="52737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27365"/>
                                        </p:tgtEl>
                                        <p:attrNameLst>
                                          <p:attrName>style.visibility</p:attrName>
                                        </p:attrNameLst>
                                      </p:cBhvr>
                                      <p:to>
                                        <p:strVal val="visible"/>
                                      </p:to>
                                    </p:set>
                                    <p:anim calcmode="lin" valueType="num">
                                      <p:cBhvr additive="base">
                                        <p:cTn id="25" dur="500" fill="hold"/>
                                        <p:tgtEl>
                                          <p:spTgt spid="527365"/>
                                        </p:tgtEl>
                                        <p:attrNameLst>
                                          <p:attrName>ppt_x</p:attrName>
                                        </p:attrNameLst>
                                      </p:cBhvr>
                                      <p:tavLst>
                                        <p:tav tm="0">
                                          <p:val>
                                            <p:strVal val="#ppt_x"/>
                                          </p:val>
                                        </p:tav>
                                        <p:tav tm="100000">
                                          <p:val>
                                            <p:strVal val="#ppt_x"/>
                                          </p:val>
                                        </p:tav>
                                      </p:tavLst>
                                    </p:anim>
                                    <p:anim calcmode="lin" valueType="num">
                                      <p:cBhvr additive="base">
                                        <p:cTn id="26" dur="500" fill="hold"/>
                                        <p:tgtEl>
                                          <p:spTgt spid="52736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27366"/>
                                        </p:tgtEl>
                                        <p:attrNameLst>
                                          <p:attrName>style.visibility</p:attrName>
                                        </p:attrNameLst>
                                      </p:cBhvr>
                                      <p:to>
                                        <p:strVal val="visible"/>
                                      </p:to>
                                    </p:set>
                                    <p:anim calcmode="lin" valueType="num">
                                      <p:cBhvr additive="base">
                                        <p:cTn id="31" dur="500" fill="hold"/>
                                        <p:tgtEl>
                                          <p:spTgt spid="527366"/>
                                        </p:tgtEl>
                                        <p:attrNameLst>
                                          <p:attrName>ppt_x</p:attrName>
                                        </p:attrNameLst>
                                      </p:cBhvr>
                                      <p:tavLst>
                                        <p:tav tm="0">
                                          <p:val>
                                            <p:strVal val="#ppt_x"/>
                                          </p:val>
                                        </p:tav>
                                        <p:tav tm="100000">
                                          <p:val>
                                            <p:strVal val="#ppt_x"/>
                                          </p:val>
                                        </p:tav>
                                      </p:tavLst>
                                    </p:anim>
                                    <p:anim calcmode="lin" valueType="num">
                                      <p:cBhvr additive="base">
                                        <p:cTn id="32" dur="500" fill="hold"/>
                                        <p:tgtEl>
                                          <p:spTgt spid="52736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527367"/>
                                        </p:tgtEl>
                                        <p:attrNameLst>
                                          <p:attrName>style.visibility</p:attrName>
                                        </p:attrNameLst>
                                      </p:cBhvr>
                                      <p:to>
                                        <p:strVal val="visible"/>
                                      </p:to>
                                    </p:set>
                                    <p:anim calcmode="lin" valueType="num">
                                      <p:cBhvr additive="base">
                                        <p:cTn id="37" dur="500" fill="hold"/>
                                        <p:tgtEl>
                                          <p:spTgt spid="527367"/>
                                        </p:tgtEl>
                                        <p:attrNameLst>
                                          <p:attrName>ppt_x</p:attrName>
                                        </p:attrNameLst>
                                      </p:cBhvr>
                                      <p:tavLst>
                                        <p:tav tm="0">
                                          <p:val>
                                            <p:strVal val="#ppt_x"/>
                                          </p:val>
                                        </p:tav>
                                        <p:tav tm="100000">
                                          <p:val>
                                            <p:strVal val="#ppt_x"/>
                                          </p:val>
                                        </p:tav>
                                      </p:tavLst>
                                    </p:anim>
                                    <p:anim calcmode="lin" valueType="num">
                                      <p:cBhvr additive="base">
                                        <p:cTn id="38" dur="500" fill="hold"/>
                                        <p:tgtEl>
                                          <p:spTgt spid="527367"/>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27371"/>
                                        </p:tgtEl>
                                        <p:attrNameLst>
                                          <p:attrName>style.visibility</p:attrName>
                                        </p:attrNameLst>
                                      </p:cBhvr>
                                      <p:to>
                                        <p:strVal val="visible"/>
                                      </p:to>
                                    </p:set>
                                    <p:anim calcmode="lin" valueType="num">
                                      <p:cBhvr additive="base">
                                        <p:cTn id="43" dur="500" fill="hold"/>
                                        <p:tgtEl>
                                          <p:spTgt spid="527371"/>
                                        </p:tgtEl>
                                        <p:attrNameLst>
                                          <p:attrName>ppt_x</p:attrName>
                                        </p:attrNameLst>
                                      </p:cBhvr>
                                      <p:tavLst>
                                        <p:tav tm="0">
                                          <p:val>
                                            <p:strVal val="#ppt_x"/>
                                          </p:val>
                                        </p:tav>
                                        <p:tav tm="100000">
                                          <p:val>
                                            <p:strVal val="#ppt_x"/>
                                          </p:val>
                                        </p:tav>
                                      </p:tavLst>
                                    </p:anim>
                                    <p:anim calcmode="lin" valueType="num">
                                      <p:cBhvr additive="base">
                                        <p:cTn id="44" dur="500" fill="hold"/>
                                        <p:tgtEl>
                                          <p:spTgt spid="527371"/>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27372"/>
                                        </p:tgtEl>
                                        <p:attrNameLst>
                                          <p:attrName>style.visibility</p:attrName>
                                        </p:attrNameLst>
                                      </p:cBhvr>
                                      <p:to>
                                        <p:strVal val="visible"/>
                                      </p:to>
                                    </p:set>
                                    <p:anim calcmode="lin" valueType="num">
                                      <p:cBhvr additive="base">
                                        <p:cTn id="49" dur="500" fill="hold"/>
                                        <p:tgtEl>
                                          <p:spTgt spid="527372"/>
                                        </p:tgtEl>
                                        <p:attrNameLst>
                                          <p:attrName>ppt_x</p:attrName>
                                        </p:attrNameLst>
                                      </p:cBhvr>
                                      <p:tavLst>
                                        <p:tav tm="0">
                                          <p:val>
                                            <p:strVal val="#ppt_x"/>
                                          </p:val>
                                        </p:tav>
                                        <p:tav tm="100000">
                                          <p:val>
                                            <p:strVal val="#ppt_x"/>
                                          </p:val>
                                        </p:tav>
                                      </p:tavLst>
                                    </p:anim>
                                    <p:anim calcmode="lin" valueType="num">
                                      <p:cBhvr additive="base">
                                        <p:cTn id="50" dur="500" fill="hold"/>
                                        <p:tgtEl>
                                          <p:spTgt spid="5273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4" grpId="0"/>
      <p:bldP spid="527365" grpId="0"/>
      <p:bldP spid="527366" grpId="0"/>
      <p:bldP spid="527370" grpId="0"/>
      <p:bldP spid="527371" grpId="0"/>
      <p:bldP spid="527372"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1" name="Rectangle 3"/>
          <p:cNvSpPr>
            <a:spLocks noChangeArrowheads="1"/>
          </p:cNvSpPr>
          <p:nvPr/>
        </p:nvSpPr>
        <p:spPr bwMode="auto">
          <a:xfrm>
            <a:off x="814917" y="188913"/>
            <a:ext cx="9889067" cy="371513"/>
          </a:xfrm>
          <a:prstGeom prst="rect">
            <a:avLst/>
          </a:prstGeom>
          <a:noFill/>
          <a:ln w="38100">
            <a:solidFill>
              <a:schemeClr val="tx1"/>
            </a:solidFill>
            <a:miter lim="800000"/>
            <a:headEnd/>
            <a:tailEnd type="none" w="lg" len="lg"/>
          </a:ln>
          <a:effectLst/>
        </p:spPr>
        <p:txBody>
          <a:bodyPr lIns="90000" tIns="46800" rIns="90000" bIns="46800">
            <a:spAutoFit/>
          </a:bodyPr>
          <a:lstStyle/>
          <a:p>
            <a:pPr>
              <a:defRPr/>
            </a:pPr>
            <a:r>
              <a:rPr lang="en-US" altLang="zh-TW" dirty="0">
                <a:solidFill>
                  <a:srgbClr val="CCFF99"/>
                </a:solidFill>
                <a:effectLst>
                  <a:outerShdw blurRad="38100" dist="38100" dir="2700000" algn="tl">
                    <a:srgbClr val="000000"/>
                  </a:outerShdw>
                </a:effectLst>
              </a:rPr>
              <a:t>Cor. 2(a): </a:t>
            </a:r>
            <a:r>
              <a:rPr lang="en-US" altLang="zh-TW" b="0" dirty="0">
                <a:effectLst>
                  <a:outerShdw blurRad="38100" dist="38100" dir="2700000" algn="tl">
                    <a:srgbClr val="000000"/>
                  </a:outerShdw>
                </a:effectLst>
              </a:rPr>
              <a:t>If </a:t>
            </a:r>
            <a:r>
              <a:rPr lang="en-US" altLang="zh-TW" i="1" dirty="0">
                <a:effectLst>
                  <a:outerShdw blurRad="38100" dist="38100" dir="2700000" algn="tl">
                    <a:srgbClr val="000000"/>
                  </a:outerShdw>
                </a:effectLst>
                <a:latin typeface="Times New Roman" pitchFamily="18" charset="0"/>
              </a:rPr>
              <a:t>G</a:t>
            </a:r>
            <a:r>
              <a:rPr lang="en-US" altLang="zh-TW" b="0" dirty="0">
                <a:effectLst>
                  <a:outerShdw blurRad="38100" dist="38100" dir="2700000" algn="tl">
                    <a:srgbClr val="000000"/>
                  </a:outerShdw>
                </a:effectLst>
              </a:rPr>
              <a:t> is a maximal planar bipartite graph with </a:t>
            </a:r>
            <a:r>
              <a:rPr lang="en-US" altLang="zh-TW" i="1" dirty="0">
                <a:effectLst>
                  <a:outerShdw blurRad="38100" dist="38100" dir="2700000" algn="tl">
                    <a:srgbClr val="000000"/>
                  </a:outerShdw>
                </a:effectLst>
                <a:latin typeface="Times New Roman" pitchFamily="18" charset="0"/>
              </a:rPr>
              <a:t>p</a:t>
            </a:r>
            <a:r>
              <a:rPr lang="en-US" altLang="zh-TW" b="0" dirty="0">
                <a:effectLst>
                  <a:outerShdw blurRad="38100" dist="38100" dir="2700000" algn="tl">
                    <a:srgbClr val="000000"/>
                  </a:outerShdw>
                </a:effectLst>
              </a:rPr>
              <a:t> </a:t>
            </a:r>
            <a:r>
              <a:rPr lang="en-US" altLang="zh-TW" b="0" dirty="0">
                <a:effectLst>
                  <a:outerShdw blurRad="38100" dist="38100" dir="2700000" algn="tl">
                    <a:srgbClr val="000000"/>
                  </a:outerShdw>
                </a:effectLst>
                <a:sym typeface="Symbol" pitchFamily="18" charset="2"/>
              </a:rPr>
              <a:t> 3 </a:t>
            </a:r>
            <a:r>
              <a:rPr lang="en-US" altLang="zh-TW" b="0" dirty="0">
                <a:effectLst>
                  <a:outerShdw blurRad="38100" dist="38100" dir="2700000" algn="tl">
                    <a:srgbClr val="000000"/>
                  </a:outerShdw>
                </a:effectLst>
              </a:rPr>
              <a:t>vertices and </a:t>
            </a:r>
            <a:r>
              <a:rPr lang="en-US" altLang="zh-TW" i="1" dirty="0">
                <a:effectLst>
                  <a:outerShdw blurRad="38100" dist="38100" dir="2700000" algn="tl">
                    <a:srgbClr val="000000"/>
                  </a:outerShdw>
                </a:effectLst>
                <a:latin typeface="Times New Roman" pitchFamily="18" charset="0"/>
              </a:rPr>
              <a:t>q</a:t>
            </a:r>
            <a:r>
              <a:rPr lang="en-US" altLang="zh-TW" b="0" dirty="0">
                <a:effectLst>
                  <a:outerShdw blurRad="38100" dist="38100" dir="2700000" algn="tl">
                    <a:srgbClr val="000000"/>
                  </a:outerShdw>
                </a:effectLst>
              </a:rPr>
              <a:t> edges, then </a:t>
            </a:r>
            <a:r>
              <a:rPr lang="en-US" altLang="zh-TW" i="1" dirty="0">
                <a:effectLst>
                  <a:outerShdw blurRad="38100" dist="38100" dir="2700000" algn="tl">
                    <a:srgbClr val="000000"/>
                  </a:outerShdw>
                </a:effectLst>
                <a:latin typeface="Times New Roman" pitchFamily="18" charset="0"/>
              </a:rPr>
              <a:t>q</a:t>
            </a:r>
            <a:r>
              <a:rPr lang="en-US" altLang="zh-TW" b="0" dirty="0">
                <a:effectLst>
                  <a:outerShdw blurRad="38100" dist="38100" dir="2700000" algn="tl">
                    <a:srgbClr val="000000"/>
                  </a:outerShdw>
                </a:effectLst>
                <a:latin typeface="Times New Roman" pitchFamily="18" charset="0"/>
              </a:rPr>
              <a:t> </a:t>
            </a:r>
            <a:r>
              <a:rPr lang="en-US" altLang="zh-TW" b="0" dirty="0">
                <a:effectLst>
                  <a:outerShdw blurRad="38100" dist="38100" dir="2700000" algn="tl">
                    <a:srgbClr val="000000"/>
                  </a:outerShdw>
                </a:effectLst>
                <a:latin typeface="Times New Roman" pitchFamily="18" charset="0"/>
                <a:sym typeface="Symbol" pitchFamily="18" charset="2"/>
              </a:rPr>
              <a:t>=</a:t>
            </a:r>
            <a:r>
              <a:rPr lang="en-US" altLang="zh-TW" b="0" dirty="0">
                <a:effectLst>
                  <a:outerShdw blurRad="38100" dist="38100" dir="2700000" algn="tl">
                    <a:srgbClr val="000000"/>
                  </a:outerShdw>
                </a:effectLst>
                <a:latin typeface="Times New Roman" pitchFamily="18" charset="0"/>
              </a:rPr>
              <a:t> </a:t>
            </a:r>
            <a:r>
              <a:rPr lang="en-US" altLang="zh-TW" dirty="0">
                <a:effectLst>
                  <a:outerShdw blurRad="38100" dist="38100" dir="2700000" algn="tl">
                    <a:srgbClr val="000000"/>
                  </a:outerShdw>
                </a:effectLst>
                <a:latin typeface="Times New Roman" pitchFamily="18" charset="0"/>
              </a:rPr>
              <a:t>2</a:t>
            </a:r>
            <a:r>
              <a:rPr lang="en-US" altLang="zh-TW" i="1" dirty="0">
                <a:effectLst>
                  <a:outerShdw blurRad="38100" dist="38100" dir="2700000" algn="tl">
                    <a:srgbClr val="000000"/>
                  </a:outerShdw>
                </a:effectLst>
                <a:latin typeface="Times New Roman" pitchFamily="18" charset="0"/>
              </a:rPr>
              <a:t>p</a:t>
            </a:r>
            <a:r>
              <a:rPr lang="en-US" altLang="zh-TW" b="0" dirty="0">
                <a:effectLst>
                  <a:outerShdw blurRad="38100" dist="38100" dir="2700000" algn="tl">
                    <a:srgbClr val="000000"/>
                  </a:outerShdw>
                </a:effectLst>
                <a:latin typeface="Times New Roman" pitchFamily="18" charset="0"/>
              </a:rPr>
              <a:t> </a:t>
            </a:r>
            <a:r>
              <a:rPr lang="en-US" altLang="zh-TW" dirty="0">
                <a:effectLst>
                  <a:outerShdw blurRad="38100" dist="38100" dir="2700000" algn="tl">
                    <a:srgbClr val="000000"/>
                  </a:outerShdw>
                </a:effectLst>
                <a:latin typeface="Symbol" pitchFamily="18" charset="2"/>
              </a:rPr>
              <a:t>-</a:t>
            </a:r>
            <a:r>
              <a:rPr lang="en-US" altLang="zh-TW" dirty="0">
                <a:effectLst>
                  <a:outerShdw blurRad="38100" dist="38100" dir="2700000" algn="tl">
                    <a:srgbClr val="000000"/>
                  </a:outerShdw>
                </a:effectLst>
                <a:latin typeface="Times New Roman" pitchFamily="18" charset="0"/>
              </a:rPr>
              <a:t> 4</a:t>
            </a:r>
            <a:r>
              <a:rPr lang="en-US" altLang="zh-TW" b="0" dirty="0">
                <a:effectLst>
                  <a:outerShdw blurRad="38100" dist="38100" dir="2700000" algn="tl">
                    <a:srgbClr val="000000"/>
                  </a:outerShdw>
                </a:effectLst>
              </a:rPr>
              <a:t>.</a:t>
            </a:r>
          </a:p>
        </p:txBody>
      </p:sp>
      <p:sp>
        <p:nvSpPr>
          <p:cNvPr id="529412" name="Text Box 4"/>
          <p:cNvSpPr txBox="1">
            <a:spLocks noChangeArrowheads="1"/>
          </p:cNvSpPr>
          <p:nvPr/>
        </p:nvSpPr>
        <p:spPr bwMode="auto">
          <a:xfrm>
            <a:off x="1678517" y="1844676"/>
            <a:ext cx="6870127"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b="0"/>
              <a:t>The boundary of every region is a 4-cycle.</a:t>
            </a:r>
          </a:p>
        </p:txBody>
      </p:sp>
      <p:sp>
        <p:nvSpPr>
          <p:cNvPr id="529423" name="Text Box 15"/>
          <p:cNvSpPr txBox="1">
            <a:spLocks noChangeArrowheads="1"/>
          </p:cNvSpPr>
          <p:nvPr/>
        </p:nvSpPr>
        <p:spPr bwMode="auto">
          <a:xfrm>
            <a:off x="1489832" y="3605439"/>
            <a:ext cx="7455865" cy="95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b="0" dirty="0"/>
              <a:t>If G is not maximal planar, we can add edges </a:t>
            </a:r>
            <a:br>
              <a:rPr lang="en-US" altLang="zh-TW" b="0" dirty="0"/>
            </a:br>
            <a:r>
              <a:rPr lang="en-US" altLang="zh-TW" b="0" dirty="0"/>
              <a:t>to G to produce a maximal planar graph.</a:t>
            </a:r>
          </a:p>
        </p:txBody>
      </p:sp>
      <p:sp>
        <p:nvSpPr>
          <p:cNvPr id="529426" name="Text Box 18"/>
          <p:cNvSpPr txBox="1">
            <a:spLocks noChangeArrowheads="1"/>
          </p:cNvSpPr>
          <p:nvPr/>
        </p:nvSpPr>
        <p:spPr bwMode="auto">
          <a:xfrm>
            <a:off x="1775884" y="2349501"/>
            <a:ext cx="4266209" cy="371513"/>
          </a:xfrm>
          <a:prstGeom prst="rect">
            <a:avLst/>
          </a:prstGeom>
          <a:noFill/>
          <a:ln w="38100">
            <a:noFill/>
            <a:miter lim="800000"/>
            <a:headEnd/>
            <a:tailEnd type="none" w="lg" len="lg"/>
          </a:ln>
          <a:effectLst/>
        </p:spPr>
        <p:txBody>
          <a:bodyPr wrap="none" lIns="90000" tIns="46800" rIns="90000" bIns="46800">
            <a:spAutoFit/>
          </a:bodyPr>
          <a:lstStyle/>
          <a:p>
            <a:pPr>
              <a:defRPr/>
            </a:pPr>
            <a:r>
              <a:rPr lang="en-US" altLang="zh-TW">
                <a:latin typeface="Times New Roman" pitchFamily="18" charset="0"/>
                <a:sym typeface="Symbol" pitchFamily="18" charset="2"/>
              </a:rPr>
              <a:t>4</a:t>
            </a:r>
            <a:r>
              <a:rPr lang="en-US" altLang="zh-TW" i="1">
                <a:latin typeface="Times New Roman" pitchFamily="18" charset="0"/>
                <a:sym typeface="Symbol" pitchFamily="18" charset="2"/>
              </a:rPr>
              <a:t>r</a:t>
            </a:r>
            <a:r>
              <a:rPr lang="en-US" altLang="zh-TW">
                <a:latin typeface="Times New Roman" pitchFamily="18" charset="0"/>
                <a:sym typeface="Symbol" pitchFamily="18" charset="2"/>
              </a:rPr>
              <a:t> = 2</a:t>
            </a:r>
            <a:r>
              <a:rPr lang="en-US" altLang="zh-TW" i="1">
                <a:latin typeface="Times New Roman" pitchFamily="18" charset="0"/>
                <a:sym typeface="Symbol" pitchFamily="18" charset="2"/>
              </a:rPr>
              <a:t>q</a:t>
            </a:r>
            <a:r>
              <a:rPr lang="en-US" altLang="zh-TW" b="0">
                <a:sym typeface="Symbol" pitchFamily="18" charset="2"/>
              </a:rPr>
              <a:t>    </a:t>
            </a:r>
            <a:r>
              <a:rPr lang="en-US" altLang="zh-TW" i="1">
                <a:effectLst>
                  <a:outerShdw blurRad="38100" dist="38100" dir="2700000" algn="tl">
                    <a:srgbClr val="000000"/>
                  </a:outerShdw>
                </a:effectLst>
                <a:latin typeface="Times New Roman" pitchFamily="18" charset="0"/>
              </a:rPr>
              <a:t>p</a:t>
            </a:r>
            <a:r>
              <a:rPr lang="en-US" altLang="zh-TW" b="0">
                <a:effectLst>
                  <a:outerShdw blurRad="38100" dist="38100" dir="2700000" algn="tl">
                    <a:srgbClr val="000000"/>
                  </a:outerShdw>
                </a:effectLst>
                <a:latin typeface="Times New Roman" pitchFamily="18" charset="0"/>
              </a:rPr>
              <a:t> </a:t>
            </a:r>
            <a:r>
              <a:rPr lang="en-US" altLang="zh-TW">
                <a:effectLst>
                  <a:outerShdw blurRad="38100" dist="38100" dir="2700000" algn="tl">
                    <a:srgbClr val="000000"/>
                  </a:outerShdw>
                </a:effectLst>
                <a:latin typeface="Symbol" pitchFamily="18" charset="2"/>
              </a:rPr>
              <a:t>-</a:t>
            </a:r>
            <a:r>
              <a:rPr lang="en-US" altLang="zh-TW" b="0">
                <a:effectLst>
                  <a:outerShdw blurRad="38100" dist="38100" dir="2700000" algn="tl">
                    <a:srgbClr val="000000"/>
                  </a:outerShdw>
                </a:effectLst>
                <a:latin typeface="Times New Roman" pitchFamily="18" charset="0"/>
              </a:rPr>
              <a:t> </a:t>
            </a:r>
            <a:r>
              <a:rPr lang="en-US" altLang="zh-TW" i="1">
                <a:effectLst>
                  <a:outerShdw blurRad="38100" dist="38100" dir="2700000" algn="tl">
                    <a:srgbClr val="000000"/>
                  </a:outerShdw>
                </a:effectLst>
                <a:latin typeface="Times New Roman" pitchFamily="18" charset="0"/>
              </a:rPr>
              <a:t>q</a:t>
            </a:r>
            <a:r>
              <a:rPr lang="en-US" altLang="zh-TW" b="0">
                <a:effectLst>
                  <a:outerShdw blurRad="38100" dist="38100" dir="2700000" algn="tl">
                    <a:srgbClr val="000000"/>
                  </a:outerShdw>
                </a:effectLst>
                <a:latin typeface="Times New Roman" pitchFamily="18" charset="0"/>
              </a:rPr>
              <a:t> + </a:t>
            </a:r>
            <a:r>
              <a:rPr lang="en-US" altLang="zh-TW" i="1">
                <a:effectLst>
                  <a:outerShdw blurRad="38100" dist="38100" dir="2700000" algn="tl">
                    <a:srgbClr val="000000"/>
                  </a:outerShdw>
                </a:effectLst>
                <a:latin typeface="Times New Roman" pitchFamily="18" charset="0"/>
              </a:rPr>
              <a:t>q</a:t>
            </a:r>
            <a:r>
              <a:rPr lang="en-US" altLang="zh-TW" i="1" baseline="-25000">
                <a:effectLst>
                  <a:outerShdw blurRad="38100" dist="38100" dir="2700000" algn="tl">
                    <a:srgbClr val="000000"/>
                  </a:outerShdw>
                </a:effectLst>
                <a:latin typeface="Times New Roman" pitchFamily="18" charset="0"/>
              </a:rPr>
              <a:t> </a:t>
            </a:r>
            <a:r>
              <a:rPr lang="en-US" altLang="zh-TW" i="1">
                <a:effectLst>
                  <a:outerShdw blurRad="38100" dist="38100" dir="2700000" algn="tl">
                    <a:srgbClr val="000000"/>
                  </a:outerShdw>
                </a:effectLst>
                <a:latin typeface="Times New Roman" pitchFamily="18" charset="0"/>
              </a:rPr>
              <a:t>/</a:t>
            </a:r>
            <a:r>
              <a:rPr lang="en-US" altLang="zh-TW" i="1" baseline="-25000">
                <a:effectLst>
                  <a:outerShdw blurRad="38100" dist="38100" dir="2700000" algn="tl">
                    <a:srgbClr val="000000"/>
                  </a:outerShdw>
                </a:effectLst>
                <a:latin typeface="Times New Roman" pitchFamily="18" charset="0"/>
              </a:rPr>
              <a:t> </a:t>
            </a:r>
            <a:r>
              <a:rPr lang="en-US" altLang="zh-TW">
                <a:effectLst>
                  <a:outerShdw blurRad="38100" dist="38100" dir="2700000" algn="tl">
                    <a:srgbClr val="000000"/>
                  </a:outerShdw>
                </a:effectLst>
                <a:latin typeface="Times New Roman" pitchFamily="18" charset="0"/>
              </a:rPr>
              <a:t>2</a:t>
            </a:r>
            <a:r>
              <a:rPr lang="en-US" altLang="zh-TW" b="0">
                <a:effectLst>
                  <a:outerShdw blurRad="38100" dist="38100" dir="2700000" algn="tl">
                    <a:srgbClr val="000000"/>
                  </a:outerShdw>
                </a:effectLst>
                <a:latin typeface="Times New Roman" pitchFamily="18" charset="0"/>
              </a:rPr>
              <a:t> = 2   </a:t>
            </a:r>
            <a:r>
              <a:rPr lang="en-US" altLang="zh-TW" b="0">
                <a:sym typeface="Symbol" pitchFamily="18" charset="2"/>
              </a:rPr>
              <a:t> </a:t>
            </a:r>
            <a:r>
              <a:rPr lang="en-US" altLang="zh-TW" i="1">
                <a:effectLst>
                  <a:outerShdw blurRad="38100" dist="38100" dir="2700000" algn="tl">
                    <a:srgbClr val="000000"/>
                  </a:outerShdw>
                </a:effectLst>
                <a:latin typeface="Times New Roman" pitchFamily="18" charset="0"/>
              </a:rPr>
              <a:t>q</a:t>
            </a:r>
            <a:r>
              <a:rPr lang="en-US" altLang="zh-TW" b="0">
                <a:effectLst>
                  <a:outerShdw blurRad="38100" dist="38100" dir="2700000" algn="tl">
                    <a:srgbClr val="000000"/>
                  </a:outerShdw>
                </a:effectLst>
                <a:latin typeface="Times New Roman" pitchFamily="18" charset="0"/>
              </a:rPr>
              <a:t> </a:t>
            </a:r>
            <a:r>
              <a:rPr lang="en-US" altLang="zh-TW" b="0">
                <a:effectLst>
                  <a:outerShdw blurRad="38100" dist="38100" dir="2700000" algn="tl">
                    <a:srgbClr val="000000"/>
                  </a:outerShdw>
                </a:effectLst>
                <a:latin typeface="Times New Roman" pitchFamily="18" charset="0"/>
                <a:sym typeface="Symbol" pitchFamily="18" charset="2"/>
              </a:rPr>
              <a:t>=</a:t>
            </a:r>
            <a:r>
              <a:rPr lang="en-US" altLang="zh-TW" b="0">
                <a:effectLst>
                  <a:outerShdw blurRad="38100" dist="38100" dir="2700000" algn="tl">
                    <a:srgbClr val="000000"/>
                  </a:outerShdw>
                </a:effectLst>
                <a:latin typeface="Times New Roman" pitchFamily="18" charset="0"/>
              </a:rPr>
              <a:t> </a:t>
            </a:r>
            <a:r>
              <a:rPr lang="en-US" altLang="zh-TW">
                <a:effectLst>
                  <a:outerShdw blurRad="38100" dist="38100" dir="2700000" algn="tl">
                    <a:srgbClr val="000000"/>
                  </a:outerShdw>
                </a:effectLst>
                <a:latin typeface="Times New Roman" pitchFamily="18" charset="0"/>
              </a:rPr>
              <a:t>2</a:t>
            </a:r>
            <a:r>
              <a:rPr lang="en-US" altLang="zh-TW" i="1">
                <a:effectLst>
                  <a:outerShdw blurRad="38100" dist="38100" dir="2700000" algn="tl">
                    <a:srgbClr val="000000"/>
                  </a:outerShdw>
                </a:effectLst>
                <a:latin typeface="Times New Roman" pitchFamily="18" charset="0"/>
              </a:rPr>
              <a:t>p</a:t>
            </a:r>
            <a:r>
              <a:rPr lang="en-US" altLang="zh-TW" b="0">
                <a:effectLst>
                  <a:outerShdw blurRad="38100" dist="38100" dir="2700000" algn="tl">
                    <a:srgbClr val="000000"/>
                  </a:outerShdw>
                </a:effectLst>
                <a:latin typeface="Times New Roman" pitchFamily="18" charset="0"/>
              </a:rPr>
              <a:t> </a:t>
            </a:r>
            <a:r>
              <a:rPr lang="en-US" altLang="zh-TW">
                <a:effectLst>
                  <a:outerShdw blurRad="38100" dist="38100" dir="2700000" algn="tl">
                    <a:srgbClr val="000000"/>
                  </a:outerShdw>
                </a:effectLst>
                <a:latin typeface="Symbol" pitchFamily="18" charset="2"/>
              </a:rPr>
              <a:t>-</a:t>
            </a:r>
            <a:r>
              <a:rPr lang="en-US" altLang="zh-TW">
                <a:effectLst>
                  <a:outerShdw blurRad="38100" dist="38100" dir="2700000" algn="tl">
                    <a:srgbClr val="000000"/>
                  </a:outerShdw>
                </a:effectLst>
                <a:latin typeface="Times New Roman" pitchFamily="18" charset="0"/>
              </a:rPr>
              <a:t> 4.</a:t>
            </a:r>
            <a:r>
              <a:rPr lang="en-US" altLang="zh-TW" b="0">
                <a:sym typeface="Symbol" pitchFamily="18" charset="2"/>
              </a:rPr>
              <a:t> </a:t>
            </a:r>
          </a:p>
        </p:txBody>
      </p:sp>
    </p:spTree>
    <p:extLst>
      <p:ext uri="{BB962C8B-B14F-4D97-AF65-F5344CB8AC3E}">
        <p14:creationId xmlns:p14="http://schemas.microsoft.com/office/powerpoint/2010/main" val="410669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9412"/>
                                        </p:tgtEl>
                                        <p:attrNameLst>
                                          <p:attrName>style.visibility</p:attrName>
                                        </p:attrNameLst>
                                      </p:cBhvr>
                                      <p:to>
                                        <p:strVal val="visible"/>
                                      </p:to>
                                    </p:set>
                                    <p:anim calcmode="lin" valueType="num">
                                      <p:cBhvr additive="base">
                                        <p:cTn id="7" dur="500" fill="hold"/>
                                        <p:tgtEl>
                                          <p:spTgt spid="529412"/>
                                        </p:tgtEl>
                                        <p:attrNameLst>
                                          <p:attrName>ppt_x</p:attrName>
                                        </p:attrNameLst>
                                      </p:cBhvr>
                                      <p:tavLst>
                                        <p:tav tm="0">
                                          <p:val>
                                            <p:strVal val="#ppt_x"/>
                                          </p:val>
                                        </p:tav>
                                        <p:tav tm="100000">
                                          <p:val>
                                            <p:strVal val="#ppt_x"/>
                                          </p:val>
                                        </p:tav>
                                      </p:tavLst>
                                    </p:anim>
                                    <p:anim calcmode="lin" valueType="num">
                                      <p:cBhvr additive="base">
                                        <p:cTn id="8" dur="500" fill="hold"/>
                                        <p:tgtEl>
                                          <p:spTgt spid="52941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29426"/>
                                        </p:tgtEl>
                                        <p:attrNameLst>
                                          <p:attrName>style.visibility</p:attrName>
                                        </p:attrNameLst>
                                      </p:cBhvr>
                                      <p:to>
                                        <p:strVal val="visible"/>
                                      </p:to>
                                    </p:set>
                                    <p:anim calcmode="lin" valueType="num">
                                      <p:cBhvr additive="base">
                                        <p:cTn id="13" dur="500" fill="hold"/>
                                        <p:tgtEl>
                                          <p:spTgt spid="529426"/>
                                        </p:tgtEl>
                                        <p:attrNameLst>
                                          <p:attrName>ppt_x</p:attrName>
                                        </p:attrNameLst>
                                      </p:cBhvr>
                                      <p:tavLst>
                                        <p:tav tm="0">
                                          <p:val>
                                            <p:strVal val="#ppt_x"/>
                                          </p:val>
                                        </p:tav>
                                        <p:tav tm="100000">
                                          <p:val>
                                            <p:strVal val="#ppt_x"/>
                                          </p:val>
                                        </p:tav>
                                      </p:tavLst>
                                    </p:anim>
                                    <p:anim calcmode="lin" valueType="num">
                                      <p:cBhvr additive="base">
                                        <p:cTn id="14" dur="500" fill="hold"/>
                                        <p:tgtEl>
                                          <p:spTgt spid="52942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29423"/>
                                        </p:tgtEl>
                                        <p:attrNameLst>
                                          <p:attrName>style.visibility</p:attrName>
                                        </p:attrNameLst>
                                      </p:cBhvr>
                                      <p:to>
                                        <p:strVal val="visible"/>
                                      </p:to>
                                    </p:set>
                                    <p:anim calcmode="lin" valueType="num">
                                      <p:cBhvr additive="base">
                                        <p:cTn id="19" dur="500" fill="hold"/>
                                        <p:tgtEl>
                                          <p:spTgt spid="529423"/>
                                        </p:tgtEl>
                                        <p:attrNameLst>
                                          <p:attrName>ppt_x</p:attrName>
                                        </p:attrNameLst>
                                      </p:cBhvr>
                                      <p:tavLst>
                                        <p:tav tm="0">
                                          <p:val>
                                            <p:strVal val="#ppt_x"/>
                                          </p:val>
                                        </p:tav>
                                        <p:tav tm="100000">
                                          <p:val>
                                            <p:strVal val="#ppt_x"/>
                                          </p:val>
                                        </p:tav>
                                      </p:tavLst>
                                    </p:anim>
                                    <p:anim calcmode="lin" valueType="num">
                                      <p:cBhvr additive="base">
                                        <p:cTn id="20" dur="500" fill="hold"/>
                                        <p:tgtEl>
                                          <p:spTgt spid="5294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2" grpId="0"/>
      <p:bldP spid="529423" grpId="0"/>
      <p:bldP spid="529426"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Text Box 2"/>
          <p:cNvSpPr txBox="1">
            <a:spLocks noChangeArrowheads="1"/>
          </p:cNvSpPr>
          <p:nvPr/>
        </p:nvSpPr>
        <p:spPr bwMode="auto">
          <a:xfrm>
            <a:off x="431800" y="476251"/>
            <a:ext cx="3662839" cy="371513"/>
          </a:xfrm>
          <a:prstGeom prst="rect">
            <a:avLst/>
          </a:prstGeom>
          <a:noFill/>
          <a:ln w="38100">
            <a:noFill/>
            <a:miter lim="800000"/>
            <a:headEnd/>
            <a:tailEnd type="none" w="lg" len="lg"/>
          </a:ln>
          <a:effectLst/>
        </p:spPr>
        <p:txBody>
          <a:bodyPr wrap="none" lIns="90000" tIns="46800" rIns="90000" bIns="46800">
            <a:spAutoFit/>
          </a:bodyPr>
          <a:lstStyle/>
          <a:p>
            <a:pPr>
              <a:defRPr/>
            </a:pPr>
            <a:r>
              <a:rPr lang="en-US" altLang="zh-TW" b="0" dirty="0">
                <a:solidFill>
                  <a:srgbClr val="FFFF66"/>
                </a:solidFill>
                <a:effectLst>
                  <a:outerShdw blurRad="38100" dist="38100" dir="2700000" algn="tl">
                    <a:srgbClr val="000000"/>
                  </a:outerShdw>
                </a:effectLst>
              </a:rPr>
              <a:t>Fig 5</a:t>
            </a:r>
            <a:r>
              <a:rPr lang="en-US" altLang="zh-TW" dirty="0">
                <a:solidFill>
                  <a:srgbClr val="FFFF66"/>
                </a:solidFill>
              </a:rPr>
              <a:t> </a:t>
            </a:r>
            <a:r>
              <a:rPr lang="en-US" altLang="zh-TW" b="0" dirty="0"/>
              <a:t>Two important </a:t>
            </a:r>
            <a:r>
              <a:rPr lang="en-US" altLang="zh-TW" b="0" dirty="0" err="1"/>
              <a:t>nonplanar</a:t>
            </a:r>
            <a:r>
              <a:rPr lang="en-US" altLang="zh-TW" b="0" dirty="0"/>
              <a:t> graph</a:t>
            </a:r>
          </a:p>
        </p:txBody>
      </p:sp>
      <p:sp>
        <p:nvSpPr>
          <p:cNvPr id="37891" name="Oval 4"/>
          <p:cNvSpPr>
            <a:spLocks noChangeArrowheads="1"/>
          </p:cNvSpPr>
          <p:nvPr/>
        </p:nvSpPr>
        <p:spPr bwMode="auto">
          <a:xfrm>
            <a:off x="4849284" y="2438335"/>
            <a:ext cx="255677" cy="522418"/>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37892" name="Oval 5"/>
          <p:cNvSpPr>
            <a:spLocks noChangeArrowheads="1"/>
          </p:cNvSpPr>
          <p:nvPr/>
        </p:nvSpPr>
        <p:spPr bwMode="auto">
          <a:xfrm>
            <a:off x="4080934" y="3590860"/>
            <a:ext cx="255677" cy="522418"/>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37893" name="Line 6"/>
          <p:cNvSpPr>
            <a:spLocks noChangeShapeType="1"/>
          </p:cNvSpPr>
          <p:nvPr/>
        </p:nvSpPr>
        <p:spPr bwMode="auto">
          <a:xfrm flipV="1">
            <a:off x="4178301" y="2709864"/>
            <a:ext cx="768351" cy="115093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7894" name="Line 7"/>
          <p:cNvSpPr>
            <a:spLocks noChangeShapeType="1"/>
          </p:cNvSpPr>
          <p:nvPr/>
        </p:nvSpPr>
        <p:spPr bwMode="auto">
          <a:xfrm>
            <a:off x="3407833" y="1844675"/>
            <a:ext cx="1634067" cy="865188"/>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7895" name="Line 8"/>
          <p:cNvSpPr>
            <a:spLocks noChangeShapeType="1"/>
          </p:cNvSpPr>
          <p:nvPr/>
        </p:nvSpPr>
        <p:spPr bwMode="auto">
          <a:xfrm flipH="1" flipV="1">
            <a:off x="1970618" y="2709864"/>
            <a:ext cx="766233" cy="115093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7896" name="Oval 9"/>
          <p:cNvSpPr>
            <a:spLocks noChangeArrowheads="1"/>
          </p:cNvSpPr>
          <p:nvPr/>
        </p:nvSpPr>
        <p:spPr bwMode="auto">
          <a:xfrm>
            <a:off x="2641601" y="3590860"/>
            <a:ext cx="255677" cy="522418"/>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37897" name="Line 10"/>
          <p:cNvSpPr>
            <a:spLocks noChangeShapeType="1"/>
          </p:cNvSpPr>
          <p:nvPr/>
        </p:nvSpPr>
        <p:spPr bwMode="auto">
          <a:xfrm flipH="1">
            <a:off x="1970617" y="1844676"/>
            <a:ext cx="1437216" cy="792163"/>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7898" name="Line 11"/>
          <p:cNvSpPr>
            <a:spLocks noChangeShapeType="1"/>
          </p:cNvSpPr>
          <p:nvPr/>
        </p:nvSpPr>
        <p:spPr bwMode="auto">
          <a:xfrm flipH="1">
            <a:off x="1970618" y="2709863"/>
            <a:ext cx="2976033"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7899" name="Line 12"/>
          <p:cNvSpPr>
            <a:spLocks noChangeShapeType="1"/>
          </p:cNvSpPr>
          <p:nvPr/>
        </p:nvSpPr>
        <p:spPr bwMode="auto">
          <a:xfrm flipH="1" flipV="1">
            <a:off x="2736852" y="3860800"/>
            <a:ext cx="1441449"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7900" name="Oval 13"/>
          <p:cNvSpPr>
            <a:spLocks noChangeArrowheads="1"/>
          </p:cNvSpPr>
          <p:nvPr/>
        </p:nvSpPr>
        <p:spPr bwMode="auto">
          <a:xfrm>
            <a:off x="3337984" y="1573149"/>
            <a:ext cx="167216" cy="522418"/>
          </a:xfrm>
          <a:prstGeom prst="ellipse">
            <a:avLst/>
          </a:prstGeom>
          <a:solidFill>
            <a:schemeClr val="tx1"/>
          </a:solidFill>
          <a:ln w="25400">
            <a:solidFill>
              <a:schemeClr val="tx1"/>
            </a:solidFill>
            <a:round/>
            <a:headEnd/>
            <a:tailEnd/>
          </a:ln>
        </p:spPr>
        <p:txBody>
          <a:bodyPr lIns="90000" tIns="46800" rIns="90000" bIns="46800" anchor="ctr">
            <a:spAutoFit/>
          </a:bodyPr>
          <a:lstStyle/>
          <a:p>
            <a:endParaRPr lang="en-US"/>
          </a:p>
        </p:txBody>
      </p:sp>
      <p:sp>
        <p:nvSpPr>
          <p:cNvPr id="37901" name="Oval 14"/>
          <p:cNvSpPr>
            <a:spLocks noChangeArrowheads="1"/>
          </p:cNvSpPr>
          <p:nvPr/>
        </p:nvSpPr>
        <p:spPr bwMode="auto">
          <a:xfrm>
            <a:off x="1873251" y="2438335"/>
            <a:ext cx="255677" cy="522418"/>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37902" name="Line 17"/>
          <p:cNvSpPr>
            <a:spLocks noChangeShapeType="1"/>
          </p:cNvSpPr>
          <p:nvPr/>
        </p:nvSpPr>
        <p:spPr bwMode="auto">
          <a:xfrm>
            <a:off x="1970617" y="2709864"/>
            <a:ext cx="2207683" cy="115093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7903" name="Line 18"/>
          <p:cNvSpPr>
            <a:spLocks noChangeShapeType="1"/>
          </p:cNvSpPr>
          <p:nvPr/>
        </p:nvSpPr>
        <p:spPr bwMode="auto">
          <a:xfrm flipH="1">
            <a:off x="2736851" y="2709864"/>
            <a:ext cx="2209800" cy="115093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7904" name="Oval 20"/>
          <p:cNvSpPr>
            <a:spLocks noChangeArrowheads="1"/>
          </p:cNvSpPr>
          <p:nvPr/>
        </p:nvSpPr>
        <p:spPr bwMode="auto">
          <a:xfrm>
            <a:off x="9747251" y="3230499"/>
            <a:ext cx="255677" cy="522418"/>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37905" name="Oval 21"/>
          <p:cNvSpPr>
            <a:spLocks noChangeArrowheads="1"/>
          </p:cNvSpPr>
          <p:nvPr/>
        </p:nvSpPr>
        <p:spPr bwMode="auto">
          <a:xfrm>
            <a:off x="9747251" y="1719199"/>
            <a:ext cx="255677" cy="522418"/>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37906" name="Line 22"/>
          <p:cNvSpPr>
            <a:spLocks noChangeShapeType="1"/>
          </p:cNvSpPr>
          <p:nvPr/>
        </p:nvSpPr>
        <p:spPr bwMode="auto">
          <a:xfrm>
            <a:off x="6961718" y="1989139"/>
            <a:ext cx="1536700" cy="151288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7907" name="Line 23"/>
          <p:cNvSpPr>
            <a:spLocks noChangeShapeType="1"/>
          </p:cNvSpPr>
          <p:nvPr/>
        </p:nvSpPr>
        <p:spPr bwMode="auto">
          <a:xfrm>
            <a:off x="6961718" y="1989139"/>
            <a:ext cx="2880783" cy="151288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7908" name="Line 24"/>
          <p:cNvSpPr>
            <a:spLocks noChangeShapeType="1"/>
          </p:cNvSpPr>
          <p:nvPr/>
        </p:nvSpPr>
        <p:spPr bwMode="auto">
          <a:xfrm flipH="1">
            <a:off x="7059084" y="1989139"/>
            <a:ext cx="1344083" cy="151288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7909" name="Oval 25"/>
          <p:cNvSpPr>
            <a:spLocks noChangeArrowheads="1"/>
          </p:cNvSpPr>
          <p:nvPr/>
        </p:nvSpPr>
        <p:spPr bwMode="auto">
          <a:xfrm>
            <a:off x="8305801" y="1719199"/>
            <a:ext cx="255677" cy="522418"/>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37910" name="Line 26"/>
          <p:cNvSpPr>
            <a:spLocks noChangeShapeType="1"/>
          </p:cNvSpPr>
          <p:nvPr/>
        </p:nvSpPr>
        <p:spPr bwMode="auto">
          <a:xfrm>
            <a:off x="6961718" y="1989139"/>
            <a:ext cx="97367" cy="151288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7911" name="Line 27"/>
          <p:cNvSpPr>
            <a:spLocks noChangeShapeType="1"/>
          </p:cNvSpPr>
          <p:nvPr/>
        </p:nvSpPr>
        <p:spPr bwMode="auto">
          <a:xfrm flipH="1">
            <a:off x="7059085" y="1989139"/>
            <a:ext cx="2688167" cy="151288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7912" name="Line 28"/>
          <p:cNvSpPr>
            <a:spLocks noChangeShapeType="1"/>
          </p:cNvSpPr>
          <p:nvPr/>
        </p:nvSpPr>
        <p:spPr bwMode="auto">
          <a:xfrm flipH="1" flipV="1">
            <a:off x="8403167" y="1989139"/>
            <a:ext cx="1439333" cy="151288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7913" name="Oval 29"/>
          <p:cNvSpPr>
            <a:spLocks noChangeArrowheads="1"/>
          </p:cNvSpPr>
          <p:nvPr/>
        </p:nvSpPr>
        <p:spPr bwMode="auto">
          <a:xfrm>
            <a:off x="6866468" y="1719199"/>
            <a:ext cx="167217" cy="522418"/>
          </a:xfrm>
          <a:prstGeom prst="ellipse">
            <a:avLst/>
          </a:prstGeom>
          <a:solidFill>
            <a:schemeClr val="tx1"/>
          </a:solidFill>
          <a:ln w="25400">
            <a:solidFill>
              <a:schemeClr val="tx1"/>
            </a:solidFill>
            <a:round/>
            <a:headEnd/>
            <a:tailEnd/>
          </a:ln>
        </p:spPr>
        <p:txBody>
          <a:bodyPr lIns="90000" tIns="46800" rIns="90000" bIns="46800" anchor="ctr">
            <a:spAutoFit/>
          </a:bodyPr>
          <a:lstStyle/>
          <a:p>
            <a:endParaRPr lang="en-US"/>
          </a:p>
        </p:txBody>
      </p:sp>
      <p:sp>
        <p:nvSpPr>
          <p:cNvPr id="37914" name="Oval 30"/>
          <p:cNvSpPr>
            <a:spLocks noChangeArrowheads="1"/>
          </p:cNvSpPr>
          <p:nvPr/>
        </p:nvSpPr>
        <p:spPr bwMode="auto">
          <a:xfrm>
            <a:off x="6961717" y="3230499"/>
            <a:ext cx="255677" cy="522418"/>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37915" name="Oval 32"/>
          <p:cNvSpPr>
            <a:spLocks noChangeArrowheads="1"/>
          </p:cNvSpPr>
          <p:nvPr/>
        </p:nvSpPr>
        <p:spPr bwMode="auto">
          <a:xfrm>
            <a:off x="8403168" y="3230499"/>
            <a:ext cx="255677" cy="522418"/>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37916" name="Line 34"/>
          <p:cNvSpPr>
            <a:spLocks noChangeShapeType="1"/>
          </p:cNvSpPr>
          <p:nvPr/>
        </p:nvSpPr>
        <p:spPr bwMode="auto">
          <a:xfrm>
            <a:off x="8403167" y="1989139"/>
            <a:ext cx="95251" cy="151288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37917" name="Line 35"/>
          <p:cNvSpPr>
            <a:spLocks noChangeShapeType="1"/>
          </p:cNvSpPr>
          <p:nvPr/>
        </p:nvSpPr>
        <p:spPr bwMode="auto">
          <a:xfrm flipH="1">
            <a:off x="2736851" y="1844676"/>
            <a:ext cx="673100" cy="2016125"/>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37918" name="Line 36"/>
          <p:cNvSpPr>
            <a:spLocks noChangeShapeType="1"/>
          </p:cNvSpPr>
          <p:nvPr/>
        </p:nvSpPr>
        <p:spPr bwMode="auto">
          <a:xfrm>
            <a:off x="3409951" y="1844676"/>
            <a:ext cx="768349" cy="2016125"/>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37919" name="Text Box 37"/>
          <p:cNvSpPr txBox="1">
            <a:spLocks noChangeArrowheads="1"/>
          </p:cNvSpPr>
          <p:nvPr/>
        </p:nvSpPr>
        <p:spPr bwMode="auto">
          <a:xfrm>
            <a:off x="3122084" y="4294188"/>
            <a:ext cx="54083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i="1">
                <a:latin typeface="Times New Roman" pitchFamily="18" charset="0"/>
              </a:rPr>
              <a:t>K</a:t>
            </a:r>
            <a:r>
              <a:rPr lang="en-US" altLang="zh-TW" baseline="-25000">
                <a:latin typeface="Times New Roman" pitchFamily="18" charset="0"/>
              </a:rPr>
              <a:t>5</a:t>
            </a:r>
          </a:p>
        </p:txBody>
      </p:sp>
      <p:sp>
        <p:nvSpPr>
          <p:cNvPr id="37920" name="Line 38"/>
          <p:cNvSpPr>
            <a:spLocks noChangeShapeType="1"/>
          </p:cNvSpPr>
          <p:nvPr/>
        </p:nvSpPr>
        <p:spPr bwMode="auto">
          <a:xfrm flipH="1">
            <a:off x="8498417" y="1989139"/>
            <a:ext cx="1344083" cy="151288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37921" name="Line 39"/>
          <p:cNvSpPr>
            <a:spLocks noChangeShapeType="1"/>
          </p:cNvSpPr>
          <p:nvPr/>
        </p:nvSpPr>
        <p:spPr bwMode="auto">
          <a:xfrm>
            <a:off x="9842500" y="1989139"/>
            <a:ext cx="0" cy="151288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37922" name="Text Box 40"/>
          <p:cNvSpPr txBox="1">
            <a:spLocks noChangeArrowheads="1"/>
          </p:cNvSpPr>
          <p:nvPr/>
        </p:nvSpPr>
        <p:spPr bwMode="auto">
          <a:xfrm>
            <a:off x="8115300" y="4149726"/>
            <a:ext cx="720367"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i="1">
                <a:latin typeface="Times New Roman" pitchFamily="18" charset="0"/>
              </a:rPr>
              <a:t>K</a:t>
            </a:r>
            <a:r>
              <a:rPr lang="en-US" altLang="zh-TW" baseline="-25000">
                <a:latin typeface="Times New Roman" pitchFamily="18" charset="0"/>
              </a:rPr>
              <a:t>3,3</a:t>
            </a:r>
          </a:p>
        </p:txBody>
      </p:sp>
    </p:spTree>
    <p:extLst>
      <p:ext uri="{BB962C8B-B14F-4D97-AF65-F5344CB8AC3E}">
        <p14:creationId xmlns:p14="http://schemas.microsoft.com/office/powerpoint/2010/main" val="15078894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662E0F9-A378-489A-832C-641EE6DA540F}"/>
              </a:ext>
            </a:extLst>
          </p:cNvPr>
          <p:cNvSpPr/>
          <p:nvPr/>
        </p:nvSpPr>
        <p:spPr>
          <a:xfrm>
            <a:off x="1708727" y="83128"/>
            <a:ext cx="8192655" cy="461665"/>
          </a:xfrm>
          <a:prstGeom prst="rect">
            <a:avLst/>
          </a:prstGeom>
          <a:solidFill>
            <a:srgbClr val="FFC000"/>
          </a:solidFill>
        </p:spPr>
        <p:txBody>
          <a:bodyPr wrap="squar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UNIT-I</a:t>
            </a:r>
            <a:endParaRPr lang="en-US" sz="2400" dirty="0">
              <a:ln w="0"/>
              <a:effectLst>
                <a:outerShdw blurRad="38100" dist="19050" dir="2700000" algn="tl" rotWithShape="0">
                  <a:schemeClr val="dk1">
                    <a:alpha val="40000"/>
                  </a:schemeClr>
                </a:outerShdw>
              </a:effectLst>
            </a:endParaRPr>
          </a:p>
        </p:txBody>
      </p:sp>
      <p:sp>
        <p:nvSpPr>
          <p:cNvPr id="1026" name="AutoShape 2" descr="Königsberg graph.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117" name="Rectangle 69"/>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25" name="Rectangle 1"/>
          <p:cNvSpPr>
            <a:spLocks noChangeArrowheads="1"/>
          </p:cNvSpPr>
          <p:nvPr/>
        </p:nvSpPr>
        <p:spPr bwMode="auto">
          <a:xfrm>
            <a:off x="0" y="1058779"/>
            <a:ext cx="12192000" cy="323165"/>
          </a:xfrm>
          <a:prstGeom prst="rect">
            <a:avLst/>
          </a:prstGeom>
          <a:solidFill>
            <a:srgbClr val="EEEEEE"/>
          </a:solidFill>
          <a:ln w="9525">
            <a:noFill/>
            <a:miter lim="800000"/>
            <a:headEnd/>
            <a:tailEnd/>
          </a:ln>
          <a:effec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 name="Picture 2" descr="C:\Users\HKK\Downloads\diagrams 3_1.jpg"/>
          <p:cNvPicPr>
            <a:picLocks noChangeAspect="1" noChangeArrowheads="1"/>
          </p:cNvPicPr>
          <p:nvPr/>
        </p:nvPicPr>
        <p:blipFill>
          <a:blip r:embed="rId2"/>
          <a:srcRect/>
          <a:stretch>
            <a:fillRect/>
          </a:stretch>
        </p:blipFill>
        <p:spPr bwMode="auto">
          <a:xfrm>
            <a:off x="954698" y="1118936"/>
            <a:ext cx="10282604" cy="4993105"/>
          </a:xfrm>
          <a:prstGeom prst="rect">
            <a:avLst/>
          </a:prstGeom>
          <a:noFill/>
        </p:spPr>
      </p:pic>
    </p:spTree>
    <p:extLst>
      <p:ext uri="{BB962C8B-B14F-4D97-AF65-F5344CB8AC3E}">
        <p14:creationId xmlns:p14="http://schemas.microsoft.com/office/powerpoint/2010/main" val="2811541242"/>
      </p:ext>
    </p:extLst>
  </p:cSld>
  <p:clrMapOvr>
    <a:masterClrMapping/>
  </p:clrMapOvr>
  <p:transition spd="slow">
    <p:push dir="u"/>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ChangeArrowheads="1"/>
          </p:cNvSpPr>
          <p:nvPr/>
        </p:nvSpPr>
        <p:spPr bwMode="auto">
          <a:xfrm>
            <a:off x="431801" y="981076"/>
            <a:ext cx="10945284" cy="1800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nSpc>
                <a:spcPct val="90000"/>
              </a:lnSpc>
              <a:spcBef>
                <a:spcPct val="20000"/>
              </a:spcBef>
              <a:buClr>
                <a:schemeClr val="hlink"/>
              </a:buClr>
              <a:buSzPct val="70000"/>
              <a:buFont typeface="Wingdings" pitchFamily="2" charset="2"/>
              <a:buNone/>
            </a:pPr>
            <a:r>
              <a:rPr lang="en-US" altLang="zh-TW" sz="2800" dirty="0">
                <a:solidFill>
                  <a:srgbClr val="FF0000"/>
                </a:solidFill>
              </a:rPr>
              <a:t>Definition:</a:t>
            </a:r>
          </a:p>
          <a:p>
            <a:pPr marL="342900" indent="-342900">
              <a:lnSpc>
                <a:spcPct val="90000"/>
              </a:lnSpc>
              <a:spcBef>
                <a:spcPct val="20000"/>
              </a:spcBef>
              <a:buClr>
                <a:schemeClr val="hlink"/>
              </a:buClr>
              <a:buSzPct val="70000"/>
              <a:buFont typeface="Wingdings" pitchFamily="2" charset="2"/>
              <a:buNone/>
            </a:pPr>
            <a:r>
              <a:rPr lang="en-US" altLang="zh-TW" dirty="0">
                <a:solidFill>
                  <a:srgbClr val="CCFF99"/>
                </a:solidFill>
              </a:rPr>
              <a:t>    </a:t>
            </a:r>
            <a:r>
              <a:rPr lang="en-US" altLang="zh-TW" b="0" dirty="0"/>
              <a:t>A </a:t>
            </a:r>
            <a:r>
              <a:rPr lang="en-US" altLang="zh-TW" b="0" dirty="0">
                <a:solidFill>
                  <a:schemeClr val="accent5"/>
                </a:solidFill>
              </a:rPr>
              <a:t>subdivision </a:t>
            </a:r>
            <a:r>
              <a:rPr lang="en-US" altLang="zh-TW" b="0" dirty="0"/>
              <a:t>of a graph </a:t>
            </a:r>
            <a:r>
              <a:rPr lang="en-US" altLang="zh-TW" i="1" dirty="0">
                <a:latin typeface="Times New Roman" pitchFamily="18" charset="0"/>
              </a:rPr>
              <a:t>G</a:t>
            </a:r>
            <a:r>
              <a:rPr lang="en-US" altLang="zh-TW" b="0" dirty="0"/>
              <a:t> is a graph obtained by inserting vertices (of degree 2) into the edges of </a:t>
            </a:r>
            <a:r>
              <a:rPr lang="en-US" altLang="zh-TW" i="1" dirty="0">
                <a:latin typeface="Times New Roman" pitchFamily="18" charset="0"/>
              </a:rPr>
              <a:t>G</a:t>
            </a:r>
            <a:r>
              <a:rPr lang="en-US" altLang="zh-TW" b="0" dirty="0"/>
              <a:t>.</a:t>
            </a:r>
          </a:p>
        </p:txBody>
      </p:sp>
      <p:sp>
        <p:nvSpPr>
          <p:cNvPr id="533508" name="Rectangle 4"/>
          <p:cNvSpPr>
            <a:spLocks noChangeArrowheads="1"/>
          </p:cNvSpPr>
          <p:nvPr/>
        </p:nvSpPr>
        <p:spPr bwMode="auto">
          <a:xfrm>
            <a:off x="334434" y="3068638"/>
            <a:ext cx="10945284"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hlink"/>
              </a:buClr>
              <a:buSzPct val="70000"/>
              <a:buFont typeface="Wingdings" pitchFamily="2" charset="2"/>
              <a:buNone/>
            </a:pPr>
            <a:endParaRPr lang="zh-TW" altLang="en-US" b="0">
              <a:solidFill>
                <a:srgbClr val="FFFF66"/>
              </a:solidFill>
            </a:endParaRPr>
          </a:p>
        </p:txBody>
      </p:sp>
    </p:spTree>
    <p:extLst>
      <p:ext uri="{BB962C8B-B14F-4D97-AF65-F5344CB8AC3E}">
        <p14:creationId xmlns:p14="http://schemas.microsoft.com/office/powerpoint/2010/main" val="2978432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3506"/>
                                        </p:tgtEl>
                                        <p:attrNameLst>
                                          <p:attrName>style.visibility</p:attrName>
                                        </p:attrNameLst>
                                      </p:cBhvr>
                                      <p:to>
                                        <p:strVal val="visible"/>
                                      </p:to>
                                    </p:set>
                                    <p:anim calcmode="lin" valueType="num">
                                      <p:cBhvr additive="base">
                                        <p:cTn id="7" dur="500" fill="hold"/>
                                        <p:tgtEl>
                                          <p:spTgt spid="533506"/>
                                        </p:tgtEl>
                                        <p:attrNameLst>
                                          <p:attrName>ppt_x</p:attrName>
                                        </p:attrNameLst>
                                      </p:cBhvr>
                                      <p:tavLst>
                                        <p:tav tm="0">
                                          <p:val>
                                            <p:strVal val="#ppt_x"/>
                                          </p:val>
                                        </p:tav>
                                        <p:tav tm="100000">
                                          <p:val>
                                            <p:strVal val="#ppt_x"/>
                                          </p:val>
                                        </p:tav>
                                      </p:tavLst>
                                    </p:anim>
                                    <p:anim calcmode="lin" valueType="num">
                                      <p:cBhvr additive="base">
                                        <p:cTn id="8" dur="500" fill="hold"/>
                                        <p:tgtEl>
                                          <p:spTgt spid="53350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533508"/>
                                        </p:tgtEl>
                                        <p:attrNameLst>
                                          <p:attrName>style.visibility</p:attrName>
                                        </p:attrNameLst>
                                      </p:cBhvr>
                                      <p:to>
                                        <p:strVal val="visible"/>
                                      </p:to>
                                    </p:set>
                                    <p:anim calcmode="lin" valueType="num">
                                      <p:cBhvr additive="base">
                                        <p:cTn id="13" dur="500" fill="hold"/>
                                        <p:tgtEl>
                                          <p:spTgt spid="533508"/>
                                        </p:tgtEl>
                                        <p:attrNameLst>
                                          <p:attrName>ppt_x</p:attrName>
                                        </p:attrNameLst>
                                      </p:cBhvr>
                                      <p:tavLst>
                                        <p:tav tm="0">
                                          <p:val>
                                            <p:strVal val="#ppt_x"/>
                                          </p:val>
                                        </p:tav>
                                        <p:tav tm="100000">
                                          <p:val>
                                            <p:strVal val="#ppt_x"/>
                                          </p:val>
                                        </p:tav>
                                      </p:tavLst>
                                    </p:anim>
                                    <p:anim calcmode="lin" valueType="num">
                                      <p:cBhvr additive="base">
                                        <p:cTn id="14" dur="500" fill="hold"/>
                                        <p:tgtEl>
                                          <p:spTgt spid="5335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6" grpId="0" animBg="1"/>
      <p:bldP spid="533508"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lide Number Placeholder 5"/>
          <p:cNvSpPr>
            <a:spLocks noGrp="1"/>
          </p:cNvSpPr>
          <p:nvPr>
            <p:ph type="sldNum" sz="quarter" idx="4294967295"/>
          </p:nvPr>
        </p:nvSpPr>
        <p:spPr>
          <a:xfrm>
            <a:off x="11518900" y="6515100"/>
            <a:ext cx="618067" cy="273050"/>
          </a:xfrm>
          <a:prstGeom prst="rect">
            <a:avLst/>
          </a:prstGeom>
        </p:spPr>
        <p:txBody>
          <a:bodyPr/>
          <a:lstStyle/>
          <a:p>
            <a:pPr>
              <a:defRPr/>
            </a:pPr>
            <a:r>
              <a:rPr lang="en-US" altLang="zh-TW" dirty="0" smtClean="0"/>
              <a:t>-</a:t>
            </a:r>
            <a:endParaRPr lang="en-US" altLang="zh-TW" dirty="0"/>
          </a:p>
        </p:txBody>
      </p:sp>
      <p:sp>
        <p:nvSpPr>
          <p:cNvPr id="534530" name="Text Box 2"/>
          <p:cNvSpPr txBox="1">
            <a:spLocks noChangeArrowheads="1"/>
          </p:cNvSpPr>
          <p:nvPr/>
        </p:nvSpPr>
        <p:spPr bwMode="auto">
          <a:xfrm>
            <a:off x="656774" y="839790"/>
            <a:ext cx="2376333" cy="371513"/>
          </a:xfrm>
          <a:prstGeom prst="rect">
            <a:avLst/>
          </a:prstGeom>
          <a:noFill/>
          <a:ln w="38100">
            <a:noFill/>
            <a:miter lim="800000"/>
            <a:headEnd/>
            <a:tailEnd type="none" w="lg" len="lg"/>
          </a:ln>
          <a:effectLst/>
        </p:spPr>
        <p:txBody>
          <a:bodyPr wrap="none" lIns="90000" tIns="46800" rIns="90000" bIns="46800">
            <a:spAutoFit/>
          </a:bodyPr>
          <a:lstStyle/>
          <a:p>
            <a:pPr>
              <a:defRPr/>
            </a:pPr>
            <a:r>
              <a:rPr lang="en-US" altLang="zh-TW" dirty="0" smtClean="0">
                <a:solidFill>
                  <a:srgbClr val="FFFF66"/>
                </a:solidFill>
              </a:rPr>
              <a:t> </a:t>
            </a:r>
            <a:r>
              <a:rPr lang="en-US" altLang="zh-TW" b="0" dirty="0"/>
              <a:t>Subdivisions of graphs.</a:t>
            </a:r>
          </a:p>
        </p:txBody>
      </p:sp>
      <p:grpSp>
        <p:nvGrpSpPr>
          <p:cNvPr id="2" name="Group 76"/>
          <p:cNvGrpSpPr>
            <a:grpSpLocks/>
          </p:cNvGrpSpPr>
          <p:nvPr/>
        </p:nvGrpSpPr>
        <p:grpSpPr bwMode="auto">
          <a:xfrm>
            <a:off x="814918" y="1430339"/>
            <a:ext cx="3520016" cy="2395537"/>
            <a:chOff x="385" y="1173"/>
            <a:chExt cx="1663" cy="1509"/>
          </a:xfrm>
        </p:grpSpPr>
        <p:sp>
          <p:nvSpPr>
            <p:cNvPr id="41005" name="Oval 3"/>
            <p:cNvSpPr>
              <a:spLocks noChangeArrowheads="1"/>
            </p:cNvSpPr>
            <p:nvPr/>
          </p:nvSpPr>
          <p:spPr bwMode="auto">
            <a:xfrm>
              <a:off x="1927" y="1536"/>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1006" name="Oval 4"/>
            <p:cNvSpPr>
              <a:spLocks noChangeArrowheads="1"/>
            </p:cNvSpPr>
            <p:nvPr/>
          </p:nvSpPr>
          <p:spPr bwMode="auto">
            <a:xfrm>
              <a:off x="1927" y="2353"/>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1007" name="Line 6"/>
            <p:cNvSpPr>
              <a:spLocks noChangeShapeType="1"/>
            </p:cNvSpPr>
            <p:nvPr/>
          </p:nvSpPr>
          <p:spPr bwMode="auto">
            <a:xfrm>
              <a:off x="1429" y="1344"/>
              <a:ext cx="544" cy="36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1008" name="Line 7"/>
            <p:cNvSpPr>
              <a:spLocks noChangeShapeType="1"/>
            </p:cNvSpPr>
            <p:nvPr/>
          </p:nvSpPr>
          <p:spPr bwMode="auto">
            <a:xfrm flipV="1">
              <a:off x="930" y="1707"/>
              <a:ext cx="1" cy="86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1009" name="Oval 8"/>
            <p:cNvSpPr>
              <a:spLocks noChangeArrowheads="1"/>
            </p:cNvSpPr>
            <p:nvPr/>
          </p:nvSpPr>
          <p:spPr bwMode="auto">
            <a:xfrm>
              <a:off x="385" y="1990"/>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1010" name="Line 9"/>
            <p:cNvSpPr>
              <a:spLocks noChangeShapeType="1"/>
            </p:cNvSpPr>
            <p:nvPr/>
          </p:nvSpPr>
          <p:spPr bwMode="auto">
            <a:xfrm flipH="1">
              <a:off x="930" y="1344"/>
              <a:ext cx="499" cy="31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1011" name="Line 11"/>
            <p:cNvSpPr>
              <a:spLocks noChangeShapeType="1"/>
            </p:cNvSpPr>
            <p:nvPr/>
          </p:nvSpPr>
          <p:spPr bwMode="auto">
            <a:xfrm flipH="1" flipV="1">
              <a:off x="431" y="2160"/>
              <a:ext cx="499"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1012" name="Oval 12"/>
            <p:cNvSpPr>
              <a:spLocks noChangeArrowheads="1"/>
            </p:cNvSpPr>
            <p:nvPr/>
          </p:nvSpPr>
          <p:spPr bwMode="auto">
            <a:xfrm>
              <a:off x="1383" y="1173"/>
              <a:ext cx="79" cy="329"/>
            </a:xfrm>
            <a:prstGeom prst="ellipse">
              <a:avLst/>
            </a:prstGeom>
            <a:solidFill>
              <a:schemeClr val="tx1"/>
            </a:solidFill>
            <a:ln w="25400">
              <a:solidFill>
                <a:schemeClr val="tx1"/>
              </a:solidFill>
              <a:round/>
              <a:headEnd/>
              <a:tailEnd/>
            </a:ln>
          </p:spPr>
          <p:txBody>
            <a:bodyPr lIns="90000" tIns="46800" rIns="90000" bIns="46800" anchor="ctr">
              <a:spAutoFit/>
            </a:bodyPr>
            <a:lstStyle/>
            <a:p>
              <a:endParaRPr lang="en-US"/>
            </a:p>
          </p:txBody>
        </p:sp>
        <p:sp>
          <p:nvSpPr>
            <p:cNvPr id="41013" name="Oval 13"/>
            <p:cNvSpPr>
              <a:spLocks noChangeArrowheads="1"/>
            </p:cNvSpPr>
            <p:nvPr/>
          </p:nvSpPr>
          <p:spPr bwMode="auto">
            <a:xfrm>
              <a:off x="885" y="1536"/>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1014" name="Text Box 31"/>
            <p:cNvSpPr txBox="1">
              <a:spLocks noChangeArrowheads="1"/>
            </p:cNvSpPr>
            <p:nvPr/>
          </p:nvSpPr>
          <p:spPr bwMode="auto">
            <a:xfrm>
              <a:off x="431" y="1207"/>
              <a:ext cx="209"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i="1">
                  <a:latin typeface="Times New Roman" pitchFamily="18" charset="0"/>
                </a:rPr>
                <a:t>G</a:t>
              </a:r>
              <a:endParaRPr lang="en-US" altLang="zh-TW" baseline="-25000">
                <a:latin typeface="Times New Roman" pitchFamily="18" charset="0"/>
              </a:endParaRPr>
            </a:p>
          </p:txBody>
        </p:sp>
        <p:sp>
          <p:nvSpPr>
            <p:cNvPr id="41015" name="Oval 35"/>
            <p:cNvSpPr>
              <a:spLocks noChangeArrowheads="1"/>
            </p:cNvSpPr>
            <p:nvPr/>
          </p:nvSpPr>
          <p:spPr bwMode="auto">
            <a:xfrm>
              <a:off x="884" y="1990"/>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1016" name="Oval 36"/>
            <p:cNvSpPr>
              <a:spLocks noChangeArrowheads="1"/>
            </p:cNvSpPr>
            <p:nvPr/>
          </p:nvSpPr>
          <p:spPr bwMode="auto">
            <a:xfrm>
              <a:off x="884" y="2353"/>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1017" name="Line 37"/>
            <p:cNvSpPr>
              <a:spLocks noChangeShapeType="1"/>
            </p:cNvSpPr>
            <p:nvPr/>
          </p:nvSpPr>
          <p:spPr bwMode="auto">
            <a:xfrm flipH="1" flipV="1">
              <a:off x="930" y="2523"/>
              <a:ext cx="997"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1018" name="Line 38"/>
            <p:cNvSpPr>
              <a:spLocks noChangeShapeType="1"/>
            </p:cNvSpPr>
            <p:nvPr/>
          </p:nvSpPr>
          <p:spPr bwMode="auto">
            <a:xfrm>
              <a:off x="975" y="2160"/>
              <a:ext cx="952"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1019" name="Oval 39"/>
            <p:cNvSpPr>
              <a:spLocks noChangeArrowheads="1"/>
            </p:cNvSpPr>
            <p:nvPr/>
          </p:nvSpPr>
          <p:spPr bwMode="auto">
            <a:xfrm>
              <a:off x="1927" y="1990"/>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1020" name="Line 40"/>
            <p:cNvSpPr>
              <a:spLocks noChangeShapeType="1"/>
            </p:cNvSpPr>
            <p:nvPr/>
          </p:nvSpPr>
          <p:spPr bwMode="auto">
            <a:xfrm>
              <a:off x="1973" y="1706"/>
              <a:ext cx="0" cy="81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grpSp>
        <p:nvGrpSpPr>
          <p:cNvPr id="3" name="Group 77"/>
          <p:cNvGrpSpPr>
            <a:grpSpLocks/>
          </p:cNvGrpSpPr>
          <p:nvPr/>
        </p:nvGrpSpPr>
        <p:grpSpPr bwMode="auto">
          <a:xfrm>
            <a:off x="5615517" y="782639"/>
            <a:ext cx="4574116" cy="2395538"/>
            <a:chOff x="2653" y="719"/>
            <a:chExt cx="2161" cy="1509"/>
          </a:xfrm>
        </p:grpSpPr>
        <p:sp>
          <p:nvSpPr>
            <p:cNvPr id="40987" name="Text Box 34"/>
            <p:cNvSpPr txBox="1">
              <a:spLocks noChangeArrowheads="1"/>
            </p:cNvSpPr>
            <p:nvPr/>
          </p:nvSpPr>
          <p:spPr bwMode="auto">
            <a:xfrm>
              <a:off x="2744" y="890"/>
              <a:ext cx="21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i="1">
                  <a:latin typeface="Times New Roman" pitchFamily="18" charset="0"/>
                </a:rPr>
                <a:t>H</a:t>
              </a:r>
              <a:endParaRPr lang="en-US" altLang="zh-TW" baseline="-25000">
                <a:latin typeface="Times New Roman" pitchFamily="18" charset="0"/>
              </a:endParaRPr>
            </a:p>
          </p:txBody>
        </p:sp>
        <p:sp>
          <p:nvSpPr>
            <p:cNvPr id="40988" name="Oval 41"/>
            <p:cNvSpPr>
              <a:spLocks noChangeArrowheads="1"/>
            </p:cNvSpPr>
            <p:nvPr/>
          </p:nvSpPr>
          <p:spPr bwMode="auto">
            <a:xfrm>
              <a:off x="4693" y="1082"/>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0989" name="Oval 42"/>
            <p:cNvSpPr>
              <a:spLocks noChangeArrowheads="1"/>
            </p:cNvSpPr>
            <p:nvPr/>
          </p:nvSpPr>
          <p:spPr bwMode="auto">
            <a:xfrm>
              <a:off x="4693" y="1899"/>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0990" name="Line 43"/>
            <p:cNvSpPr>
              <a:spLocks noChangeShapeType="1"/>
            </p:cNvSpPr>
            <p:nvPr/>
          </p:nvSpPr>
          <p:spPr bwMode="auto">
            <a:xfrm>
              <a:off x="4195" y="890"/>
              <a:ext cx="544" cy="36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0991" name="Line 44"/>
            <p:cNvSpPr>
              <a:spLocks noChangeShapeType="1"/>
            </p:cNvSpPr>
            <p:nvPr/>
          </p:nvSpPr>
          <p:spPr bwMode="auto">
            <a:xfrm flipV="1">
              <a:off x="3696" y="1253"/>
              <a:ext cx="1" cy="86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0992" name="Line 46"/>
            <p:cNvSpPr>
              <a:spLocks noChangeShapeType="1"/>
            </p:cNvSpPr>
            <p:nvPr/>
          </p:nvSpPr>
          <p:spPr bwMode="auto">
            <a:xfrm flipH="1">
              <a:off x="3696" y="890"/>
              <a:ext cx="499" cy="31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0993" name="Line 47"/>
            <p:cNvSpPr>
              <a:spLocks noChangeShapeType="1"/>
            </p:cNvSpPr>
            <p:nvPr/>
          </p:nvSpPr>
          <p:spPr bwMode="auto">
            <a:xfrm flipH="1" flipV="1">
              <a:off x="3197" y="1706"/>
              <a:ext cx="499"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0994" name="Oval 48"/>
            <p:cNvSpPr>
              <a:spLocks noChangeArrowheads="1"/>
            </p:cNvSpPr>
            <p:nvPr/>
          </p:nvSpPr>
          <p:spPr bwMode="auto">
            <a:xfrm>
              <a:off x="4149" y="719"/>
              <a:ext cx="79" cy="329"/>
            </a:xfrm>
            <a:prstGeom prst="ellipse">
              <a:avLst/>
            </a:prstGeom>
            <a:solidFill>
              <a:schemeClr val="tx1"/>
            </a:solidFill>
            <a:ln w="25400">
              <a:solidFill>
                <a:schemeClr val="tx1"/>
              </a:solidFill>
              <a:round/>
              <a:headEnd/>
              <a:tailEnd/>
            </a:ln>
          </p:spPr>
          <p:txBody>
            <a:bodyPr lIns="90000" tIns="46800" rIns="90000" bIns="46800" anchor="ctr">
              <a:spAutoFit/>
            </a:bodyPr>
            <a:lstStyle/>
            <a:p>
              <a:endParaRPr lang="en-US"/>
            </a:p>
          </p:txBody>
        </p:sp>
        <p:sp>
          <p:nvSpPr>
            <p:cNvPr id="40995" name="Oval 49"/>
            <p:cNvSpPr>
              <a:spLocks noChangeArrowheads="1"/>
            </p:cNvSpPr>
            <p:nvPr/>
          </p:nvSpPr>
          <p:spPr bwMode="auto">
            <a:xfrm>
              <a:off x="3651" y="1082"/>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0996" name="Oval 50"/>
            <p:cNvSpPr>
              <a:spLocks noChangeArrowheads="1"/>
            </p:cNvSpPr>
            <p:nvPr/>
          </p:nvSpPr>
          <p:spPr bwMode="auto">
            <a:xfrm>
              <a:off x="3650" y="1536"/>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0997" name="Oval 51"/>
            <p:cNvSpPr>
              <a:spLocks noChangeArrowheads="1"/>
            </p:cNvSpPr>
            <p:nvPr/>
          </p:nvSpPr>
          <p:spPr bwMode="auto">
            <a:xfrm>
              <a:off x="3650" y="1899"/>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0998" name="Line 52"/>
            <p:cNvSpPr>
              <a:spLocks noChangeShapeType="1"/>
            </p:cNvSpPr>
            <p:nvPr/>
          </p:nvSpPr>
          <p:spPr bwMode="auto">
            <a:xfrm flipH="1" flipV="1">
              <a:off x="3696" y="2069"/>
              <a:ext cx="997"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0999" name="Line 53"/>
            <p:cNvSpPr>
              <a:spLocks noChangeShapeType="1"/>
            </p:cNvSpPr>
            <p:nvPr/>
          </p:nvSpPr>
          <p:spPr bwMode="auto">
            <a:xfrm>
              <a:off x="3741" y="1706"/>
              <a:ext cx="952"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1000" name="Oval 54"/>
            <p:cNvSpPr>
              <a:spLocks noChangeArrowheads="1"/>
            </p:cNvSpPr>
            <p:nvPr/>
          </p:nvSpPr>
          <p:spPr bwMode="auto">
            <a:xfrm>
              <a:off x="4693" y="1536"/>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1001" name="Line 55"/>
            <p:cNvSpPr>
              <a:spLocks noChangeShapeType="1"/>
            </p:cNvSpPr>
            <p:nvPr/>
          </p:nvSpPr>
          <p:spPr bwMode="auto">
            <a:xfrm>
              <a:off x="4739" y="1252"/>
              <a:ext cx="0" cy="81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1002" name="Line 56"/>
            <p:cNvSpPr>
              <a:spLocks noChangeShapeType="1"/>
            </p:cNvSpPr>
            <p:nvPr/>
          </p:nvSpPr>
          <p:spPr bwMode="auto">
            <a:xfrm flipH="1" flipV="1">
              <a:off x="2699" y="1706"/>
              <a:ext cx="499"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1003" name="Oval 57"/>
            <p:cNvSpPr>
              <a:spLocks noChangeArrowheads="1"/>
            </p:cNvSpPr>
            <p:nvPr/>
          </p:nvSpPr>
          <p:spPr bwMode="auto">
            <a:xfrm>
              <a:off x="2653" y="1536"/>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1004" name="Oval 45"/>
            <p:cNvSpPr>
              <a:spLocks noChangeArrowheads="1"/>
            </p:cNvSpPr>
            <p:nvPr/>
          </p:nvSpPr>
          <p:spPr bwMode="auto">
            <a:xfrm>
              <a:off x="3151" y="1536"/>
              <a:ext cx="121" cy="329"/>
            </a:xfrm>
            <a:prstGeom prst="ellipse">
              <a:avLst/>
            </a:prstGeom>
            <a:solidFill>
              <a:srgbClr val="FFFF00"/>
            </a:solidFill>
            <a:ln w="25400">
              <a:solidFill>
                <a:srgbClr val="FFFF00"/>
              </a:solidFill>
              <a:round/>
              <a:headEnd/>
              <a:tailEnd/>
            </a:ln>
          </p:spPr>
          <p:txBody>
            <a:bodyPr wrap="none" lIns="90000" tIns="46800" rIns="90000" bIns="46800" anchor="ctr">
              <a:spAutoFit/>
            </a:bodyPr>
            <a:lstStyle/>
            <a:p>
              <a:endParaRPr lang="en-US"/>
            </a:p>
          </p:txBody>
        </p:sp>
      </p:grpSp>
      <p:grpSp>
        <p:nvGrpSpPr>
          <p:cNvPr id="4" name="Group 79"/>
          <p:cNvGrpSpPr>
            <a:grpSpLocks/>
          </p:cNvGrpSpPr>
          <p:nvPr/>
        </p:nvGrpSpPr>
        <p:grpSpPr bwMode="auto">
          <a:xfrm>
            <a:off x="5808133" y="3805239"/>
            <a:ext cx="4381500" cy="2395538"/>
            <a:chOff x="2744" y="2397"/>
            <a:chExt cx="2070" cy="1509"/>
          </a:xfrm>
        </p:grpSpPr>
        <p:sp>
          <p:nvSpPr>
            <p:cNvPr id="40970" name="Text Box 58"/>
            <p:cNvSpPr txBox="1">
              <a:spLocks noChangeArrowheads="1"/>
            </p:cNvSpPr>
            <p:nvPr/>
          </p:nvSpPr>
          <p:spPr bwMode="auto">
            <a:xfrm>
              <a:off x="2744" y="2568"/>
              <a:ext cx="199"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i="1">
                  <a:latin typeface="Times New Roman" pitchFamily="18" charset="0"/>
                </a:rPr>
                <a:t>F</a:t>
              </a:r>
              <a:endParaRPr lang="en-US" altLang="zh-TW" baseline="-25000">
                <a:latin typeface="Times New Roman" pitchFamily="18" charset="0"/>
              </a:endParaRPr>
            </a:p>
          </p:txBody>
        </p:sp>
        <p:sp>
          <p:nvSpPr>
            <p:cNvPr id="40971" name="Oval 59"/>
            <p:cNvSpPr>
              <a:spLocks noChangeArrowheads="1"/>
            </p:cNvSpPr>
            <p:nvPr/>
          </p:nvSpPr>
          <p:spPr bwMode="auto">
            <a:xfrm>
              <a:off x="4693" y="2760"/>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0972" name="Oval 60"/>
            <p:cNvSpPr>
              <a:spLocks noChangeArrowheads="1"/>
            </p:cNvSpPr>
            <p:nvPr/>
          </p:nvSpPr>
          <p:spPr bwMode="auto">
            <a:xfrm>
              <a:off x="4693" y="3577"/>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0973" name="Line 61"/>
            <p:cNvSpPr>
              <a:spLocks noChangeShapeType="1"/>
            </p:cNvSpPr>
            <p:nvPr/>
          </p:nvSpPr>
          <p:spPr bwMode="auto">
            <a:xfrm>
              <a:off x="4195" y="2568"/>
              <a:ext cx="544" cy="36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0974" name="Line 62"/>
            <p:cNvSpPr>
              <a:spLocks noChangeShapeType="1"/>
            </p:cNvSpPr>
            <p:nvPr/>
          </p:nvSpPr>
          <p:spPr bwMode="auto">
            <a:xfrm flipV="1">
              <a:off x="3696" y="2931"/>
              <a:ext cx="1" cy="86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0975" name="Line 63"/>
            <p:cNvSpPr>
              <a:spLocks noChangeShapeType="1"/>
            </p:cNvSpPr>
            <p:nvPr/>
          </p:nvSpPr>
          <p:spPr bwMode="auto">
            <a:xfrm flipH="1">
              <a:off x="3696" y="2568"/>
              <a:ext cx="499" cy="31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0976" name="Line 64"/>
            <p:cNvSpPr>
              <a:spLocks noChangeShapeType="1"/>
            </p:cNvSpPr>
            <p:nvPr/>
          </p:nvSpPr>
          <p:spPr bwMode="auto">
            <a:xfrm flipH="1" flipV="1">
              <a:off x="3198" y="2930"/>
              <a:ext cx="499"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0977" name="Oval 65"/>
            <p:cNvSpPr>
              <a:spLocks noChangeArrowheads="1"/>
            </p:cNvSpPr>
            <p:nvPr/>
          </p:nvSpPr>
          <p:spPr bwMode="auto">
            <a:xfrm>
              <a:off x="4149" y="2397"/>
              <a:ext cx="79" cy="329"/>
            </a:xfrm>
            <a:prstGeom prst="ellipse">
              <a:avLst/>
            </a:prstGeom>
            <a:solidFill>
              <a:schemeClr val="tx1"/>
            </a:solidFill>
            <a:ln w="25400">
              <a:solidFill>
                <a:schemeClr val="tx1"/>
              </a:solidFill>
              <a:round/>
              <a:headEnd/>
              <a:tailEnd/>
            </a:ln>
          </p:spPr>
          <p:txBody>
            <a:bodyPr lIns="90000" tIns="46800" rIns="90000" bIns="46800" anchor="ctr">
              <a:spAutoFit/>
            </a:bodyPr>
            <a:lstStyle/>
            <a:p>
              <a:endParaRPr lang="en-US"/>
            </a:p>
          </p:txBody>
        </p:sp>
        <p:sp>
          <p:nvSpPr>
            <p:cNvPr id="40978" name="Oval 66"/>
            <p:cNvSpPr>
              <a:spLocks noChangeArrowheads="1"/>
            </p:cNvSpPr>
            <p:nvPr/>
          </p:nvSpPr>
          <p:spPr bwMode="auto">
            <a:xfrm>
              <a:off x="3651" y="2760"/>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0979" name="Oval 67"/>
            <p:cNvSpPr>
              <a:spLocks noChangeArrowheads="1"/>
            </p:cNvSpPr>
            <p:nvPr/>
          </p:nvSpPr>
          <p:spPr bwMode="auto">
            <a:xfrm>
              <a:off x="3650" y="3214"/>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0980" name="Oval 68"/>
            <p:cNvSpPr>
              <a:spLocks noChangeArrowheads="1"/>
            </p:cNvSpPr>
            <p:nvPr/>
          </p:nvSpPr>
          <p:spPr bwMode="auto">
            <a:xfrm>
              <a:off x="3650" y="3577"/>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0981" name="Line 69"/>
            <p:cNvSpPr>
              <a:spLocks noChangeShapeType="1"/>
            </p:cNvSpPr>
            <p:nvPr/>
          </p:nvSpPr>
          <p:spPr bwMode="auto">
            <a:xfrm flipH="1" flipV="1">
              <a:off x="3696" y="3747"/>
              <a:ext cx="997"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0982" name="Line 70"/>
            <p:cNvSpPr>
              <a:spLocks noChangeShapeType="1"/>
            </p:cNvSpPr>
            <p:nvPr/>
          </p:nvSpPr>
          <p:spPr bwMode="auto">
            <a:xfrm>
              <a:off x="3742" y="2930"/>
              <a:ext cx="952"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0983" name="Oval 71"/>
            <p:cNvSpPr>
              <a:spLocks noChangeArrowheads="1"/>
            </p:cNvSpPr>
            <p:nvPr/>
          </p:nvSpPr>
          <p:spPr bwMode="auto">
            <a:xfrm>
              <a:off x="4693" y="3214"/>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0984" name="Line 72"/>
            <p:cNvSpPr>
              <a:spLocks noChangeShapeType="1"/>
            </p:cNvSpPr>
            <p:nvPr/>
          </p:nvSpPr>
          <p:spPr bwMode="auto">
            <a:xfrm>
              <a:off x="4739" y="2930"/>
              <a:ext cx="0" cy="81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0985" name="Oval 74"/>
            <p:cNvSpPr>
              <a:spLocks noChangeArrowheads="1"/>
            </p:cNvSpPr>
            <p:nvPr/>
          </p:nvSpPr>
          <p:spPr bwMode="auto">
            <a:xfrm>
              <a:off x="3152" y="2760"/>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0986" name="Oval 75"/>
            <p:cNvSpPr>
              <a:spLocks noChangeArrowheads="1"/>
            </p:cNvSpPr>
            <p:nvPr/>
          </p:nvSpPr>
          <p:spPr bwMode="auto">
            <a:xfrm>
              <a:off x="4150" y="2760"/>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grpSp>
      <p:sp>
        <p:nvSpPr>
          <p:cNvPr id="534606" name="Text Box 78"/>
          <p:cNvSpPr txBox="1">
            <a:spLocks noChangeArrowheads="1"/>
          </p:cNvSpPr>
          <p:nvPr/>
        </p:nvSpPr>
        <p:spPr bwMode="auto">
          <a:xfrm>
            <a:off x="5712884" y="3141663"/>
            <a:ext cx="3870268"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i="1">
                <a:latin typeface="Times New Roman" pitchFamily="18" charset="0"/>
              </a:rPr>
              <a:t>H</a:t>
            </a:r>
            <a:r>
              <a:rPr lang="en-US" altLang="zh-TW" b="0"/>
              <a:t> is a subdivision of </a:t>
            </a:r>
            <a:r>
              <a:rPr lang="en-US" altLang="zh-TW" i="1">
                <a:latin typeface="Times New Roman" pitchFamily="18" charset="0"/>
              </a:rPr>
              <a:t>G</a:t>
            </a:r>
            <a:r>
              <a:rPr lang="en-US" altLang="zh-TW" b="0"/>
              <a:t>.</a:t>
            </a:r>
          </a:p>
        </p:txBody>
      </p:sp>
      <p:sp>
        <p:nvSpPr>
          <p:cNvPr id="534608" name="Text Box 80"/>
          <p:cNvSpPr txBox="1">
            <a:spLocks noChangeArrowheads="1"/>
          </p:cNvSpPr>
          <p:nvPr/>
        </p:nvSpPr>
        <p:spPr bwMode="auto">
          <a:xfrm>
            <a:off x="4944534" y="6092826"/>
            <a:ext cx="445857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i="1">
                <a:latin typeface="Times New Roman" pitchFamily="18" charset="0"/>
              </a:rPr>
              <a:t>F</a:t>
            </a:r>
            <a:r>
              <a:rPr lang="en-US" altLang="zh-TW" b="0"/>
              <a:t> is not a subdivision of </a:t>
            </a:r>
            <a:r>
              <a:rPr lang="en-US" altLang="zh-TW" i="1">
                <a:latin typeface="Times New Roman" pitchFamily="18" charset="0"/>
              </a:rPr>
              <a:t>G</a:t>
            </a:r>
            <a:r>
              <a:rPr lang="en-US" altLang="zh-TW" b="0"/>
              <a:t>.</a:t>
            </a:r>
          </a:p>
        </p:txBody>
      </p:sp>
    </p:spTree>
    <p:extLst>
      <p:ext uri="{BB962C8B-B14F-4D97-AF65-F5344CB8AC3E}">
        <p14:creationId xmlns:p14="http://schemas.microsoft.com/office/powerpoint/2010/main" val="3090469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34606"/>
                                        </p:tgtEl>
                                        <p:attrNameLst>
                                          <p:attrName>style.visibility</p:attrName>
                                        </p:attrNameLst>
                                      </p:cBhvr>
                                      <p:to>
                                        <p:strVal val="visible"/>
                                      </p:to>
                                    </p:set>
                                    <p:anim calcmode="lin" valueType="num">
                                      <p:cBhvr additive="base">
                                        <p:cTn id="19" dur="500" fill="hold"/>
                                        <p:tgtEl>
                                          <p:spTgt spid="534606"/>
                                        </p:tgtEl>
                                        <p:attrNameLst>
                                          <p:attrName>ppt_x</p:attrName>
                                        </p:attrNameLst>
                                      </p:cBhvr>
                                      <p:tavLst>
                                        <p:tav tm="0">
                                          <p:val>
                                            <p:strVal val="#ppt_x"/>
                                          </p:val>
                                        </p:tav>
                                        <p:tav tm="100000">
                                          <p:val>
                                            <p:strVal val="#ppt_x"/>
                                          </p:val>
                                        </p:tav>
                                      </p:tavLst>
                                    </p:anim>
                                    <p:anim calcmode="lin" valueType="num">
                                      <p:cBhvr additive="base">
                                        <p:cTn id="20" dur="500" fill="hold"/>
                                        <p:tgtEl>
                                          <p:spTgt spid="53460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34608"/>
                                        </p:tgtEl>
                                        <p:attrNameLst>
                                          <p:attrName>style.visibility</p:attrName>
                                        </p:attrNameLst>
                                      </p:cBhvr>
                                      <p:to>
                                        <p:strVal val="visible"/>
                                      </p:to>
                                    </p:set>
                                    <p:anim calcmode="lin" valueType="num">
                                      <p:cBhvr additive="base">
                                        <p:cTn id="31" dur="500" fill="hold"/>
                                        <p:tgtEl>
                                          <p:spTgt spid="534608"/>
                                        </p:tgtEl>
                                        <p:attrNameLst>
                                          <p:attrName>ppt_x</p:attrName>
                                        </p:attrNameLst>
                                      </p:cBhvr>
                                      <p:tavLst>
                                        <p:tav tm="0">
                                          <p:val>
                                            <p:strVal val="#ppt_x"/>
                                          </p:val>
                                        </p:tav>
                                        <p:tav tm="100000">
                                          <p:val>
                                            <p:strVal val="#ppt_x"/>
                                          </p:val>
                                        </p:tav>
                                      </p:tavLst>
                                    </p:anim>
                                    <p:anim calcmode="lin" valueType="num">
                                      <p:cBhvr additive="base">
                                        <p:cTn id="32" dur="500" fill="hold"/>
                                        <p:tgtEl>
                                          <p:spTgt spid="5346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606" grpId="0"/>
      <p:bldP spid="534608"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Text Box 2"/>
          <p:cNvSpPr txBox="1">
            <a:spLocks noChangeArrowheads="1"/>
          </p:cNvSpPr>
          <p:nvPr/>
        </p:nvSpPr>
        <p:spPr bwMode="auto">
          <a:xfrm>
            <a:off x="334434" y="2492376"/>
            <a:ext cx="3733820" cy="371513"/>
          </a:xfrm>
          <a:prstGeom prst="rect">
            <a:avLst/>
          </a:prstGeom>
          <a:noFill/>
          <a:ln w="38100">
            <a:noFill/>
            <a:miter lim="800000"/>
            <a:headEnd/>
            <a:tailEnd type="none" w="lg" len="lg"/>
          </a:ln>
          <a:effectLst/>
        </p:spPr>
        <p:txBody>
          <a:bodyPr wrap="none" lIns="90000" tIns="46800" rIns="90000" bIns="46800">
            <a:spAutoFit/>
          </a:bodyPr>
          <a:lstStyle/>
          <a:p>
            <a:pPr>
              <a:defRPr/>
            </a:pPr>
            <a:r>
              <a:rPr lang="en-US" altLang="zh-TW" b="0" dirty="0">
                <a:solidFill>
                  <a:srgbClr val="FFFF66"/>
                </a:solidFill>
                <a:effectLst>
                  <a:outerShdw blurRad="38100" dist="38100" dir="2700000" algn="tl">
                    <a:srgbClr val="000000"/>
                  </a:outerShdw>
                </a:effectLst>
              </a:rPr>
              <a:t>Fig 7</a:t>
            </a:r>
            <a:r>
              <a:rPr lang="en-US" altLang="zh-TW" dirty="0">
                <a:solidFill>
                  <a:srgbClr val="FFFF66"/>
                </a:solidFill>
              </a:rPr>
              <a:t> </a:t>
            </a:r>
            <a:r>
              <a:rPr lang="en-US" altLang="zh-TW" b="0" dirty="0"/>
              <a:t>The Petersen graph is </a:t>
            </a:r>
            <a:r>
              <a:rPr lang="en-US" altLang="zh-TW" b="0" dirty="0" err="1"/>
              <a:t>nonplanar</a:t>
            </a:r>
            <a:r>
              <a:rPr lang="en-US" altLang="zh-TW" b="0" dirty="0"/>
              <a:t>.</a:t>
            </a:r>
          </a:p>
        </p:txBody>
      </p:sp>
      <p:sp>
        <p:nvSpPr>
          <p:cNvPr id="535565" name="Text Box 13"/>
          <p:cNvSpPr txBox="1">
            <a:spLocks noChangeArrowheads="1"/>
          </p:cNvSpPr>
          <p:nvPr/>
        </p:nvSpPr>
        <p:spPr bwMode="auto">
          <a:xfrm>
            <a:off x="624417" y="6092826"/>
            <a:ext cx="2125944"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b="0"/>
              <a:t>(a) Petersen</a:t>
            </a:r>
            <a:endParaRPr lang="en-US" altLang="zh-TW"/>
          </a:p>
        </p:txBody>
      </p:sp>
      <p:sp>
        <p:nvSpPr>
          <p:cNvPr id="535611" name="Rectangle 59"/>
          <p:cNvSpPr>
            <a:spLocks noChangeArrowheads="1"/>
          </p:cNvSpPr>
          <p:nvPr/>
        </p:nvSpPr>
        <p:spPr bwMode="auto">
          <a:xfrm>
            <a:off x="527051" y="404814"/>
            <a:ext cx="9889067" cy="925511"/>
          </a:xfrm>
          <a:prstGeom prst="rect">
            <a:avLst/>
          </a:prstGeom>
          <a:noFill/>
          <a:ln w="38100">
            <a:solidFill>
              <a:schemeClr val="tx1"/>
            </a:solidFill>
            <a:miter lim="800000"/>
            <a:headEnd/>
            <a:tailEnd type="none" w="lg" len="lg"/>
          </a:ln>
          <a:effectLst/>
        </p:spPr>
        <p:txBody>
          <a:bodyPr lIns="90000" tIns="46800" rIns="90000" bIns="46800">
            <a:spAutoFit/>
          </a:bodyPr>
          <a:lstStyle/>
          <a:p>
            <a:pPr>
              <a:defRPr/>
            </a:pPr>
            <a:r>
              <a:rPr lang="en-US" altLang="zh-TW" dirty="0" err="1">
                <a:solidFill>
                  <a:srgbClr val="CCFF99"/>
                </a:solidFill>
                <a:effectLst>
                  <a:outerShdw blurRad="38100" dist="38100" dir="2700000" algn="tl">
                    <a:srgbClr val="000000"/>
                  </a:outerShdw>
                </a:effectLst>
              </a:rPr>
              <a:t>Thm</a:t>
            </a:r>
            <a:r>
              <a:rPr lang="en-US" altLang="zh-TW" dirty="0">
                <a:solidFill>
                  <a:srgbClr val="CCFF99"/>
                </a:solidFill>
                <a:effectLst>
                  <a:outerShdw blurRad="38100" dist="38100" dir="2700000" algn="tl">
                    <a:srgbClr val="000000"/>
                  </a:outerShdw>
                </a:effectLst>
              </a:rPr>
              <a:t> 5: (</a:t>
            </a:r>
            <a:r>
              <a:rPr lang="en-US" altLang="zh-TW" dirty="0" err="1">
                <a:solidFill>
                  <a:srgbClr val="CCFF99"/>
                </a:solidFill>
                <a:effectLst>
                  <a:outerShdw blurRad="38100" dist="38100" dir="2700000" algn="tl">
                    <a:srgbClr val="000000"/>
                  </a:outerShdw>
                </a:effectLst>
              </a:rPr>
              <a:t>Kuratowski’s</a:t>
            </a:r>
            <a:r>
              <a:rPr lang="en-US" altLang="zh-TW" dirty="0">
                <a:solidFill>
                  <a:srgbClr val="CCFF99"/>
                </a:solidFill>
                <a:effectLst>
                  <a:outerShdw blurRad="38100" dist="38100" dir="2700000" algn="tl">
                    <a:srgbClr val="000000"/>
                  </a:outerShdw>
                </a:effectLst>
              </a:rPr>
              <a:t> Theorem)</a:t>
            </a:r>
            <a:br>
              <a:rPr lang="en-US" altLang="zh-TW" dirty="0">
                <a:solidFill>
                  <a:srgbClr val="CCFF99"/>
                </a:solidFill>
                <a:effectLst>
                  <a:outerShdw blurRad="38100" dist="38100" dir="2700000" algn="tl">
                    <a:srgbClr val="000000"/>
                  </a:outerShdw>
                </a:effectLst>
              </a:rPr>
            </a:br>
            <a:r>
              <a:rPr lang="en-US" altLang="zh-TW" b="0" dirty="0">
                <a:effectLst>
                  <a:outerShdw blurRad="38100" dist="38100" dir="2700000" algn="tl">
                    <a:srgbClr val="000000"/>
                  </a:outerShdw>
                </a:effectLst>
              </a:rPr>
              <a:t>A graph is planar if and only if it contains no </a:t>
            </a:r>
            <a:r>
              <a:rPr lang="en-US" altLang="zh-TW" b="0" dirty="0" err="1">
                <a:effectLst>
                  <a:outerShdw blurRad="38100" dist="38100" dir="2700000" algn="tl">
                    <a:srgbClr val="000000"/>
                  </a:outerShdw>
                </a:effectLst>
              </a:rPr>
              <a:t>subgraph</a:t>
            </a:r>
            <a:r>
              <a:rPr lang="en-US" altLang="zh-TW" b="0" dirty="0">
                <a:effectLst>
                  <a:outerShdw blurRad="38100" dist="38100" dir="2700000" algn="tl">
                    <a:srgbClr val="000000"/>
                  </a:outerShdw>
                </a:effectLst>
              </a:rPr>
              <a:t> that is isomorphic to or is a subdivision of </a:t>
            </a:r>
            <a:r>
              <a:rPr lang="en-US" altLang="zh-TW" i="1" dirty="0">
                <a:effectLst>
                  <a:outerShdw blurRad="38100" dist="38100" dir="2700000" algn="tl">
                    <a:srgbClr val="000000"/>
                  </a:outerShdw>
                </a:effectLst>
                <a:latin typeface="Times New Roman" pitchFamily="18" charset="0"/>
              </a:rPr>
              <a:t>K</a:t>
            </a:r>
            <a:r>
              <a:rPr lang="en-US" altLang="zh-TW" baseline="-25000" dirty="0">
                <a:effectLst>
                  <a:outerShdw blurRad="38100" dist="38100" dir="2700000" algn="tl">
                    <a:srgbClr val="000000"/>
                  </a:outerShdw>
                </a:effectLst>
                <a:latin typeface="Times New Roman" pitchFamily="18" charset="0"/>
              </a:rPr>
              <a:t>5</a:t>
            </a:r>
            <a:r>
              <a:rPr lang="en-US" altLang="zh-TW" b="0" dirty="0">
                <a:effectLst>
                  <a:outerShdw blurRad="38100" dist="38100" dir="2700000" algn="tl">
                    <a:srgbClr val="000000"/>
                  </a:outerShdw>
                </a:effectLst>
              </a:rPr>
              <a:t> or </a:t>
            </a:r>
            <a:r>
              <a:rPr lang="en-US" altLang="zh-TW" i="1" dirty="0">
                <a:effectLst>
                  <a:outerShdw blurRad="38100" dist="38100" dir="2700000" algn="tl">
                    <a:srgbClr val="000000"/>
                  </a:outerShdw>
                </a:effectLst>
                <a:latin typeface="Times New Roman" pitchFamily="18" charset="0"/>
              </a:rPr>
              <a:t>K</a:t>
            </a:r>
            <a:r>
              <a:rPr lang="en-US" altLang="zh-TW" baseline="-25000" dirty="0">
                <a:effectLst>
                  <a:outerShdw blurRad="38100" dist="38100" dir="2700000" algn="tl">
                    <a:srgbClr val="000000"/>
                  </a:outerShdw>
                </a:effectLst>
                <a:latin typeface="Times New Roman" pitchFamily="18" charset="0"/>
              </a:rPr>
              <a:t>3,3</a:t>
            </a:r>
            <a:r>
              <a:rPr lang="en-US" altLang="zh-TW" b="0" dirty="0">
                <a:effectLst>
                  <a:outerShdw blurRad="38100" dist="38100" dir="2700000" algn="tl">
                    <a:srgbClr val="000000"/>
                  </a:outerShdw>
                </a:effectLst>
                <a:latin typeface="Times New Roman" pitchFamily="18" charset="0"/>
              </a:rPr>
              <a:t>.</a:t>
            </a:r>
          </a:p>
        </p:txBody>
      </p:sp>
      <p:grpSp>
        <p:nvGrpSpPr>
          <p:cNvPr id="2" name="Group 98"/>
          <p:cNvGrpSpPr>
            <a:grpSpLocks/>
          </p:cNvGrpSpPr>
          <p:nvPr/>
        </p:nvGrpSpPr>
        <p:grpSpPr bwMode="auto">
          <a:xfrm>
            <a:off x="431800" y="3014664"/>
            <a:ext cx="4000500" cy="2970214"/>
            <a:chOff x="567" y="2035"/>
            <a:chExt cx="1890" cy="1871"/>
          </a:xfrm>
        </p:grpSpPr>
        <p:sp>
          <p:nvSpPr>
            <p:cNvPr id="42054" name="Oval 4"/>
            <p:cNvSpPr>
              <a:spLocks noChangeArrowheads="1"/>
            </p:cNvSpPr>
            <p:nvPr/>
          </p:nvSpPr>
          <p:spPr bwMode="auto">
            <a:xfrm>
              <a:off x="2336" y="2579"/>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2055" name="Oval 5"/>
            <p:cNvSpPr>
              <a:spLocks noChangeArrowheads="1"/>
            </p:cNvSpPr>
            <p:nvPr/>
          </p:nvSpPr>
          <p:spPr bwMode="auto">
            <a:xfrm>
              <a:off x="1973" y="3577"/>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2056" name="Line 6"/>
            <p:cNvSpPr>
              <a:spLocks noChangeShapeType="1"/>
            </p:cNvSpPr>
            <p:nvPr/>
          </p:nvSpPr>
          <p:spPr bwMode="auto">
            <a:xfrm>
              <a:off x="1475" y="2206"/>
              <a:ext cx="906" cy="544"/>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2057" name="Line 7"/>
            <p:cNvSpPr>
              <a:spLocks noChangeShapeType="1"/>
            </p:cNvSpPr>
            <p:nvPr/>
          </p:nvSpPr>
          <p:spPr bwMode="auto">
            <a:xfrm flipH="1" flipV="1">
              <a:off x="612" y="2659"/>
              <a:ext cx="363" cy="1089"/>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2058" name="Oval 8"/>
            <p:cNvSpPr>
              <a:spLocks noChangeArrowheads="1"/>
            </p:cNvSpPr>
            <p:nvPr/>
          </p:nvSpPr>
          <p:spPr bwMode="auto">
            <a:xfrm>
              <a:off x="1156" y="3169"/>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2059" name="Line 9"/>
            <p:cNvSpPr>
              <a:spLocks noChangeShapeType="1"/>
            </p:cNvSpPr>
            <p:nvPr/>
          </p:nvSpPr>
          <p:spPr bwMode="auto">
            <a:xfrm flipH="1">
              <a:off x="612" y="2206"/>
              <a:ext cx="863" cy="498"/>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2060" name="Line 10"/>
            <p:cNvSpPr>
              <a:spLocks noChangeShapeType="1"/>
            </p:cNvSpPr>
            <p:nvPr/>
          </p:nvSpPr>
          <p:spPr bwMode="auto">
            <a:xfrm flipH="1" flipV="1">
              <a:off x="1474" y="2205"/>
              <a:ext cx="45" cy="499"/>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2061" name="Oval 11"/>
            <p:cNvSpPr>
              <a:spLocks noChangeArrowheads="1"/>
            </p:cNvSpPr>
            <p:nvPr/>
          </p:nvSpPr>
          <p:spPr bwMode="auto">
            <a:xfrm>
              <a:off x="1429" y="2035"/>
              <a:ext cx="79" cy="329"/>
            </a:xfrm>
            <a:prstGeom prst="ellipse">
              <a:avLst/>
            </a:prstGeom>
            <a:solidFill>
              <a:schemeClr val="tx1"/>
            </a:solidFill>
            <a:ln w="25400">
              <a:solidFill>
                <a:schemeClr val="tx1"/>
              </a:solidFill>
              <a:round/>
              <a:headEnd/>
              <a:tailEnd/>
            </a:ln>
          </p:spPr>
          <p:txBody>
            <a:bodyPr lIns="90000" tIns="46800" rIns="90000" bIns="46800" anchor="ctr">
              <a:spAutoFit/>
            </a:bodyPr>
            <a:lstStyle/>
            <a:p>
              <a:endParaRPr lang="en-US"/>
            </a:p>
          </p:txBody>
        </p:sp>
        <p:sp>
          <p:nvSpPr>
            <p:cNvPr id="42062" name="Oval 12"/>
            <p:cNvSpPr>
              <a:spLocks noChangeArrowheads="1"/>
            </p:cNvSpPr>
            <p:nvPr/>
          </p:nvSpPr>
          <p:spPr bwMode="auto">
            <a:xfrm>
              <a:off x="567" y="2534"/>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2063" name="Oval 14"/>
            <p:cNvSpPr>
              <a:spLocks noChangeArrowheads="1"/>
            </p:cNvSpPr>
            <p:nvPr/>
          </p:nvSpPr>
          <p:spPr bwMode="auto">
            <a:xfrm>
              <a:off x="975" y="2761"/>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2064" name="Oval 15"/>
            <p:cNvSpPr>
              <a:spLocks noChangeArrowheads="1"/>
            </p:cNvSpPr>
            <p:nvPr/>
          </p:nvSpPr>
          <p:spPr bwMode="auto">
            <a:xfrm>
              <a:off x="930" y="3577"/>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2065" name="Line 16"/>
            <p:cNvSpPr>
              <a:spLocks noChangeShapeType="1"/>
            </p:cNvSpPr>
            <p:nvPr/>
          </p:nvSpPr>
          <p:spPr bwMode="auto">
            <a:xfrm flipH="1" flipV="1">
              <a:off x="975" y="3748"/>
              <a:ext cx="997"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2066" name="Line 17"/>
            <p:cNvSpPr>
              <a:spLocks noChangeShapeType="1"/>
            </p:cNvSpPr>
            <p:nvPr/>
          </p:nvSpPr>
          <p:spPr bwMode="auto">
            <a:xfrm flipV="1">
              <a:off x="2018" y="2750"/>
              <a:ext cx="363" cy="1043"/>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2067" name="Oval 18"/>
            <p:cNvSpPr>
              <a:spLocks noChangeArrowheads="1"/>
            </p:cNvSpPr>
            <p:nvPr/>
          </p:nvSpPr>
          <p:spPr bwMode="auto">
            <a:xfrm>
              <a:off x="1927" y="2761"/>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2068" name="Oval 60"/>
            <p:cNvSpPr>
              <a:spLocks noChangeArrowheads="1"/>
            </p:cNvSpPr>
            <p:nvPr/>
          </p:nvSpPr>
          <p:spPr bwMode="auto">
            <a:xfrm>
              <a:off x="1746" y="3169"/>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2069" name="Oval 61"/>
            <p:cNvSpPr>
              <a:spLocks noChangeArrowheads="1"/>
            </p:cNvSpPr>
            <p:nvPr/>
          </p:nvSpPr>
          <p:spPr bwMode="auto">
            <a:xfrm>
              <a:off x="1474" y="2534"/>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2070" name="Line 62"/>
            <p:cNvSpPr>
              <a:spLocks noChangeShapeType="1"/>
            </p:cNvSpPr>
            <p:nvPr/>
          </p:nvSpPr>
          <p:spPr bwMode="auto">
            <a:xfrm>
              <a:off x="612" y="2704"/>
              <a:ext cx="408" cy="22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42071" name="Line 63"/>
            <p:cNvSpPr>
              <a:spLocks noChangeShapeType="1"/>
            </p:cNvSpPr>
            <p:nvPr/>
          </p:nvSpPr>
          <p:spPr bwMode="auto">
            <a:xfrm flipH="1">
              <a:off x="975" y="3339"/>
              <a:ext cx="227" cy="409"/>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42072" name="Line 64"/>
            <p:cNvSpPr>
              <a:spLocks noChangeShapeType="1"/>
            </p:cNvSpPr>
            <p:nvPr/>
          </p:nvSpPr>
          <p:spPr bwMode="auto">
            <a:xfrm>
              <a:off x="1791" y="3339"/>
              <a:ext cx="227" cy="409"/>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2073" name="Line 65"/>
            <p:cNvSpPr>
              <a:spLocks noChangeShapeType="1"/>
            </p:cNvSpPr>
            <p:nvPr/>
          </p:nvSpPr>
          <p:spPr bwMode="auto">
            <a:xfrm flipV="1">
              <a:off x="1973" y="2750"/>
              <a:ext cx="408" cy="18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42074" name="Line 66"/>
            <p:cNvSpPr>
              <a:spLocks noChangeShapeType="1"/>
            </p:cNvSpPr>
            <p:nvPr/>
          </p:nvSpPr>
          <p:spPr bwMode="auto">
            <a:xfrm flipH="1">
              <a:off x="1202" y="2931"/>
              <a:ext cx="771" cy="408"/>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42075" name="Line 67"/>
            <p:cNvSpPr>
              <a:spLocks noChangeShapeType="1"/>
            </p:cNvSpPr>
            <p:nvPr/>
          </p:nvSpPr>
          <p:spPr bwMode="auto">
            <a:xfrm>
              <a:off x="1020" y="2931"/>
              <a:ext cx="771" cy="408"/>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42076" name="Line 68"/>
            <p:cNvSpPr>
              <a:spLocks noChangeShapeType="1"/>
            </p:cNvSpPr>
            <p:nvPr/>
          </p:nvSpPr>
          <p:spPr bwMode="auto">
            <a:xfrm flipH="1">
              <a:off x="1202" y="2659"/>
              <a:ext cx="317" cy="68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42077" name="Line 69"/>
            <p:cNvSpPr>
              <a:spLocks noChangeShapeType="1"/>
            </p:cNvSpPr>
            <p:nvPr/>
          </p:nvSpPr>
          <p:spPr bwMode="auto">
            <a:xfrm>
              <a:off x="1519" y="2659"/>
              <a:ext cx="272" cy="68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42078" name="Line 70"/>
            <p:cNvSpPr>
              <a:spLocks noChangeShapeType="1"/>
            </p:cNvSpPr>
            <p:nvPr/>
          </p:nvSpPr>
          <p:spPr bwMode="auto">
            <a:xfrm>
              <a:off x="1020" y="2931"/>
              <a:ext cx="953"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grpSp>
      <p:sp>
        <p:nvSpPr>
          <p:cNvPr id="535649" name="Text Box 97"/>
          <p:cNvSpPr txBox="1">
            <a:spLocks noChangeArrowheads="1"/>
          </p:cNvSpPr>
          <p:nvPr/>
        </p:nvSpPr>
        <p:spPr bwMode="auto">
          <a:xfrm>
            <a:off x="5039785" y="6021388"/>
            <a:ext cx="362020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b="0"/>
              <a:t>(b) Subdivision of </a:t>
            </a:r>
            <a:r>
              <a:rPr lang="en-US" altLang="zh-TW" i="1">
                <a:latin typeface="Times New Roman" pitchFamily="18" charset="0"/>
              </a:rPr>
              <a:t>K</a:t>
            </a:r>
            <a:r>
              <a:rPr lang="en-US" altLang="zh-TW" baseline="-25000">
                <a:latin typeface="Times New Roman" pitchFamily="18" charset="0"/>
              </a:rPr>
              <a:t>3,3</a:t>
            </a:r>
          </a:p>
        </p:txBody>
      </p:sp>
      <p:grpSp>
        <p:nvGrpSpPr>
          <p:cNvPr id="3" name="Group 140"/>
          <p:cNvGrpSpPr>
            <a:grpSpLocks/>
          </p:cNvGrpSpPr>
          <p:nvPr/>
        </p:nvGrpSpPr>
        <p:grpSpPr bwMode="auto">
          <a:xfrm>
            <a:off x="5230284" y="3086100"/>
            <a:ext cx="4000500" cy="2970211"/>
            <a:chOff x="2471" y="1944"/>
            <a:chExt cx="1890" cy="1871"/>
          </a:xfrm>
        </p:grpSpPr>
        <p:sp>
          <p:nvSpPr>
            <p:cNvPr id="42031" name="Line 88"/>
            <p:cNvSpPr>
              <a:spLocks noChangeShapeType="1"/>
            </p:cNvSpPr>
            <p:nvPr/>
          </p:nvSpPr>
          <p:spPr bwMode="auto">
            <a:xfrm>
              <a:off x="2516" y="2613"/>
              <a:ext cx="408" cy="22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42032" name="Line 90"/>
            <p:cNvSpPr>
              <a:spLocks noChangeShapeType="1"/>
            </p:cNvSpPr>
            <p:nvPr/>
          </p:nvSpPr>
          <p:spPr bwMode="auto">
            <a:xfrm>
              <a:off x="3695" y="3248"/>
              <a:ext cx="227" cy="409"/>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2033" name="Line 93"/>
            <p:cNvSpPr>
              <a:spLocks noChangeShapeType="1"/>
            </p:cNvSpPr>
            <p:nvPr/>
          </p:nvSpPr>
          <p:spPr bwMode="auto">
            <a:xfrm>
              <a:off x="2924" y="2840"/>
              <a:ext cx="771" cy="408"/>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42034" name="Line 95"/>
            <p:cNvSpPr>
              <a:spLocks noChangeShapeType="1"/>
            </p:cNvSpPr>
            <p:nvPr/>
          </p:nvSpPr>
          <p:spPr bwMode="auto">
            <a:xfrm>
              <a:off x="3423" y="2568"/>
              <a:ext cx="272" cy="68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42035" name="Oval 72"/>
            <p:cNvSpPr>
              <a:spLocks noChangeArrowheads="1"/>
            </p:cNvSpPr>
            <p:nvPr/>
          </p:nvSpPr>
          <p:spPr bwMode="auto">
            <a:xfrm>
              <a:off x="3877" y="3486"/>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2036" name="Line 73"/>
            <p:cNvSpPr>
              <a:spLocks noChangeShapeType="1"/>
            </p:cNvSpPr>
            <p:nvPr/>
          </p:nvSpPr>
          <p:spPr bwMode="auto">
            <a:xfrm>
              <a:off x="3379" y="2115"/>
              <a:ext cx="906" cy="544"/>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2037" name="Line 74"/>
            <p:cNvSpPr>
              <a:spLocks noChangeShapeType="1"/>
            </p:cNvSpPr>
            <p:nvPr/>
          </p:nvSpPr>
          <p:spPr bwMode="auto">
            <a:xfrm flipH="1" flipV="1">
              <a:off x="2516" y="2568"/>
              <a:ext cx="363" cy="1089"/>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2038" name="Line 76"/>
            <p:cNvSpPr>
              <a:spLocks noChangeShapeType="1"/>
            </p:cNvSpPr>
            <p:nvPr/>
          </p:nvSpPr>
          <p:spPr bwMode="auto">
            <a:xfrm flipH="1">
              <a:off x="2516" y="2115"/>
              <a:ext cx="863" cy="498"/>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2039" name="Line 77"/>
            <p:cNvSpPr>
              <a:spLocks noChangeShapeType="1"/>
            </p:cNvSpPr>
            <p:nvPr/>
          </p:nvSpPr>
          <p:spPr bwMode="auto">
            <a:xfrm flipH="1" flipV="1">
              <a:off x="3378" y="2114"/>
              <a:ext cx="45" cy="499"/>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2040" name="Oval 78"/>
            <p:cNvSpPr>
              <a:spLocks noChangeArrowheads="1"/>
            </p:cNvSpPr>
            <p:nvPr/>
          </p:nvSpPr>
          <p:spPr bwMode="auto">
            <a:xfrm>
              <a:off x="3333" y="1944"/>
              <a:ext cx="79" cy="329"/>
            </a:xfrm>
            <a:prstGeom prst="ellipse">
              <a:avLst/>
            </a:prstGeom>
            <a:solidFill>
              <a:srgbClr val="FFFF00"/>
            </a:solidFill>
            <a:ln w="25400">
              <a:solidFill>
                <a:srgbClr val="FFFF00"/>
              </a:solidFill>
              <a:round/>
              <a:headEnd/>
              <a:tailEnd/>
            </a:ln>
          </p:spPr>
          <p:txBody>
            <a:bodyPr lIns="90000" tIns="46800" rIns="90000" bIns="46800" anchor="ctr">
              <a:spAutoFit/>
            </a:bodyPr>
            <a:lstStyle/>
            <a:p>
              <a:endParaRPr lang="en-US"/>
            </a:p>
          </p:txBody>
        </p:sp>
        <p:sp>
          <p:nvSpPr>
            <p:cNvPr id="42041" name="Oval 79"/>
            <p:cNvSpPr>
              <a:spLocks noChangeArrowheads="1"/>
            </p:cNvSpPr>
            <p:nvPr/>
          </p:nvSpPr>
          <p:spPr bwMode="auto">
            <a:xfrm>
              <a:off x="2471" y="2443"/>
              <a:ext cx="121" cy="329"/>
            </a:xfrm>
            <a:prstGeom prst="ellipse">
              <a:avLst/>
            </a:prstGeom>
            <a:solidFill>
              <a:srgbClr val="FF6600"/>
            </a:solidFill>
            <a:ln w="25400">
              <a:solidFill>
                <a:srgbClr val="FF6600"/>
              </a:solidFill>
              <a:round/>
              <a:headEnd/>
              <a:tailEnd/>
            </a:ln>
          </p:spPr>
          <p:txBody>
            <a:bodyPr wrap="none" lIns="90000" tIns="46800" rIns="90000" bIns="46800" anchor="ctr">
              <a:spAutoFit/>
            </a:bodyPr>
            <a:lstStyle/>
            <a:p>
              <a:endParaRPr lang="en-US"/>
            </a:p>
          </p:txBody>
        </p:sp>
        <p:sp>
          <p:nvSpPr>
            <p:cNvPr id="42042" name="Oval 81"/>
            <p:cNvSpPr>
              <a:spLocks noChangeArrowheads="1"/>
            </p:cNvSpPr>
            <p:nvPr/>
          </p:nvSpPr>
          <p:spPr bwMode="auto">
            <a:xfrm>
              <a:off x="2879" y="2670"/>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2043" name="Oval 82"/>
            <p:cNvSpPr>
              <a:spLocks noChangeArrowheads="1"/>
            </p:cNvSpPr>
            <p:nvPr/>
          </p:nvSpPr>
          <p:spPr bwMode="auto">
            <a:xfrm>
              <a:off x="2834" y="3486"/>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2044" name="Line 84"/>
            <p:cNvSpPr>
              <a:spLocks noChangeShapeType="1"/>
            </p:cNvSpPr>
            <p:nvPr/>
          </p:nvSpPr>
          <p:spPr bwMode="auto">
            <a:xfrm flipV="1">
              <a:off x="3922" y="2659"/>
              <a:ext cx="363" cy="1043"/>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2045" name="Oval 85"/>
            <p:cNvSpPr>
              <a:spLocks noChangeArrowheads="1"/>
            </p:cNvSpPr>
            <p:nvPr/>
          </p:nvSpPr>
          <p:spPr bwMode="auto">
            <a:xfrm>
              <a:off x="3831" y="2670"/>
              <a:ext cx="121" cy="329"/>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42046" name="Oval 86"/>
            <p:cNvSpPr>
              <a:spLocks noChangeArrowheads="1"/>
            </p:cNvSpPr>
            <p:nvPr/>
          </p:nvSpPr>
          <p:spPr bwMode="auto">
            <a:xfrm>
              <a:off x="3650" y="3078"/>
              <a:ext cx="121" cy="329"/>
            </a:xfrm>
            <a:prstGeom prst="ellipse">
              <a:avLst/>
            </a:prstGeom>
            <a:solidFill>
              <a:srgbClr val="FFFF00"/>
            </a:solidFill>
            <a:ln w="25400">
              <a:solidFill>
                <a:srgbClr val="FFFF00"/>
              </a:solidFill>
              <a:round/>
              <a:headEnd/>
              <a:tailEnd/>
            </a:ln>
          </p:spPr>
          <p:txBody>
            <a:bodyPr wrap="none" lIns="90000" tIns="46800" rIns="90000" bIns="46800" anchor="ctr">
              <a:spAutoFit/>
            </a:bodyPr>
            <a:lstStyle/>
            <a:p>
              <a:endParaRPr lang="en-US"/>
            </a:p>
          </p:txBody>
        </p:sp>
        <p:sp>
          <p:nvSpPr>
            <p:cNvPr id="42047" name="Line 89"/>
            <p:cNvSpPr>
              <a:spLocks noChangeShapeType="1"/>
            </p:cNvSpPr>
            <p:nvPr/>
          </p:nvSpPr>
          <p:spPr bwMode="auto">
            <a:xfrm flipH="1">
              <a:off x="2879" y="3248"/>
              <a:ext cx="227" cy="409"/>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42048" name="Line 91"/>
            <p:cNvSpPr>
              <a:spLocks noChangeShapeType="1"/>
            </p:cNvSpPr>
            <p:nvPr/>
          </p:nvSpPr>
          <p:spPr bwMode="auto">
            <a:xfrm flipV="1">
              <a:off x="3877" y="2659"/>
              <a:ext cx="408" cy="18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42049" name="Line 92"/>
            <p:cNvSpPr>
              <a:spLocks noChangeShapeType="1"/>
            </p:cNvSpPr>
            <p:nvPr/>
          </p:nvSpPr>
          <p:spPr bwMode="auto">
            <a:xfrm flipH="1">
              <a:off x="3106" y="2840"/>
              <a:ext cx="771" cy="408"/>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42050" name="Line 94"/>
            <p:cNvSpPr>
              <a:spLocks noChangeShapeType="1"/>
            </p:cNvSpPr>
            <p:nvPr/>
          </p:nvSpPr>
          <p:spPr bwMode="auto">
            <a:xfrm flipH="1">
              <a:off x="3106" y="2568"/>
              <a:ext cx="317" cy="68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42051" name="Oval 75"/>
            <p:cNvSpPr>
              <a:spLocks noChangeArrowheads="1"/>
            </p:cNvSpPr>
            <p:nvPr/>
          </p:nvSpPr>
          <p:spPr bwMode="auto">
            <a:xfrm>
              <a:off x="3060" y="3078"/>
              <a:ext cx="121" cy="329"/>
            </a:xfrm>
            <a:prstGeom prst="ellipse">
              <a:avLst/>
            </a:prstGeom>
            <a:solidFill>
              <a:srgbClr val="FFFF00"/>
            </a:solidFill>
            <a:ln w="25400">
              <a:solidFill>
                <a:srgbClr val="FFFF00"/>
              </a:solidFill>
              <a:round/>
              <a:headEnd/>
              <a:tailEnd/>
            </a:ln>
          </p:spPr>
          <p:txBody>
            <a:bodyPr wrap="none" lIns="90000" tIns="46800" rIns="90000" bIns="46800" anchor="ctr">
              <a:spAutoFit/>
            </a:bodyPr>
            <a:lstStyle/>
            <a:p>
              <a:endParaRPr lang="en-US"/>
            </a:p>
          </p:txBody>
        </p:sp>
        <p:sp>
          <p:nvSpPr>
            <p:cNvPr id="42052" name="Oval 87"/>
            <p:cNvSpPr>
              <a:spLocks noChangeArrowheads="1"/>
            </p:cNvSpPr>
            <p:nvPr/>
          </p:nvSpPr>
          <p:spPr bwMode="auto">
            <a:xfrm>
              <a:off x="3378" y="2443"/>
              <a:ext cx="121" cy="329"/>
            </a:xfrm>
            <a:prstGeom prst="ellipse">
              <a:avLst/>
            </a:prstGeom>
            <a:solidFill>
              <a:srgbClr val="FF6600"/>
            </a:solidFill>
            <a:ln w="25400">
              <a:solidFill>
                <a:srgbClr val="FF6600"/>
              </a:solidFill>
              <a:round/>
              <a:headEnd/>
              <a:tailEnd/>
            </a:ln>
          </p:spPr>
          <p:txBody>
            <a:bodyPr wrap="none" lIns="90000" tIns="46800" rIns="90000" bIns="46800" anchor="ctr">
              <a:spAutoFit/>
            </a:bodyPr>
            <a:lstStyle/>
            <a:p>
              <a:endParaRPr lang="en-US"/>
            </a:p>
          </p:txBody>
        </p:sp>
        <p:sp>
          <p:nvSpPr>
            <p:cNvPr id="42053" name="Oval 71"/>
            <p:cNvSpPr>
              <a:spLocks noChangeArrowheads="1"/>
            </p:cNvSpPr>
            <p:nvPr/>
          </p:nvSpPr>
          <p:spPr bwMode="auto">
            <a:xfrm>
              <a:off x="4240" y="2488"/>
              <a:ext cx="121" cy="329"/>
            </a:xfrm>
            <a:prstGeom prst="ellipse">
              <a:avLst/>
            </a:prstGeom>
            <a:solidFill>
              <a:srgbClr val="FF6600"/>
            </a:solidFill>
            <a:ln w="25400">
              <a:solidFill>
                <a:srgbClr val="FF6600"/>
              </a:solidFill>
              <a:round/>
              <a:headEnd/>
              <a:tailEnd/>
            </a:ln>
          </p:spPr>
          <p:txBody>
            <a:bodyPr wrap="none" lIns="90000" tIns="46800" rIns="90000" bIns="46800" anchor="ctr">
              <a:spAutoFit/>
            </a:bodyPr>
            <a:lstStyle/>
            <a:p>
              <a:endParaRPr lang="en-US"/>
            </a:p>
          </p:txBody>
        </p:sp>
      </p:grpSp>
      <p:grpSp>
        <p:nvGrpSpPr>
          <p:cNvPr id="4" name="Group 136"/>
          <p:cNvGrpSpPr>
            <a:grpSpLocks/>
          </p:cNvGrpSpPr>
          <p:nvPr/>
        </p:nvGrpSpPr>
        <p:grpSpPr bwMode="auto">
          <a:xfrm>
            <a:off x="9647770" y="2924176"/>
            <a:ext cx="2080684" cy="2100263"/>
            <a:chOff x="4558" y="1842"/>
            <a:chExt cx="983" cy="1323"/>
          </a:xfrm>
        </p:grpSpPr>
        <p:sp>
          <p:nvSpPr>
            <p:cNvPr id="42010" name="Line 133"/>
            <p:cNvSpPr>
              <a:spLocks noChangeShapeType="1"/>
            </p:cNvSpPr>
            <p:nvPr/>
          </p:nvSpPr>
          <p:spPr bwMode="auto">
            <a:xfrm flipH="1">
              <a:off x="4649" y="2069"/>
              <a:ext cx="816" cy="81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42011" name="Line 125"/>
            <p:cNvSpPr>
              <a:spLocks noChangeShapeType="1"/>
            </p:cNvSpPr>
            <p:nvPr/>
          </p:nvSpPr>
          <p:spPr bwMode="auto">
            <a:xfrm>
              <a:off x="5057" y="2069"/>
              <a:ext cx="408" cy="81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2012" name="Line 132"/>
            <p:cNvSpPr>
              <a:spLocks noChangeShapeType="1"/>
            </p:cNvSpPr>
            <p:nvPr/>
          </p:nvSpPr>
          <p:spPr bwMode="auto">
            <a:xfrm>
              <a:off x="4649" y="2069"/>
              <a:ext cx="816" cy="81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2013" name="Line 109"/>
            <p:cNvSpPr>
              <a:spLocks noChangeShapeType="1"/>
            </p:cNvSpPr>
            <p:nvPr/>
          </p:nvSpPr>
          <p:spPr bwMode="auto">
            <a:xfrm>
              <a:off x="5465" y="2069"/>
              <a:ext cx="0" cy="81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2014" name="Line 108"/>
            <p:cNvSpPr>
              <a:spLocks noChangeShapeType="1"/>
            </p:cNvSpPr>
            <p:nvPr/>
          </p:nvSpPr>
          <p:spPr bwMode="auto">
            <a:xfrm>
              <a:off x="5057" y="2069"/>
              <a:ext cx="0" cy="81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2015" name="Line 106"/>
            <p:cNvSpPr>
              <a:spLocks noChangeShapeType="1"/>
            </p:cNvSpPr>
            <p:nvPr/>
          </p:nvSpPr>
          <p:spPr bwMode="auto">
            <a:xfrm>
              <a:off x="4649" y="2069"/>
              <a:ext cx="0" cy="81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2016" name="Oval 100"/>
            <p:cNvSpPr>
              <a:spLocks noChangeArrowheads="1"/>
            </p:cNvSpPr>
            <p:nvPr/>
          </p:nvSpPr>
          <p:spPr bwMode="auto">
            <a:xfrm>
              <a:off x="4604" y="1899"/>
              <a:ext cx="79" cy="329"/>
            </a:xfrm>
            <a:prstGeom prst="ellipse">
              <a:avLst/>
            </a:prstGeom>
            <a:solidFill>
              <a:srgbClr val="FFFF00"/>
            </a:solidFill>
            <a:ln w="25400">
              <a:solidFill>
                <a:srgbClr val="FFFF00"/>
              </a:solidFill>
              <a:round/>
              <a:headEnd/>
              <a:tailEnd/>
            </a:ln>
          </p:spPr>
          <p:txBody>
            <a:bodyPr lIns="90000" tIns="46800" rIns="90000" bIns="46800" anchor="ctr">
              <a:spAutoFit/>
            </a:bodyPr>
            <a:lstStyle/>
            <a:p>
              <a:endParaRPr lang="en-US"/>
            </a:p>
          </p:txBody>
        </p:sp>
        <p:sp>
          <p:nvSpPr>
            <p:cNvPr id="42017" name="Oval 101"/>
            <p:cNvSpPr>
              <a:spLocks noChangeArrowheads="1"/>
            </p:cNvSpPr>
            <p:nvPr/>
          </p:nvSpPr>
          <p:spPr bwMode="auto">
            <a:xfrm>
              <a:off x="5012" y="1899"/>
              <a:ext cx="79" cy="329"/>
            </a:xfrm>
            <a:prstGeom prst="ellipse">
              <a:avLst/>
            </a:prstGeom>
            <a:solidFill>
              <a:srgbClr val="FFFF00"/>
            </a:solidFill>
            <a:ln w="25400">
              <a:solidFill>
                <a:srgbClr val="FFFF00"/>
              </a:solidFill>
              <a:round/>
              <a:headEnd/>
              <a:tailEnd/>
            </a:ln>
          </p:spPr>
          <p:txBody>
            <a:bodyPr lIns="90000" tIns="46800" rIns="90000" bIns="46800" anchor="ctr">
              <a:spAutoFit/>
            </a:bodyPr>
            <a:lstStyle/>
            <a:p>
              <a:endParaRPr lang="en-US"/>
            </a:p>
          </p:txBody>
        </p:sp>
        <p:sp>
          <p:nvSpPr>
            <p:cNvPr id="42018" name="Oval 102"/>
            <p:cNvSpPr>
              <a:spLocks noChangeArrowheads="1"/>
            </p:cNvSpPr>
            <p:nvPr/>
          </p:nvSpPr>
          <p:spPr bwMode="auto">
            <a:xfrm>
              <a:off x="5420" y="1899"/>
              <a:ext cx="79" cy="329"/>
            </a:xfrm>
            <a:prstGeom prst="ellipse">
              <a:avLst/>
            </a:prstGeom>
            <a:solidFill>
              <a:srgbClr val="FFFF00"/>
            </a:solidFill>
            <a:ln w="25400">
              <a:solidFill>
                <a:srgbClr val="FFFF00"/>
              </a:solidFill>
              <a:round/>
              <a:headEnd/>
              <a:tailEnd/>
            </a:ln>
          </p:spPr>
          <p:txBody>
            <a:bodyPr lIns="90000" tIns="46800" rIns="90000" bIns="46800" anchor="ctr">
              <a:spAutoFit/>
            </a:bodyPr>
            <a:lstStyle/>
            <a:p>
              <a:endParaRPr lang="en-US"/>
            </a:p>
          </p:txBody>
        </p:sp>
        <p:sp>
          <p:nvSpPr>
            <p:cNvPr id="42019" name="Oval 103"/>
            <p:cNvSpPr>
              <a:spLocks noChangeArrowheads="1"/>
            </p:cNvSpPr>
            <p:nvPr/>
          </p:nvSpPr>
          <p:spPr bwMode="auto">
            <a:xfrm>
              <a:off x="4604" y="2715"/>
              <a:ext cx="121" cy="329"/>
            </a:xfrm>
            <a:prstGeom prst="ellipse">
              <a:avLst/>
            </a:prstGeom>
            <a:solidFill>
              <a:srgbClr val="FF6600"/>
            </a:solidFill>
            <a:ln w="25400">
              <a:solidFill>
                <a:srgbClr val="FF6600"/>
              </a:solidFill>
              <a:round/>
              <a:headEnd/>
              <a:tailEnd/>
            </a:ln>
          </p:spPr>
          <p:txBody>
            <a:bodyPr wrap="none" lIns="90000" tIns="46800" rIns="90000" bIns="46800" anchor="ctr">
              <a:spAutoFit/>
            </a:bodyPr>
            <a:lstStyle/>
            <a:p>
              <a:endParaRPr lang="en-US"/>
            </a:p>
          </p:txBody>
        </p:sp>
        <p:sp>
          <p:nvSpPr>
            <p:cNvPr id="42020" name="Oval 104"/>
            <p:cNvSpPr>
              <a:spLocks noChangeArrowheads="1"/>
            </p:cNvSpPr>
            <p:nvPr/>
          </p:nvSpPr>
          <p:spPr bwMode="auto">
            <a:xfrm>
              <a:off x="5012" y="2715"/>
              <a:ext cx="121" cy="329"/>
            </a:xfrm>
            <a:prstGeom prst="ellipse">
              <a:avLst/>
            </a:prstGeom>
            <a:solidFill>
              <a:srgbClr val="FF6600"/>
            </a:solidFill>
            <a:ln w="25400">
              <a:solidFill>
                <a:srgbClr val="FF6600"/>
              </a:solidFill>
              <a:round/>
              <a:headEnd/>
              <a:tailEnd/>
            </a:ln>
          </p:spPr>
          <p:txBody>
            <a:bodyPr wrap="none" lIns="90000" tIns="46800" rIns="90000" bIns="46800" anchor="ctr">
              <a:spAutoFit/>
            </a:bodyPr>
            <a:lstStyle/>
            <a:p>
              <a:endParaRPr lang="en-US"/>
            </a:p>
          </p:txBody>
        </p:sp>
        <p:sp>
          <p:nvSpPr>
            <p:cNvPr id="42021" name="Oval 105"/>
            <p:cNvSpPr>
              <a:spLocks noChangeArrowheads="1"/>
            </p:cNvSpPr>
            <p:nvPr/>
          </p:nvSpPr>
          <p:spPr bwMode="auto">
            <a:xfrm>
              <a:off x="5420" y="2715"/>
              <a:ext cx="121" cy="329"/>
            </a:xfrm>
            <a:prstGeom prst="ellipse">
              <a:avLst/>
            </a:prstGeom>
            <a:solidFill>
              <a:srgbClr val="FF6600"/>
            </a:solidFill>
            <a:ln w="25400">
              <a:solidFill>
                <a:srgbClr val="FF6600"/>
              </a:solidFill>
              <a:round/>
              <a:headEnd/>
              <a:tailEnd/>
            </a:ln>
          </p:spPr>
          <p:txBody>
            <a:bodyPr wrap="none" lIns="90000" tIns="46800" rIns="90000" bIns="46800" anchor="ctr">
              <a:spAutoFit/>
            </a:bodyPr>
            <a:lstStyle/>
            <a:p>
              <a:endParaRPr lang="en-US"/>
            </a:p>
          </p:txBody>
        </p:sp>
        <p:sp>
          <p:nvSpPr>
            <p:cNvPr id="42022" name="Text Box 111"/>
            <p:cNvSpPr txBox="1">
              <a:spLocks noChangeArrowheads="1"/>
            </p:cNvSpPr>
            <p:nvPr/>
          </p:nvSpPr>
          <p:spPr bwMode="auto">
            <a:xfrm>
              <a:off x="4558" y="1842"/>
              <a:ext cx="14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1800">
                  <a:latin typeface="Times New Roman" pitchFamily="18" charset="0"/>
                </a:rPr>
                <a:t>1</a:t>
              </a:r>
            </a:p>
          </p:txBody>
        </p:sp>
        <p:sp>
          <p:nvSpPr>
            <p:cNvPr id="42023" name="Text Box 112"/>
            <p:cNvSpPr txBox="1">
              <a:spLocks noChangeArrowheads="1"/>
            </p:cNvSpPr>
            <p:nvPr/>
          </p:nvSpPr>
          <p:spPr bwMode="auto">
            <a:xfrm>
              <a:off x="4967" y="1842"/>
              <a:ext cx="14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1800">
                  <a:latin typeface="Times New Roman" pitchFamily="18" charset="0"/>
                </a:rPr>
                <a:t>2</a:t>
              </a:r>
            </a:p>
          </p:txBody>
        </p:sp>
        <p:sp>
          <p:nvSpPr>
            <p:cNvPr id="42024" name="Text Box 113"/>
            <p:cNvSpPr txBox="1">
              <a:spLocks noChangeArrowheads="1"/>
            </p:cNvSpPr>
            <p:nvPr/>
          </p:nvSpPr>
          <p:spPr bwMode="auto">
            <a:xfrm>
              <a:off x="5375" y="1842"/>
              <a:ext cx="14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1800">
                  <a:latin typeface="Times New Roman" pitchFamily="18" charset="0"/>
                </a:rPr>
                <a:t>3</a:t>
              </a:r>
            </a:p>
          </p:txBody>
        </p:sp>
        <p:sp>
          <p:nvSpPr>
            <p:cNvPr id="42025" name="Text Box 119"/>
            <p:cNvSpPr txBox="1">
              <a:spLocks noChangeArrowheads="1"/>
            </p:cNvSpPr>
            <p:nvPr/>
          </p:nvSpPr>
          <p:spPr bwMode="auto">
            <a:xfrm>
              <a:off x="5375" y="2931"/>
              <a:ext cx="14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1800">
                  <a:latin typeface="Times New Roman" pitchFamily="18" charset="0"/>
                </a:rPr>
                <a:t>6</a:t>
              </a:r>
            </a:p>
          </p:txBody>
        </p:sp>
        <p:sp>
          <p:nvSpPr>
            <p:cNvPr id="42026" name="Text Box 120"/>
            <p:cNvSpPr txBox="1">
              <a:spLocks noChangeArrowheads="1"/>
            </p:cNvSpPr>
            <p:nvPr/>
          </p:nvSpPr>
          <p:spPr bwMode="auto">
            <a:xfrm>
              <a:off x="4967" y="2931"/>
              <a:ext cx="14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1800">
                  <a:latin typeface="Times New Roman" pitchFamily="18" charset="0"/>
                </a:rPr>
                <a:t>5</a:t>
              </a:r>
            </a:p>
          </p:txBody>
        </p:sp>
        <p:sp>
          <p:nvSpPr>
            <p:cNvPr id="42027" name="Text Box 121"/>
            <p:cNvSpPr txBox="1">
              <a:spLocks noChangeArrowheads="1"/>
            </p:cNvSpPr>
            <p:nvPr/>
          </p:nvSpPr>
          <p:spPr bwMode="auto">
            <a:xfrm>
              <a:off x="4558" y="2931"/>
              <a:ext cx="14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1800">
                  <a:latin typeface="Times New Roman" pitchFamily="18" charset="0"/>
                </a:rPr>
                <a:t>4</a:t>
              </a:r>
            </a:p>
          </p:txBody>
        </p:sp>
        <p:sp>
          <p:nvSpPr>
            <p:cNvPr id="42028" name="Line 122"/>
            <p:cNvSpPr>
              <a:spLocks noChangeShapeType="1"/>
            </p:cNvSpPr>
            <p:nvPr/>
          </p:nvSpPr>
          <p:spPr bwMode="auto">
            <a:xfrm flipH="1">
              <a:off x="4649" y="2069"/>
              <a:ext cx="408" cy="77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2029" name="Line 123"/>
            <p:cNvSpPr>
              <a:spLocks noChangeShapeType="1"/>
            </p:cNvSpPr>
            <p:nvPr/>
          </p:nvSpPr>
          <p:spPr bwMode="auto">
            <a:xfrm>
              <a:off x="4649" y="2069"/>
              <a:ext cx="408" cy="77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42030" name="Line 124"/>
            <p:cNvSpPr>
              <a:spLocks noChangeShapeType="1"/>
            </p:cNvSpPr>
            <p:nvPr/>
          </p:nvSpPr>
          <p:spPr bwMode="auto">
            <a:xfrm flipH="1">
              <a:off x="5057" y="2069"/>
              <a:ext cx="408" cy="77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grpSp>
        <p:nvGrpSpPr>
          <p:cNvPr id="5" name="Group 130"/>
          <p:cNvGrpSpPr>
            <a:grpSpLocks/>
          </p:cNvGrpSpPr>
          <p:nvPr/>
        </p:nvGrpSpPr>
        <p:grpSpPr bwMode="auto">
          <a:xfrm>
            <a:off x="4944534" y="3068639"/>
            <a:ext cx="4135966" cy="2963863"/>
            <a:chOff x="2336" y="1933"/>
            <a:chExt cx="1954" cy="1867"/>
          </a:xfrm>
        </p:grpSpPr>
        <p:sp>
          <p:nvSpPr>
            <p:cNvPr id="42000" name="Text Box 110"/>
            <p:cNvSpPr txBox="1">
              <a:spLocks noChangeArrowheads="1"/>
            </p:cNvSpPr>
            <p:nvPr/>
          </p:nvSpPr>
          <p:spPr bwMode="auto">
            <a:xfrm>
              <a:off x="3379" y="1933"/>
              <a:ext cx="14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1800">
                  <a:latin typeface="Times New Roman" pitchFamily="18" charset="0"/>
                </a:rPr>
                <a:t>1</a:t>
              </a:r>
            </a:p>
          </p:txBody>
        </p:sp>
        <p:sp>
          <p:nvSpPr>
            <p:cNvPr id="42001" name="Text Box 114"/>
            <p:cNvSpPr txBox="1">
              <a:spLocks noChangeArrowheads="1"/>
            </p:cNvSpPr>
            <p:nvPr/>
          </p:nvSpPr>
          <p:spPr bwMode="auto">
            <a:xfrm>
              <a:off x="3107" y="3203"/>
              <a:ext cx="14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1800">
                  <a:latin typeface="Times New Roman" pitchFamily="18" charset="0"/>
                </a:rPr>
                <a:t>2</a:t>
              </a:r>
            </a:p>
          </p:txBody>
        </p:sp>
        <p:sp>
          <p:nvSpPr>
            <p:cNvPr id="42002" name="Text Box 115"/>
            <p:cNvSpPr txBox="1">
              <a:spLocks noChangeArrowheads="1"/>
            </p:cNvSpPr>
            <p:nvPr/>
          </p:nvSpPr>
          <p:spPr bwMode="auto">
            <a:xfrm>
              <a:off x="3515" y="3203"/>
              <a:ext cx="14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1800">
                  <a:latin typeface="Times New Roman" pitchFamily="18" charset="0"/>
                </a:rPr>
                <a:t>3</a:t>
              </a:r>
            </a:p>
          </p:txBody>
        </p:sp>
        <p:sp>
          <p:nvSpPr>
            <p:cNvPr id="42003" name="Text Box 116"/>
            <p:cNvSpPr txBox="1">
              <a:spLocks noChangeArrowheads="1"/>
            </p:cNvSpPr>
            <p:nvPr/>
          </p:nvSpPr>
          <p:spPr bwMode="auto">
            <a:xfrm>
              <a:off x="2336" y="2387"/>
              <a:ext cx="14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1800">
                  <a:latin typeface="Times New Roman" pitchFamily="18" charset="0"/>
                </a:rPr>
                <a:t>4</a:t>
              </a:r>
            </a:p>
          </p:txBody>
        </p:sp>
        <p:sp>
          <p:nvSpPr>
            <p:cNvPr id="42004" name="Text Box 117"/>
            <p:cNvSpPr txBox="1">
              <a:spLocks noChangeArrowheads="1"/>
            </p:cNvSpPr>
            <p:nvPr/>
          </p:nvSpPr>
          <p:spPr bwMode="auto">
            <a:xfrm>
              <a:off x="3198" y="2387"/>
              <a:ext cx="14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1800">
                  <a:latin typeface="Times New Roman" pitchFamily="18" charset="0"/>
                </a:rPr>
                <a:t>5</a:t>
              </a:r>
            </a:p>
          </p:txBody>
        </p:sp>
        <p:sp>
          <p:nvSpPr>
            <p:cNvPr id="42005" name="Text Box 118"/>
            <p:cNvSpPr txBox="1">
              <a:spLocks noChangeArrowheads="1"/>
            </p:cNvSpPr>
            <p:nvPr/>
          </p:nvSpPr>
          <p:spPr bwMode="auto">
            <a:xfrm>
              <a:off x="4150" y="2387"/>
              <a:ext cx="14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1800">
                  <a:latin typeface="Times New Roman" pitchFamily="18" charset="0"/>
                </a:rPr>
                <a:t>6</a:t>
              </a:r>
            </a:p>
          </p:txBody>
        </p:sp>
        <p:sp>
          <p:nvSpPr>
            <p:cNvPr id="42006" name="Text Box 126"/>
            <p:cNvSpPr txBox="1">
              <a:spLocks noChangeArrowheads="1"/>
            </p:cNvSpPr>
            <p:nvPr/>
          </p:nvSpPr>
          <p:spPr bwMode="auto">
            <a:xfrm>
              <a:off x="3833" y="2840"/>
              <a:ext cx="14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1800">
                  <a:latin typeface="Times New Roman" pitchFamily="18" charset="0"/>
                </a:rPr>
                <a:t>7</a:t>
              </a:r>
            </a:p>
          </p:txBody>
        </p:sp>
        <p:sp>
          <p:nvSpPr>
            <p:cNvPr id="42007" name="Text Box 127"/>
            <p:cNvSpPr txBox="1">
              <a:spLocks noChangeArrowheads="1"/>
            </p:cNvSpPr>
            <p:nvPr/>
          </p:nvSpPr>
          <p:spPr bwMode="auto">
            <a:xfrm>
              <a:off x="2653" y="3521"/>
              <a:ext cx="14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1800">
                  <a:latin typeface="Times New Roman" pitchFamily="18" charset="0"/>
                </a:rPr>
                <a:t>8</a:t>
              </a:r>
            </a:p>
          </p:txBody>
        </p:sp>
        <p:sp>
          <p:nvSpPr>
            <p:cNvPr id="42008" name="Text Box 128"/>
            <p:cNvSpPr txBox="1">
              <a:spLocks noChangeArrowheads="1"/>
            </p:cNvSpPr>
            <p:nvPr/>
          </p:nvSpPr>
          <p:spPr bwMode="auto">
            <a:xfrm>
              <a:off x="3969" y="3566"/>
              <a:ext cx="14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1800">
                  <a:latin typeface="Times New Roman" pitchFamily="18" charset="0"/>
                </a:rPr>
                <a:t>9</a:t>
              </a:r>
            </a:p>
          </p:txBody>
        </p:sp>
        <p:sp>
          <p:nvSpPr>
            <p:cNvPr id="42009" name="Text Box 129"/>
            <p:cNvSpPr txBox="1">
              <a:spLocks noChangeArrowheads="1"/>
            </p:cNvSpPr>
            <p:nvPr/>
          </p:nvSpPr>
          <p:spPr bwMode="auto">
            <a:xfrm>
              <a:off x="2789" y="2840"/>
              <a:ext cx="195"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kumimoji="1" sz="2800" b="1">
                  <a:solidFill>
                    <a:schemeClr val="tx1"/>
                  </a:solidFill>
                  <a:latin typeface="Tahoma" pitchFamily="34" charset="0"/>
                  <a:ea typeface="新細明體" pitchFamily="18" charset="-120"/>
                </a:defRPr>
              </a:lvl1pPr>
              <a:lvl2pPr marL="742950" indent="-285750" eaLnBrk="0" hangingPunct="0">
                <a:defRPr kumimoji="1" sz="2800" b="1">
                  <a:solidFill>
                    <a:schemeClr val="tx1"/>
                  </a:solidFill>
                  <a:latin typeface="Tahoma" pitchFamily="34" charset="0"/>
                  <a:ea typeface="新細明體" pitchFamily="18" charset="-120"/>
                </a:defRPr>
              </a:lvl2pPr>
              <a:lvl3pPr marL="1143000" indent="-228600" eaLnBrk="0" hangingPunct="0">
                <a:defRPr kumimoji="1" sz="2800" b="1">
                  <a:solidFill>
                    <a:schemeClr val="tx1"/>
                  </a:solidFill>
                  <a:latin typeface="Tahoma" pitchFamily="34" charset="0"/>
                  <a:ea typeface="新細明體" pitchFamily="18" charset="-120"/>
                </a:defRPr>
              </a:lvl3pPr>
              <a:lvl4pPr marL="1600200" indent="-228600" eaLnBrk="0" hangingPunct="0">
                <a:defRPr kumimoji="1" sz="2800" b="1">
                  <a:solidFill>
                    <a:schemeClr val="tx1"/>
                  </a:solidFill>
                  <a:latin typeface="Tahoma" pitchFamily="34" charset="0"/>
                  <a:ea typeface="新細明體" pitchFamily="18" charset="-120"/>
                </a:defRPr>
              </a:lvl4pPr>
              <a:lvl5pPr marL="2057400" indent="-228600" eaLnBrk="0" hangingPunct="0">
                <a:defRPr kumimoji="1" sz="2800" b="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sz="2800" b="1">
                  <a:solidFill>
                    <a:schemeClr val="tx1"/>
                  </a:solidFill>
                  <a:latin typeface="Tahoma" pitchFamily="34" charset="0"/>
                  <a:ea typeface="新細明體" pitchFamily="18" charset="-120"/>
                </a:defRPr>
              </a:lvl9pPr>
            </a:lstStyle>
            <a:p>
              <a:pPr eaLnBrk="1" hangingPunct="1"/>
              <a:r>
                <a:rPr lang="en-US" altLang="zh-TW" sz="1800">
                  <a:latin typeface="Times New Roman" pitchFamily="18" charset="0"/>
                </a:rPr>
                <a:t>10</a:t>
              </a:r>
            </a:p>
          </p:txBody>
        </p:sp>
      </p:grpSp>
      <p:sp>
        <p:nvSpPr>
          <p:cNvPr id="535687" name="Oval 135"/>
          <p:cNvSpPr>
            <a:spLocks noChangeArrowheads="1"/>
          </p:cNvSpPr>
          <p:nvPr/>
        </p:nvSpPr>
        <p:spPr bwMode="auto">
          <a:xfrm>
            <a:off x="11184468" y="3806760"/>
            <a:ext cx="255677" cy="522418"/>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535689" name="Oval 137"/>
          <p:cNvSpPr>
            <a:spLocks noChangeArrowheads="1"/>
          </p:cNvSpPr>
          <p:nvPr/>
        </p:nvSpPr>
        <p:spPr bwMode="auto">
          <a:xfrm>
            <a:off x="10033001" y="3806760"/>
            <a:ext cx="255677" cy="522418"/>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535690" name="Oval 138"/>
          <p:cNvSpPr>
            <a:spLocks noChangeArrowheads="1"/>
          </p:cNvSpPr>
          <p:nvPr/>
        </p:nvSpPr>
        <p:spPr bwMode="auto">
          <a:xfrm>
            <a:off x="11472334" y="3806760"/>
            <a:ext cx="255677" cy="522418"/>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
        <p:nvSpPr>
          <p:cNvPr id="535691" name="Oval 139"/>
          <p:cNvSpPr>
            <a:spLocks noChangeArrowheads="1"/>
          </p:cNvSpPr>
          <p:nvPr/>
        </p:nvSpPr>
        <p:spPr bwMode="auto">
          <a:xfrm>
            <a:off x="10128251" y="4022660"/>
            <a:ext cx="255677" cy="522418"/>
          </a:xfrm>
          <a:prstGeom prst="ellipse">
            <a:avLst/>
          </a:prstGeom>
          <a:solidFill>
            <a:schemeClr val="tx1"/>
          </a:solidFill>
          <a:ln w="25400">
            <a:solidFill>
              <a:schemeClr val="tx1"/>
            </a:solidFill>
            <a:round/>
            <a:headEnd/>
            <a:tailEnd/>
          </a:ln>
        </p:spPr>
        <p:txBody>
          <a:bodyPr wrap="none" lIns="90000" tIns="46800" rIns="90000" bIns="46800" anchor="ctr">
            <a:spAutoFit/>
          </a:bodyPr>
          <a:lstStyle/>
          <a:p>
            <a:endParaRPr lang="en-US"/>
          </a:p>
        </p:txBody>
      </p:sp>
    </p:spTree>
    <p:extLst>
      <p:ext uri="{BB962C8B-B14F-4D97-AF65-F5344CB8AC3E}">
        <p14:creationId xmlns:p14="http://schemas.microsoft.com/office/powerpoint/2010/main" val="24813644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5554"/>
                                        </p:tgtEl>
                                        <p:attrNameLst>
                                          <p:attrName>style.visibility</p:attrName>
                                        </p:attrNameLst>
                                      </p:cBhvr>
                                      <p:to>
                                        <p:strVal val="visible"/>
                                      </p:to>
                                    </p:set>
                                    <p:anim calcmode="lin" valueType="num">
                                      <p:cBhvr additive="base">
                                        <p:cTn id="7" dur="500" fill="hold"/>
                                        <p:tgtEl>
                                          <p:spTgt spid="535554"/>
                                        </p:tgtEl>
                                        <p:attrNameLst>
                                          <p:attrName>ppt_x</p:attrName>
                                        </p:attrNameLst>
                                      </p:cBhvr>
                                      <p:tavLst>
                                        <p:tav tm="0">
                                          <p:val>
                                            <p:strVal val="#ppt_x"/>
                                          </p:val>
                                        </p:tav>
                                        <p:tav tm="100000">
                                          <p:val>
                                            <p:strVal val="#ppt_x"/>
                                          </p:val>
                                        </p:tav>
                                      </p:tavLst>
                                    </p:anim>
                                    <p:anim calcmode="lin" valueType="num">
                                      <p:cBhvr additive="base">
                                        <p:cTn id="8" dur="500" fill="hold"/>
                                        <p:tgtEl>
                                          <p:spTgt spid="53555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35565"/>
                                        </p:tgtEl>
                                        <p:attrNameLst>
                                          <p:attrName>style.visibility</p:attrName>
                                        </p:attrNameLst>
                                      </p:cBhvr>
                                      <p:to>
                                        <p:strVal val="visible"/>
                                      </p:to>
                                    </p:set>
                                    <p:anim calcmode="lin" valueType="num">
                                      <p:cBhvr additive="base">
                                        <p:cTn id="17" dur="500" fill="hold"/>
                                        <p:tgtEl>
                                          <p:spTgt spid="535565"/>
                                        </p:tgtEl>
                                        <p:attrNameLst>
                                          <p:attrName>ppt_x</p:attrName>
                                        </p:attrNameLst>
                                      </p:cBhvr>
                                      <p:tavLst>
                                        <p:tav tm="0">
                                          <p:val>
                                            <p:strVal val="#ppt_x"/>
                                          </p:val>
                                        </p:tav>
                                        <p:tav tm="100000">
                                          <p:val>
                                            <p:strVal val="#ppt_x"/>
                                          </p:val>
                                        </p:tav>
                                      </p:tavLst>
                                    </p:anim>
                                    <p:anim calcmode="lin" valueType="num">
                                      <p:cBhvr additive="base">
                                        <p:cTn id="18" dur="500" fill="hold"/>
                                        <p:tgtEl>
                                          <p:spTgt spid="535565"/>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35649"/>
                                        </p:tgtEl>
                                        <p:attrNameLst>
                                          <p:attrName>style.visibility</p:attrName>
                                        </p:attrNameLst>
                                      </p:cBhvr>
                                      <p:to>
                                        <p:strVal val="visible"/>
                                      </p:to>
                                    </p:set>
                                    <p:anim calcmode="lin" valueType="num">
                                      <p:cBhvr additive="base">
                                        <p:cTn id="23" dur="500" fill="hold"/>
                                        <p:tgtEl>
                                          <p:spTgt spid="535649"/>
                                        </p:tgtEl>
                                        <p:attrNameLst>
                                          <p:attrName>ppt_x</p:attrName>
                                        </p:attrNameLst>
                                      </p:cBhvr>
                                      <p:tavLst>
                                        <p:tav tm="0">
                                          <p:val>
                                            <p:strVal val="#ppt_x"/>
                                          </p:val>
                                        </p:tav>
                                        <p:tav tm="100000">
                                          <p:val>
                                            <p:strVal val="#ppt_x"/>
                                          </p:val>
                                        </p:tav>
                                      </p:tavLst>
                                    </p:anim>
                                    <p:anim calcmode="lin" valueType="num">
                                      <p:cBhvr additive="base">
                                        <p:cTn id="24" dur="500" fill="hold"/>
                                        <p:tgtEl>
                                          <p:spTgt spid="53564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35687"/>
                                        </p:tgtEl>
                                        <p:attrNameLst>
                                          <p:attrName>style.visibility</p:attrName>
                                        </p:attrNameLst>
                                      </p:cBhvr>
                                      <p:to>
                                        <p:strVal val="visible"/>
                                      </p:to>
                                    </p:set>
                                    <p:anim calcmode="lin" valueType="num">
                                      <p:cBhvr additive="base">
                                        <p:cTn id="43" dur="500" fill="hold"/>
                                        <p:tgtEl>
                                          <p:spTgt spid="535687"/>
                                        </p:tgtEl>
                                        <p:attrNameLst>
                                          <p:attrName>ppt_x</p:attrName>
                                        </p:attrNameLst>
                                      </p:cBhvr>
                                      <p:tavLst>
                                        <p:tav tm="0">
                                          <p:val>
                                            <p:strVal val="#ppt_x"/>
                                          </p:val>
                                        </p:tav>
                                        <p:tav tm="100000">
                                          <p:val>
                                            <p:strVal val="#ppt_x"/>
                                          </p:val>
                                        </p:tav>
                                      </p:tavLst>
                                    </p:anim>
                                    <p:anim calcmode="lin" valueType="num">
                                      <p:cBhvr additive="base">
                                        <p:cTn id="44" dur="500" fill="hold"/>
                                        <p:tgtEl>
                                          <p:spTgt spid="535687"/>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35689"/>
                                        </p:tgtEl>
                                        <p:attrNameLst>
                                          <p:attrName>style.visibility</p:attrName>
                                        </p:attrNameLst>
                                      </p:cBhvr>
                                      <p:to>
                                        <p:strVal val="visible"/>
                                      </p:to>
                                    </p:set>
                                    <p:anim calcmode="lin" valueType="num">
                                      <p:cBhvr additive="base">
                                        <p:cTn id="49" dur="500" fill="hold"/>
                                        <p:tgtEl>
                                          <p:spTgt spid="535689"/>
                                        </p:tgtEl>
                                        <p:attrNameLst>
                                          <p:attrName>ppt_x</p:attrName>
                                        </p:attrNameLst>
                                      </p:cBhvr>
                                      <p:tavLst>
                                        <p:tav tm="0">
                                          <p:val>
                                            <p:strVal val="#ppt_x"/>
                                          </p:val>
                                        </p:tav>
                                        <p:tav tm="100000">
                                          <p:val>
                                            <p:strVal val="#ppt_x"/>
                                          </p:val>
                                        </p:tav>
                                      </p:tavLst>
                                    </p:anim>
                                    <p:anim calcmode="lin" valueType="num">
                                      <p:cBhvr additive="base">
                                        <p:cTn id="50" dur="500" fill="hold"/>
                                        <p:tgtEl>
                                          <p:spTgt spid="535689"/>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35690"/>
                                        </p:tgtEl>
                                        <p:attrNameLst>
                                          <p:attrName>style.visibility</p:attrName>
                                        </p:attrNameLst>
                                      </p:cBhvr>
                                      <p:to>
                                        <p:strVal val="visible"/>
                                      </p:to>
                                    </p:set>
                                    <p:anim calcmode="lin" valueType="num">
                                      <p:cBhvr additive="base">
                                        <p:cTn id="55" dur="500" fill="hold"/>
                                        <p:tgtEl>
                                          <p:spTgt spid="535690"/>
                                        </p:tgtEl>
                                        <p:attrNameLst>
                                          <p:attrName>ppt_x</p:attrName>
                                        </p:attrNameLst>
                                      </p:cBhvr>
                                      <p:tavLst>
                                        <p:tav tm="0">
                                          <p:val>
                                            <p:strVal val="#ppt_x"/>
                                          </p:val>
                                        </p:tav>
                                        <p:tav tm="100000">
                                          <p:val>
                                            <p:strVal val="#ppt_x"/>
                                          </p:val>
                                        </p:tav>
                                      </p:tavLst>
                                    </p:anim>
                                    <p:anim calcmode="lin" valueType="num">
                                      <p:cBhvr additive="base">
                                        <p:cTn id="56" dur="500" fill="hold"/>
                                        <p:tgtEl>
                                          <p:spTgt spid="535690"/>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35691"/>
                                        </p:tgtEl>
                                        <p:attrNameLst>
                                          <p:attrName>style.visibility</p:attrName>
                                        </p:attrNameLst>
                                      </p:cBhvr>
                                      <p:to>
                                        <p:strVal val="visible"/>
                                      </p:to>
                                    </p:set>
                                    <p:anim calcmode="lin" valueType="num">
                                      <p:cBhvr additive="base">
                                        <p:cTn id="61" dur="500" fill="hold"/>
                                        <p:tgtEl>
                                          <p:spTgt spid="535691"/>
                                        </p:tgtEl>
                                        <p:attrNameLst>
                                          <p:attrName>ppt_x</p:attrName>
                                        </p:attrNameLst>
                                      </p:cBhvr>
                                      <p:tavLst>
                                        <p:tav tm="0">
                                          <p:val>
                                            <p:strVal val="#ppt_x"/>
                                          </p:val>
                                        </p:tav>
                                        <p:tav tm="100000">
                                          <p:val>
                                            <p:strVal val="#ppt_x"/>
                                          </p:val>
                                        </p:tav>
                                      </p:tavLst>
                                    </p:anim>
                                    <p:anim calcmode="lin" valueType="num">
                                      <p:cBhvr additive="base">
                                        <p:cTn id="62" dur="500" fill="hold"/>
                                        <p:tgtEl>
                                          <p:spTgt spid="5356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554" grpId="0"/>
      <p:bldP spid="535565" grpId="0"/>
      <p:bldP spid="535649" grpId="0"/>
      <p:bldP spid="535687" grpId="0" animBg="1"/>
      <p:bldP spid="535689" grpId="0" animBg="1"/>
      <p:bldP spid="535690" grpId="0" animBg="1"/>
      <p:bldP spid="535691"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313" y="2481263"/>
            <a:ext cx="5667375"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3"/>
          <p:cNvSpPr>
            <a:spLocks noChangeArrowheads="1"/>
          </p:cNvSpPr>
          <p:nvPr/>
        </p:nvSpPr>
        <p:spPr bwMode="auto">
          <a:xfrm>
            <a:off x="3497943" y="188913"/>
            <a:ext cx="7206041" cy="525401"/>
          </a:xfrm>
          <a:prstGeom prst="rect">
            <a:avLst/>
          </a:prstGeom>
          <a:noFill/>
          <a:ln w="38100">
            <a:solidFill>
              <a:schemeClr val="tx1"/>
            </a:solidFill>
            <a:miter lim="800000"/>
            <a:headEnd/>
            <a:tailEnd type="none" w="lg" len="lg"/>
          </a:ln>
          <a:effectLst/>
        </p:spPr>
        <p:txBody>
          <a:bodyPr wrap="square" lIns="90000" tIns="46800" rIns="90000" bIns="46800">
            <a:spAutoFit/>
          </a:bodyPr>
          <a:lstStyle/>
          <a:p>
            <a:pPr>
              <a:defRPr/>
            </a:pPr>
            <a:r>
              <a:rPr lang="en-US" altLang="zh-TW" sz="2800" b="0" dirty="0" smtClean="0">
                <a:solidFill>
                  <a:srgbClr val="FF0000"/>
                </a:solidFill>
                <a:effectLst>
                  <a:outerShdw blurRad="38100" dist="38100" dir="2700000" algn="tl">
                    <a:srgbClr val="000000"/>
                  </a:outerShdw>
                </a:effectLst>
                <a:latin typeface="Times New Roman" pitchFamily="18" charset="0"/>
              </a:rPr>
              <a:t>Dual of a planar graph</a:t>
            </a:r>
            <a:endParaRPr lang="en-US" altLang="zh-TW" sz="2800" b="0" dirty="0">
              <a:solidFill>
                <a:srgbClr val="FF0000"/>
              </a:solidFill>
              <a:effectLst>
                <a:outerShdw blurRad="38100" dist="38100" dir="2700000" algn="tl">
                  <a:srgbClr val="000000"/>
                </a:outerShdw>
              </a:effectLst>
              <a:latin typeface="Times New Roman" pitchFamily="18" charset="0"/>
            </a:endParaRPr>
          </a:p>
        </p:txBody>
      </p:sp>
      <p:sp>
        <p:nvSpPr>
          <p:cNvPr id="4" name="Rectangle 3"/>
          <p:cNvSpPr>
            <a:spLocks noChangeArrowheads="1"/>
          </p:cNvSpPr>
          <p:nvPr/>
        </p:nvSpPr>
        <p:spPr bwMode="auto">
          <a:xfrm>
            <a:off x="384629" y="1226685"/>
            <a:ext cx="7206041" cy="525401"/>
          </a:xfrm>
          <a:prstGeom prst="rect">
            <a:avLst/>
          </a:prstGeom>
          <a:noFill/>
          <a:ln w="38100">
            <a:solidFill>
              <a:schemeClr val="tx1"/>
            </a:solidFill>
            <a:miter lim="800000"/>
            <a:headEnd/>
            <a:tailEnd type="none" w="lg" len="lg"/>
          </a:ln>
          <a:effectLst/>
        </p:spPr>
        <p:txBody>
          <a:bodyPr wrap="square" lIns="90000" tIns="46800" rIns="90000" bIns="46800">
            <a:spAutoFit/>
          </a:bodyPr>
          <a:lstStyle/>
          <a:p>
            <a:pPr>
              <a:defRPr/>
            </a:pPr>
            <a:r>
              <a:rPr lang="en-US" altLang="zh-TW" sz="2800" dirty="0" smtClean="0">
                <a:solidFill>
                  <a:srgbClr val="FF0000"/>
                </a:solidFill>
                <a:effectLst>
                  <a:outerShdw blurRad="38100" dist="38100" dir="2700000" algn="tl">
                    <a:srgbClr val="000000"/>
                  </a:outerShdw>
                </a:effectLst>
                <a:latin typeface="Times New Roman" pitchFamily="18" charset="0"/>
              </a:rPr>
              <a:t>Example: 1</a:t>
            </a:r>
            <a:endParaRPr lang="en-US" altLang="zh-TW" sz="2800" b="0" dirty="0">
              <a:solidFill>
                <a:srgbClr val="FF0000"/>
              </a:solidFill>
              <a:effectLst>
                <a:outerShdw blurRad="38100" dist="38100" dir="2700000" algn="tl">
                  <a:srgbClr val="000000"/>
                </a:outerShdw>
              </a:effectLst>
              <a:latin typeface="Times New Roman" pitchFamily="18" charset="0"/>
            </a:endParaRPr>
          </a:p>
        </p:txBody>
      </p:sp>
    </p:spTree>
    <p:extLst>
      <p:ext uri="{BB962C8B-B14F-4D97-AF65-F5344CB8AC3E}">
        <p14:creationId xmlns:p14="http://schemas.microsoft.com/office/powerpoint/2010/main" val="15139560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100" y="2390775"/>
            <a:ext cx="2209800"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3"/>
          <p:cNvSpPr>
            <a:spLocks noChangeArrowheads="1"/>
          </p:cNvSpPr>
          <p:nvPr/>
        </p:nvSpPr>
        <p:spPr bwMode="auto">
          <a:xfrm>
            <a:off x="3497943" y="188913"/>
            <a:ext cx="7206041" cy="525401"/>
          </a:xfrm>
          <a:prstGeom prst="rect">
            <a:avLst/>
          </a:prstGeom>
          <a:noFill/>
          <a:ln w="38100">
            <a:solidFill>
              <a:schemeClr val="tx1"/>
            </a:solidFill>
            <a:miter lim="800000"/>
            <a:headEnd/>
            <a:tailEnd type="none" w="lg" len="lg"/>
          </a:ln>
          <a:effectLst/>
        </p:spPr>
        <p:txBody>
          <a:bodyPr wrap="square" lIns="90000" tIns="46800" rIns="90000" bIns="46800">
            <a:spAutoFit/>
          </a:bodyPr>
          <a:lstStyle/>
          <a:p>
            <a:pPr>
              <a:defRPr/>
            </a:pPr>
            <a:r>
              <a:rPr lang="en-US" altLang="zh-TW" sz="2800" b="0" dirty="0" smtClean="0">
                <a:solidFill>
                  <a:srgbClr val="FF0000"/>
                </a:solidFill>
                <a:effectLst>
                  <a:outerShdw blurRad="38100" dist="38100" dir="2700000" algn="tl">
                    <a:srgbClr val="000000"/>
                  </a:outerShdw>
                </a:effectLst>
                <a:latin typeface="Times New Roman" pitchFamily="18" charset="0"/>
              </a:rPr>
              <a:t>Dual of a planar graph</a:t>
            </a:r>
            <a:endParaRPr lang="en-US" altLang="zh-TW" sz="2800" b="0" dirty="0">
              <a:solidFill>
                <a:srgbClr val="FF0000"/>
              </a:solidFill>
              <a:effectLst>
                <a:outerShdw blurRad="38100" dist="38100" dir="2700000" algn="tl">
                  <a:srgbClr val="000000"/>
                </a:outerShdw>
              </a:effectLst>
              <a:latin typeface="Times New Roman" pitchFamily="18" charset="0"/>
            </a:endParaRPr>
          </a:p>
        </p:txBody>
      </p:sp>
      <p:sp>
        <p:nvSpPr>
          <p:cNvPr id="4" name="Rectangle 3"/>
          <p:cNvSpPr>
            <a:spLocks noChangeArrowheads="1"/>
          </p:cNvSpPr>
          <p:nvPr/>
        </p:nvSpPr>
        <p:spPr bwMode="auto">
          <a:xfrm>
            <a:off x="384629" y="1226685"/>
            <a:ext cx="7206041" cy="525401"/>
          </a:xfrm>
          <a:prstGeom prst="rect">
            <a:avLst/>
          </a:prstGeom>
          <a:noFill/>
          <a:ln w="38100">
            <a:solidFill>
              <a:schemeClr val="tx1"/>
            </a:solidFill>
            <a:miter lim="800000"/>
            <a:headEnd/>
            <a:tailEnd type="none" w="lg" len="lg"/>
          </a:ln>
          <a:effectLst/>
        </p:spPr>
        <p:txBody>
          <a:bodyPr wrap="square" lIns="90000" tIns="46800" rIns="90000" bIns="46800">
            <a:spAutoFit/>
          </a:bodyPr>
          <a:lstStyle/>
          <a:p>
            <a:pPr>
              <a:defRPr/>
            </a:pPr>
            <a:r>
              <a:rPr lang="en-US" altLang="zh-TW" sz="2800" dirty="0" smtClean="0">
                <a:solidFill>
                  <a:srgbClr val="FF0000"/>
                </a:solidFill>
                <a:effectLst>
                  <a:outerShdw blurRad="38100" dist="38100" dir="2700000" algn="tl">
                    <a:srgbClr val="000000"/>
                  </a:outerShdw>
                </a:effectLst>
                <a:latin typeface="Times New Roman" pitchFamily="18" charset="0"/>
              </a:rPr>
              <a:t>Example: 2</a:t>
            </a:r>
            <a:endParaRPr lang="en-US" altLang="zh-TW" sz="2800" b="0" dirty="0">
              <a:solidFill>
                <a:srgbClr val="FF0000"/>
              </a:solidFill>
              <a:effectLst>
                <a:outerShdw blurRad="38100" dist="38100" dir="2700000" algn="tl">
                  <a:srgbClr val="000000"/>
                </a:outerShdw>
              </a:effectLst>
              <a:latin typeface="Times New Roman" pitchFamily="18" charset="0"/>
            </a:endParaRPr>
          </a:p>
        </p:txBody>
      </p:sp>
    </p:spTree>
    <p:extLst>
      <p:ext uri="{BB962C8B-B14F-4D97-AF65-F5344CB8AC3E}">
        <p14:creationId xmlns:p14="http://schemas.microsoft.com/office/powerpoint/2010/main" val="22299369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5690" y="123763"/>
            <a:ext cx="3742024" cy="523220"/>
          </a:xfrm>
          <a:prstGeom prst="rect">
            <a:avLst/>
          </a:prstGeom>
        </p:spPr>
        <p:txBody>
          <a:bodyPr wrap="square">
            <a:spAutoFit/>
          </a:bodyPr>
          <a:lstStyle/>
          <a:p>
            <a:r>
              <a:rPr lang="en-IN" sz="2800" dirty="0" smtClean="0">
                <a:solidFill>
                  <a:srgbClr val="FF0000"/>
                </a:solidFill>
              </a:rPr>
              <a:t>Graph Coloring </a:t>
            </a:r>
            <a:endParaRPr lang="en-IN" sz="2800" dirty="0">
              <a:solidFill>
                <a:srgbClr val="FF0000"/>
              </a:solidFill>
            </a:endParaRPr>
          </a:p>
        </p:txBody>
      </p:sp>
      <p:sp>
        <p:nvSpPr>
          <p:cNvPr id="3" name="Rectangle 2"/>
          <p:cNvSpPr/>
          <p:nvPr/>
        </p:nvSpPr>
        <p:spPr>
          <a:xfrm>
            <a:off x="4095690" y="805934"/>
            <a:ext cx="2579617" cy="523220"/>
          </a:xfrm>
          <a:prstGeom prst="rect">
            <a:avLst/>
          </a:prstGeom>
        </p:spPr>
        <p:txBody>
          <a:bodyPr wrap="none">
            <a:spAutoFit/>
          </a:bodyPr>
          <a:lstStyle/>
          <a:p>
            <a:r>
              <a:rPr lang="en-IN" sz="2800" dirty="0">
                <a:solidFill>
                  <a:srgbClr val="FF0000"/>
                </a:solidFill>
              </a:rPr>
              <a:t>Vertex</a:t>
            </a:r>
            <a:r>
              <a:rPr lang="en-IN" dirty="0">
                <a:solidFill>
                  <a:srgbClr val="FF0000"/>
                </a:solidFill>
              </a:rPr>
              <a:t> </a:t>
            </a:r>
            <a:r>
              <a:rPr lang="en-IN" sz="2800" dirty="0" err="1">
                <a:solidFill>
                  <a:srgbClr val="FF0000"/>
                </a:solidFill>
              </a:rPr>
              <a:t>Colorings</a:t>
            </a:r>
            <a:r>
              <a:rPr lang="en-IN" dirty="0">
                <a:solidFill>
                  <a:srgbClr val="FF0000"/>
                </a:solidFill>
              </a:rPr>
              <a:t> </a:t>
            </a:r>
          </a:p>
        </p:txBody>
      </p:sp>
      <p:sp>
        <p:nvSpPr>
          <p:cNvPr id="4" name="Rectangle 3"/>
          <p:cNvSpPr/>
          <p:nvPr/>
        </p:nvSpPr>
        <p:spPr>
          <a:xfrm>
            <a:off x="105550" y="1749362"/>
            <a:ext cx="11186563" cy="523220"/>
          </a:xfrm>
          <a:prstGeom prst="rect">
            <a:avLst/>
          </a:prstGeom>
        </p:spPr>
        <p:txBody>
          <a:bodyPr wrap="square">
            <a:spAutoFit/>
          </a:bodyPr>
          <a:lstStyle/>
          <a:p>
            <a:r>
              <a:rPr lang="en-IN" sz="2800" dirty="0">
                <a:solidFill>
                  <a:srgbClr val="00B050"/>
                </a:solidFill>
              </a:rPr>
              <a:t>Applications of Graph Coloring </a:t>
            </a:r>
          </a:p>
        </p:txBody>
      </p:sp>
      <p:sp>
        <p:nvSpPr>
          <p:cNvPr id="5" name="Rectangle 4"/>
          <p:cNvSpPr/>
          <p:nvPr/>
        </p:nvSpPr>
        <p:spPr>
          <a:xfrm>
            <a:off x="304800" y="2413338"/>
            <a:ext cx="11684000" cy="2246769"/>
          </a:xfrm>
          <a:prstGeom prst="rect">
            <a:avLst/>
          </a:prstGeom>
        </p:spPr>
        <p:txBody>
          <a:bodyPr wrap="square">
            <a:spAutoFit/>
          </a:bodyPr>
          <a:lstStyle/>
          <a:p>
            <a:r>
              <a:rPr lang="en-IN" sz="2800" dirty="0">
                <a:latin typeface="Times New Roman" pitchFamily="18" charset="0"/>
                <a:cs typeface="Times New Roman" pitchFamily="18" charset="0"/>
              </a:rPr>
              <a:t>Let us begin with a practical application of graph coloring known as the storage problem. Suppose a university’s Department of Chemistry wants to store its chemicals. It is quite probable that some chemicals cause violent reactions when brought together. Such chemicals are incompatible chemicals. For safe storage, incompatible chemicals should be kept in distinct rooms. </a:t>
            </a:r>
          </a:p>
        </p:txBody>
      </p:sp>
      <p:sp>
        <p:nvSpPr>
          <p:cNvPr id="6" name="Rectangle 5"/>
          <p:cNvSpPr/>
          <p:nvPr/>
        </p:nvSpPr>
        <p:spPr>
          <a:xfrm>
            <a:off x="105550" y="4694329"/>
            <a:ext cx="11883250" cy="1815882"/>
          </a:xfrm>
          <a:prstGeom prst="rect">
            <a:avLst/>
          </a:prstGeom>
        </p:spPr>
        <p:txBody>
          <a:bodyPr wrap="square">
            <a:spAutoFit/>
          </a:bodyPr>
          <a:lstStyle/>
          <a:p>
            <a:r>
              <a:rPr lang="en-IN" sz="2800" dirty="0">
                <a:latin typeface="Times New Roman" pitchFamily="18" charset="0"/>
                <a:cs typeface="Times New Roman" pitchFamily="18" charset="0"/>
              </a:rPr>
              <a:t>The easiest way to accomplish this is, of course, to store one chemical in each room. But this is certainly not the best way of doing it since we will be using more rooms than are really needed (unless, of course, all the chemicals are mutually incompatible!). </a:t>
            </a:r>
          </a:p>
        </p:txBody>
      </p:sp>
    </p:spTree>
    <p:extLst>
      <p:ext uri="{BB962C8B-B14F-4D97-AF65-F5344CB8AC3E}">
        <p14:creationId xmlns:p14="http://schemas.microsoft.com/office/powerpoint/2010/main" val="405535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5690" y="123763"/>
            <a:ext cx="3742024" cy="523220"/>
          </a:xfrm>
          <a:prstGeom prst="rect">
            <a:avLst/>
          </a:prstGeom>
        </p:spPr>
        <p:txBody>
          <a:bodyPr wrap="square">
            <a:spAutoFit/>
          </a:bodyPr>
          <a:lstStyle/>
          <a:p>
            <a:r>
              <a:rPr lang="en-IN" sz="2800" dirty="0" smtClean="0">
                <a:solidFill>
                  <a:srgbClr val="FF0000"/>
                </a:solidFill>
              </a:rPr>
              <a:t>Graph Coloring </a:t>
            </a:r>
            <a:endParaRPr lang="en-IN" sz="2800" dirty="0">
              <a:solidFill>
                <a:srgbClr val="FF0000"/>
              </a:solidFill>
            </a:endParaRPr>
          </a:p>
        </p:txBody>
      </p:sp>
      <p:sp>
        <p:nvSpPr>
          <p:cNvPr id="3" name="Rectangle 2"/>
          <p:cNvSpPr/>
          <p:nvPr/>
        </p:nvSpPr>
        <p:spPr>
          <a:xfrm>
            <a:off x="246743" y="891792"/>
            <a:ext cx="11509828" cy="954107"/>
          </a:xfrm>
          <a:prstGeom prst="rect">
            <a:avLst/>
          </a:prstGeom>
        </p:spPr>
        <p:txBody>
          <a:bodyPr wrap="square">
            <a:spAutoFit/>
          </a:bodyPr>
          <a:lstStyle/>
          <a:p>
            <a:r>
              <a:rPr lang="en-IN" sz="2800" dirty="0">
                <a:latin typeface="Times New Roman" pitchFamily="18" charset="0"/>
                <a:cs typeface="Times New Roman" pitchFamily="18" charset="0"/>
              </a:rPr>
              <a:t>So we ask: What is the minimum number of rooms required to store all the chemicals so that in each room only compatible chemicals are stored? </a:t>
            </a:r>
          </a:p>
        </p:txBody>
      </p:sp>
      <p:sp>
        <p:nvSpPr>
          <p:cNvPr id="4" name="Rectangle 3"/>
          <p:cNvSpPr/>
          <p:nvPr/>
        </p:nvSpPr>
        <p:spPr>
          <a:xfrm>
            <a:off x="246743" y="1859340"/>
            <a:ext cx="11742057" cy="3539430"/>
          </a:xfrm>
          <a:prstGeom prst="rect">
            <a:avLst/>
          </a:prstGeom>
        </p:spPr>
        <p:txBody>
          <a:bodyPr wrap="square">
            <a:spAutoFit/>
          </a:bodyPr>
          <a:lstStyle/>
          <a:p>
            <a:r>
              <a:rPr lang="en-IN" sz="2800" dirty="0">
                <a:latin typeface="Times New Roman" pitchFamily="18" charset="0"/>
                <a:cs typeface="Times New Roman" pitchFamily="18" charset="0"/>
              </a:rPr>
              <a:t>We convert the above storage problem into a problem in graphs. Form a graph G=(V, E) by making V correspond </a:t>
            </a:r>
            <a:r>
              <a:rPr lang="en-IN" sz="2800" dirty="0" err="1">
                <a:latin typeface="Times New Roman" pitchFamily="18" charset="0"/>
                <a:cs typeface="Times New Roman" pitchFamily="18" charset="0"/>
              </a:rPr>
              <a:t>bijectively</a:t>
            </a:r>
            <a:r>
              <a:rPr lang="en-IN" sz="2800" dirty="0">
                <a:latin typeface="Times New Roman" pitchFamily="18" charset="0"/>
                <a:cs typeface="Times New Roman" pitchFamily="18" charset="0"/>
              </a:rPr>
              <a:t> to the set of available chemicals and making u adjacent to v if and only if the chemicals corresponding to u and v are incompatible. Then, any set of compatible chemicals correspond to a set of independent vertices of G: Thus, a safe storing of chemicals corresponds to a partition of V into independent subsets of G: The cardinality of such a minimum partition of V is then the required number of rooms. The minimum cardinality is called the chromatic number of the graph G.</a:t>
            </a:r>
          </a:p>
        </p:txBody>
      </p:sp>
    </p:spTree>
    <p:extLst>
      <p:ext uri="{BB962C8B-B14F-4D97-AF65-F5344CB8AC3E}">
        <p14:creationId xmlns:p14="http://schemas.microsoft.com/office/powerpoint/2010/main" val="265906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5690" y="123763"/>
            <a:ext cx="3742024" cy="523220"/>
          </a:xfrm>
          <a:prstGeom prst="rect">
            <a:avLst/>
          </a:prstGeom>
        </p:spPr>
        <p:txBody>
          <a:bodyPr wrap="square">
            <a:spAutoFit/>
          </a:bodyPr>
          <a:lstStyle/>
          <a:p>
            <a:r>
              <a:rPr lang="en-IN" sz="2800" dirty="0" smtClean="0">
                <a:solidFill>
                  <a:srgbClr val="FF0000"/>
                </a:solidFill>
              </a:rPr>
              <a:t>Graph Coloring </a:t>
            </a:r>
            <a:endParaRPr lang="en-IN" sz="2800" dirty="0">
              <a:solidFill>
                <a:srgbClr val="FF0000"/>
              </a:solidFill>
            </a:endParaRPr>
          </a:p>
        </p:txBody>
      </p:sp>
      <p:sp>
        <p:nvSpPr>
          <p:cNvPr id="3" name="Rectangle 2"/>
          <p:cNvSpPr/>
          <p:nvPr/>
        </p:nvSpPr>
        <p:spPr>
          <a:xfrm>
            <a:off x="174171" y="964364"/>
            <a:ext cx="11640458" cy="954107"/>
          </a:xfrm>
          <a:prstGeom prst="rect">
            <a:avLst/>
          </a:prstGeom>
        </p:spPr>
        <p:txBody>
          <a:bodyPr wrap="square">
            <a:spAutoFit/>
          </a:bodyPr>
          <a:lstStyle/>
          <a:p>
            <a:r>
              <a:rPr lang="en-IN" sz="2800" i="1" dirty="0">
                <a:solidFill>
                  <a:srgbClr val="00B050"/>
                </a:solidFill>
                <a:latin typeface="Times New Roman" pitchFamily="18" charset="0"/>
                <a:cs typeface="Times New Roman" pitchFamily="18" charset="0"/>
              </a:rPr>
              <a:t>Definition 1:</a:t>
            </a:r>
            <a:r>
              <a:rPr lang="en-IN" sz="2800" dirty="0">
                <a:solidFill>
                  <a:srgbClr val="00B050"/>
                </a:solidFill>
                <a:latin typeface="Times New Roman" pitchFamily="18" charset="0"/>
                <a:cs typeface="Times New Roman" pitchFamily="18" charset="0"/>
              </a:rPr>
              <a:t> </a:t>
            </a:r>
            <a:r>
              <a:rPr lang="en-IN" sz="2800" dirty="0">
                <a:latin typeface="Times New Roman" pitchFamily="18" charset="0"/>
                <a:cs typeface="Times New Roman" pitchFamily="18" charset="0"/>
              </a:rPr>
              <a:t>The chromatic number of a graph G is the minimum number of </a:t>
            </a:r>
            <a:r>
              <a:rPr lang="en-IN" sz="2800" dirty="0" err="1">
                <a:latin typeface="Times New Roman" pitchFamily="18" charset="0"/>
                <a:cs typeface="Times New Roman" pitchFamily="18" charset="0"/>
              </a:rPr>
              <a:t>colors</a:t>
            </a:r>
            <a:r>
              <a:rPr lang="en-IN" sz="2800" dirty="0">
                <a:latin typeface="Times New Roman" pitchFamily="18" charset="0"/>
                <a:cs typeface="Times New Roman" pitchFamily="18" charset="0"/>
              </a:rPr>
              <a:t> needed for a proper vertex coloring of G. G is k-chromatic if χ(G)= k. </a:t>
            </a:r>
          </a:p>
        </p:txBody>
      </p:sp>
      <p:sp>
        <p:nvSpPr>
          <p:cNvPr id="4" name="Rectangle 3"/>
          <p:cNvSpPr/>
          <p:nvPr/>
        </p:nvSpPr>
        <p:spPr>
          <a:xfrm>
            <a:off x="268514" y="1973721"/>
            <a:ext cx="11451772" cy="954107"/>
          </a:xfrm>
          <a:prstGeom prst="rect">
            <a:avLst/>
          </a:prstGeom>
        </p:spPr>
        <p:txBody>
          <a:bodyPr wrap="square">
            <a:spAutoFit/>
          </a:bodyPr>
          <a:lstStyle/>
          <a:p>
            <a:r>
              <a:rPr lang="en-IN" sz="2800" i="1" dirty="0">
                <a:solidFill>
                  <a:srgbClr val="00B050"/>
                </a:solidFill>
                <a:latin typeface="Times New Roman" pitchFamily="18" charset="0"/>
                <a:cs typeface="Times New Roman" pitchFamily="18" charset="0"/>
              </a:rPr>
              <a:t>Definition 2:</a:t>
            </a:r>
            <a:r>
              <a:rPr lang="en-IN" sz="2800" dirty="0">
                <a:solidFill>
                  <a:srgbClr val="00B050"/>
                </a:solidFill>
                <a:latin typeface="Times New Roman" pitchFamily="18" charset="0"/>
                <a:cs typeface="Times New Roman" pitchFamily="18" charset="0"/>
              </a:rPr>
              <a:t> </a:t>
            </a:r>
            <a:r>
              <a:rPr lang="en-IN" sz="2800" dirty="0">
                <a:latin typeface="Times New Roman" pitchFamily="18" charset="0"/>
                <a:cs typeface="Times New Roman" pitchFamily="18" charset="0"/>
              </a:rPr>
              <a:t>A k-coloring of a graph G is a vertex coloring of G that uses at most k </a:t>
            </a:r>
            <a:r>
              <a:rPr lang="en-IN" sz="2800" dirty="0" err="1">
                <a:latin typeface="Times New Roman" pitchFamily="18" charset="0"/>
                <a:cs typeface="Times New Roman" pitchFamily="18" charset="0"/>
              </a:rPr>
              <a:t>colors</a:t>
            </a:r>
            <a:r>
              <a:rPr lang="en-IN" sz="2800" dirty="0">
                <a:latin typeface="Times New Roman" pitchFamily="18" charset="0"/>
                <a:cs typeface="Times New Roman" pitchFamily="18" charset="0"/>
              </a:rPr>
              <a:t>. </a:t>
            </a:r>
          </a:p>
        </p:txBody>
      </p:sp>
      <p:sp>
        <p:nvSpPr>
          <p:cNvPr id="5" name="Rectangle 4"/>
          <p:cNvSpPr/>
          <p:nvPr/>
        </p:nvSpPr>
        <p:spPr>
          <a:xfrm>
            <a:off x="174171" y="2927828"/>
            <a:ext cx="12017829" cy="954107"/>
          </a:xfrm>
          <a:prstGeom prst="rect">
            <a:avLst/>
          </a:prstGeom>
        </p:spPr>
        <p:txBody>
          <a:bodyPr wrap="square">
            <a:spAutoFit/>
          </a:bodyPr>
          <a:lstStyle/>
          <a:p>
            <a:r>
              <a:rPr lang="en-IN" sz="2800" i="1" dirty="0">
                <a:solidFill>
                  <a:srgbClr val="00B050"/>
                </a:solidFill>
                <a:latin typeface="Times New Roman" pitchFamily="18" charset="0"/>
                <a:cs typeface="Times New Roman" pitchFamily="18" charset="0"/>
              </a:rPr>
              <a:t>Definition 3:</a:t>
            </a:r>
            <a:r>
              <a:rPr lang="en-IN" sz="2800" dirty="0">
                <a:latin typeface="Times New Roman" pitchFamily="18" charset="0"/>
                <a:cs typeface="Times New Roman" pitchFamily="18" charset="0"/>
              </a:rPr>
              <a:t> A graph G is said to be k-</a:t>
            </a:r>
            <a:r>
              <a:rPr lang="en-IN" sz="2800" dirty="0" err="1">
                <a:latin typeface="Times New Roman" pitchFamily="18" charset="0"/>
                <a:cs typeface="Times New Roman" pitchFamily="18" charset="0"/>
              </a:rPr>
              <a:t>colorable</a:t>
            </a:r>
            <a:r>
              <a:rPr lang="en-IN" sz="2800" dirty="0">
                <a:latin typeface="Times New Roman" pitchFamily="18" charset="0"/>
                <a:cs typeface="Times New Roman" pitchFamily="18" charset="0"/>
              </a:rPr>
              <a:t> if G admits a proper vertex coloring using at most k </a:t>
            </a:r>
            <a:r>
              <a:rPr lang="en-IN" sz="2800" dirty="0" err="1">
                <a:latin typeface="Times New Roman" pitchFamily="18" charset="0"/>
                <a:cs typeface="Times New Roman" pitchFamily="18" charset="0"/>
              </a:rPr>
              <a:t>colors</a:t>
            </a:r>
            <a:r>
              <a:rPr lang="en-IN" sz="2800" dirty="0">
                <a:latin typeface="Times New Roman" pitchFamily="18" charset="0"/>
                <a:cs typeface="Times New Roman" pitchFamily="18" charset="0"/>
              </a:rPr>
              <a:t>. </a:t>
            </a:r>
          </a:p>
        </p:txBody>
      </p:sp>
    </p:spTree>
    <p:extLst>
      <p:ext uri="{BB962C8B-B14F-4D97-AF65-F5344CB8AC3E}">
        <p14:creationId xmlns:p14="http://schemas.microsoft.com/office/powerpoint/2010/main" val="76517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5690" y="123763"/>
            <a:ext cx="3742024" cy="523220"/>
          </a:xfrm>
          <a:prstGeom prst="rect">
            <a:avLst/>
          </a:prstGeom>
        </p:spPr>
        <p:txBody>
          <a:bodyPr wrap="square">
            <a:spAutoFit/>
          </a:bodyPr>
          <a:lstStyle/>
          <a:p>
            <a:r>
              <a:rPr lang="en-IN" sz="2800" dirty="0" smtClean="0">
                <a:solidFill>
                  <a:srgbClr val="FF0000"/>
                </a:solidFill>
              </a:rPr>
              <a:t>Graph Coloring </a:t>
            </a:r>
            <a:endParaRPr lang="en-IN" sz="2800" dirty="0">
              <a:solidFill>
                <a:srgbClr val="FF0000"/>
              </a:solidFill>
            </a:endParaRPr>
          </a:p>
        </p:txBody>
      </p:sp>
      <p:sp>
        <p:nvSpPr>
          <p:cNvPr id="3" name="Rectangle 2"/>
          <p:cNvSpPr/>
          <p:nvPr/>
        </p:nvSpPr>
        <p:spPr>
          <a:xfrm>
            <a:off x="319314" y="797511"/>
            <a:ext cx="11582400" cy="2246769"/>
          </a:xfrm>
          <a:prstGeom prst="rect">
            <a:avLst/>
          </a:prstGeom>
        </p:spPr>
        <p:txBody>
          <a:bodyPr wrap="square">
            <a:spAutoFit/>
          </a:bodyPr>
          <a:lstStyle/>
          <a:p>
            <a:r>
              <a:rPr lang="en-IN" sz="2800" dirty="0">
                <a:latin typeface="Times New Roman" pitchFamily="18" charset="0"/>
                <a:cs typeface="Times New Roman" pitchFamily="18" charset="0"/>
              </a:rPr>
              <a:t>In considering the chromatic number of a graph, only the adjacency of vertices is taken into account. Hence, multiple edges and loops may be discarded while considering chromatic numbers, unless needed otherwise. As a consequence, we may restrict ourselves to simple graphs when dealing with (vertex) chromatic numbers. </a:t>
            </a:r>
          </a:p>
        </p:txBody>
      </p:sp>
      <p:sp>
        <p:nvSpPr>
          <p:cNvPr id="4" name="Rectangle 3"/>
          <p:cNvSpPr/>
          <p:nvPr/>
        </p:nvSpPr>
        <p:spPr>
          <a:xfrm>
            <a:off x="275771" y="3244334"/>
            <a:ext cx="10537372" cy="523220"/>
          </a:xfrm>
          <a:prstGeom prst="rect">
            <a:avLst/>
          </a:prstGeom>
        </p:spPr>
        <p:txBody>
          <a:bodyPr wrap="square">
            <a:spAutoFit/>
          </a:bodyPr>
          <a:lstStyle/>
          <a:p>
            <a:r>
              <a:rPr lang="en-IN" sz="2800" dirty="0">
                <a:latin typeface="Times New Roman" pitchFamily="18" charset="0"/>
                <a:cs typeface="Times New Roman" pitchFamily="18" charset="0"/>
              </a:rPr>
              <a:t>It is clear that χ(</a:t>
            </a:r>
            <a:r>
              <a:rPr lang="en-IN" sz="2800" dirty="0" err="1">
                <a:latin typeface="Times New Roman" pitchFamily="18" charset="0"/>
                <a:cs typeface="Times New Roman" pitchFamily="18" charset="0"/>
              </a:rPr>
              <a:t>Kn</a:t>
            </a:r>
            <a:r>
              <a:rPr lang="en-IN" sz="2800" dirty="0">
                <a:latin typeface="Times New Roman" pitchFamily="18" charset="0"/>
                <a:cs typeface="Times New Roman" pitchFamily="18" charset="0"/>
              </a:rPr>
              <a:t>)= n: </a:t>
            </a:r>
          </a:p>
        </p:txBody>
      </p:sp>
      <p:sp>
        <p:nvSpPr>
          <p:cNvPr id="5" name="Rectangle 4"/>
          <p:cNvSpPr/>
          <p:nvPr/>
        </p:nvSpPr>
        <p:spPr>
          <a:xfrm>
            <a:off x="210455" y="3772566"/>
            <a:ext cx="10929257" cy="523220"/>
          </a:xfrm>
          <a:prstGeom prst="rect">
            <a:avLst/>
          </a:prstGeom>
        </p:spPr>
        <p:txBody>
          <a:bodyPr wrap="square">
            <a:spAutoFit/>
          </a:bodyPr>
          <a:lstStyle/>
          <a:p>
            <a:r>
              <a:rPr lang="en-IN" sz="2800" dirty="0">
                <a:latin typeface="Times New Roman" pitchFamily="18" charset="0"/>
                <a:cs typeface="Times New Roman" pitchFamily="18" charset="0"/>
              </a:rPr>
              <a:t>Further, χ(G)= 2 if and only if G is bipartite having at least one edge.</a:t>
            </a:r>
          </a:p>
        </p:txBody>
      </p:sp>
      <p:sp>
        <p:nvSpPr>
          <p:cNvPr id="6" name="Rectangle 5"/>
          <p:cNvSpPr/>
          <p:nvPr/>
        </p:nvSpPr>
        <p:spPr>
          <a:xfrm>
            <a:off x="275769" y="4457581"/>
            <a:ext cx="10711543" cy="954107"/>
          </a:xfrm>
          <a:prstGeom prst="rect">
            <a:avLst/>
          </a:prstGeom>
        </p:spPr>
        <p:txBody>
          <a:bodyPr wrap="square">
            <a:spAutoFit/>
          </a:bodyPr>
          <a:lstStyle/>
          <a:p>
            <a:r>
              <a:rPr lang="en-IN" sz="2800" dirty="0">
                <a:latin typeface="Times New Roman" pitchFamily="18" charset="0"/>
                <a:cs typeface="Times New Roman" pitchFamily="18" charset="0"/>
              </a:rPr>
              <a:t>In particular, χ(T)= 2 for any tree T with at least one edge (since any tree is bipartite). </a:t>
            </a:r>
          </a:p>
        </p:txBody>
      </p:sp>
      <p:sp>
        <p:nvSpPr>
          <p:cNvPr id="7" name="Rectangle 6"/>
          <p:cNvSpPr/>
          <p:nvPr/>
        </p:nvSpPr>
        <p:spPr>
          <a:xfrm>
            <a:off x="275768" y="5668220"/>
            <a:ext cx="10711543" cy="523220"/>
          </a:xfrm>
          <a:prstGeom prst="rect">
            <a:avLst/>
          </a:prstGeom>
        </p:spPr>
        <p:txBody>
          <a:bodyPr wrap="square">
            <a:spAutoFit/>
          </a:bodyPr>
          <a:lstStyle/>
          <a:p>
            <a:r>
              <a:rPr lang="en-IN" sz="2800" dirty="0">
                <a:latin typeface="Times New Roman" pitchFamily="18" charset="0"/>
                <a:cs typeface="Times New Roman" pitchFamily="18" charset="0"/>
              </a:rPr>
              <a:t>Further χ(</a:t>
            </a:r>
            <a:r>
              <a:rPr lang="en-IN" sz="2800" dirty="0" err="1">
                <a:latin typeface="Times New Roman" pitchFamily="18" charset="0"/>
                <a:cs typeface="Times New Roman" pitchFamily="18" charset="0"/>
              </a:rPr>
              <a:t>Cn</a:t>
            </a:r>
            <a:r>
              <a:rPr lang="en-IN" sz="2800" dirty="0">
                <a:latin typeface="Times New Roman" pitchFamily="18" charset="0"/>
                <a:cs typeface="Times New Roman" pitchFamily="18" charset="0"/>
              </a:rPr>
              <a:t>)=( 2 if n is even  or 3 if n is odd. </a:t>
            </a:r>
          </a:p>
        </p:txBody>
      </p:sp>
    </p:spTree>
    <p:extLst>
      <p:ext uri="{BB962C8B-B14F-4D97-AF65-F5344CB8AC3E}">
        <p14:creationId xmlns:p14="http://schemas.microsoft.com/office/powerpoint/2010/main" val="20103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5690" y="123763"/>
            <a:ext cx="3742024" cy="523220"/>
          </a:xfrm>
          <a:prstGeom prst="rect">
            <a:avLst/>
          </a:prstGeom>
        </p:spPr>
        <p:txBody>
          <a:bodyPr wrap="square">
            <a:spAutoFit/>
          </a:bodyPr>
          <a:lstStyle/>
          <a:p>
            <a:r>
              <a:rPr lang="en-IN" sz="2800" dirty="0" smtClean="0">
                <a:solidFill>
                  <a:srgbClr val="FF0000"/>
                </a:solidFill>
              </a:rPr>
              <a:t>Graph Coloring </a:t>
            </a:r>
            <a:endParaRPr lang="en-IN" sz="2800" dirty="0">
              <a:solidFill>
                <a:srgbClr val="FF0000"/>
              </a:solidFill>
            </a:endParaRPr>
          </a:p>
        </p:txBody>
      </p:sp>
      <p:sp>
        <p:nvSpPr>
          <p:cNvPr id="3" name="Rectangle 2"/>
          <p:cNvSpPr/>
          <p:nvPr/>
        </p:nvSpPr>
        <p:spPr>
          <a:xfrm>
            <a:off x="493485" y="4955792"/>
            <a:ext cx="11321143" cy="1384995"/>
          </a:xfrm>
          <a:prstGeom prst="rect">
            <a:avLst/>
          </a:prstGeom>
        </p:spPr>
        <p:txBody>
          <a:bodyPr wrap="square">
            <a:spAutoFit/>
          </a:bodyPr>
          <a:lstStyle/>
          <a:p>
            <a:r>
              <a:rPr lang="en-IN" sz="2800" dirty="0">
                <a:latin typeface="Times New Roman" pitchFamily="18" charset="0"/>
                <a:cs typeface="Times New Roman" pitchFamily="18" charset="0"/>
              </a:rPr>
              <a:t>Exercise 1: Determine the chromatic number of</a:t>
            </a:r>
          </a:p>
          <a:p>
            <a:pPr lvl="0"/>
            <a:r>
              <a:rPr lang="en-IN" sz="2800" dirty="0" smtClean="0">
                <a:latin typeface="Times New Roman" pitchFamily="18" charset="0"/>
                <a:cs typeface="Times New Roman" pitchFamily="18" charset="0"/>
              </a:rPr>
              <a:t>i. 	The </a:t>
            </a:r>
            <a:r>
              <a:rPr lang="en-IN" sz="2800" dirty="0">
                <a:latin typeface="Times New Roman" pitchFamily="18" charset="0"/>
                <a:cs typeface="Times New Roman" pitchFamily="18" charset="0"/>
              </a:rPr>
              <a:t>Petersen graph</a:t>
            </a:r>
          </a:p>
          <a:p>
            <a:r>
              <a:rPr lang="en-IN" sz="2800" dirty="0">
                <a:latin typeface="Times New Roman" pitchFamily="18" charset="0"/>
                <a:cs typeface="Times New Roman" pitchFamily="18" charset="0"/>
              </a:rPr>
              <a:t>Ii, 	        Wheel </a:t>
            </a:r>
            <a:r>
              <a:rPr lang="en-IN" sz="2800" dirty="0" err="1">
                <a:latin typeface="Times New Roman" pitchFamily="18" charset="0"/>
                <a:cs typeface="Times New Roman" pitchFamily="18" charset="0"/>
              </a:rPr>
              <a:t>Wn</a:t>
            </a:r>
            <a:endParaRPr lang="en-IN" sz="28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485" y="646983"/>
            <a:ext cx="9629775"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182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662E0F9-A378-489A-832C-641EE6DA540F}"/>
              </a:ext>
            </a:extLst>
          </p:cNvPr>
          <p:cNvSpPr/>
          <p:nvPr/>
        </p:nvSpPr>
        <p:spPr>
          <a:xfrm>
            <a:off x="1708727" y="83128"/>
            <a:ext cx="8192655" cy="461665"/>
          </a:xfrm>
          <a:prstGeom prst="rect">
            <a:avLst/>
          </a:prstGeom>
          <a:solidFill>
            <a:srgbClr val="FFC000"/>
          </a:solidFill>
        </p:spPr>
        <p:txBody>
          <a:bodyPr wrap="squar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UNIT-I</a:t>
            </a:r>
            <a:endParaRPr lang="en-US" sz="2400" dirty="0">
              <a:ln w="0"/>
              <a:effectLst>
                <a:outerShdw blurRad="38100" dist="19050" dir="2700000" algn="tl" rotWithShape="0">
                  <a:schemeClr val="dk1">
                    <a:alpha val="40000"/>
                  </a:schemeClr>
                </a:outerShdw>
              </a:effectLst>
            </a:endParaRPr>
          </a:p>
        </p:txBody>
      </p:sp>
      <p:sp>
        <p:nvSpPr>
          <p:cNvPr id="1026" name="AutoShape 2" descr="Königsberg graph.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117" name="Rectangle 69"/>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25" name="Rectangle 1"/>
          <p:cNvSpPr>
            <a:spLocks noChangeArrowheads="1"/>
          </p:cNvSpPr>
          <p:nvPr/>
        </p:nvSpPr>
        <p:spPr bwMode="auto">
          <a:xfrm>
            <a:off x="0" y="1058779"/>
            <a:ext cx="12192000" cy="323165"/>
          </a:xfrm>
          <a:prstGeom prst="rect">
            <a:avLst/>
          </a:prstGeom>
          <a:solidFill>
            <a:srgbClr val="EEEEEE"/>
          </a:solidFill>
          <a:ln w="9525">
            <a:noFill/>
            <a:miter lim="800000"/>
            <a:headEnd/>
            <a:tailEnd/>
          </a:ln>
          <a:effec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050" name="Picture 2" descr="C:\Users\HKK\Downloads\diagrams 3_2.jpg"/>
          <p:cNvPicPr>
            <a:picLocks noChangeAspect="1" noChangeArrowheads="1"/>
          </p:cNvPicPr>
          <p:nvPr/>
        </p:nvPicPr>
        <p:blipFill>
          <a:blip r:embed="rId2"/>
          <a:srcRect/>
          <a:stretch>
            <a:fillRect/>
          </a:stretch>
        </p:blipFill>
        <p:spPr bwMode="auto">
          <a:xfrm>
            <a:off x="288759" y="1155032"/>
            <a:ext cx="11574378" cy="4704347"/>
          </a:xfrm>
          <a:prstGeom prst="rect">
            <a:avLst/>
          </a:prstGeom>
          <a:noFill/>
        </p:spPr>
      </p:pic>
    </p:spTree>
    <p:extLst>
      <p:ext uri="{BB962C8B-B14F-4D97-AF65-F5344CB8AC3E}">
        <p14:creationId xmlns:p14="http://schemas.microsoft.com/office/powerpoint/2010/main" val="2811541242"/>
      </p:ext>
    </p:extLst>
  </p:cSld>
  <p:clrMapOvr>
    <a:masterClrMapping/>
  </p:clrMapOvr>
  <p:transition spd="slow">
    <p:push dir="u"/>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5690" y="123763"/>
            <a:ext cx="3742024" cy="523220"/>
          </a:xfrm>
          <a:prstGeom prst="rect">
            <a:avLst/>
          </a:prstGeom>
        </p:spPr>
        <p:txBody>
          <a:bodyPr wrap="square">
            <a:spAutoFit/>
          </a:bodyPr>
          <a:lstStyle/>
          <a:p>
            <a:r>
              <a:rPr lang="en-IN" sz="2800" dirty="0" smtClean="0">
                <a:solidFill>
                  <a:srgbClr val="FF0000"/>
                </a:solidFill>
              </a:rPr>
              <a:t>Graph Coloring </a:t>
            </a:r>
            <a:endParaRPr lang="en-IN" sz="2800" dirty="0">
              <a:solidFill>
                <a:srgbClr val="FF0000"/>
              </a:solidFill>
            </a:endParaRPr>
          </a:p>
        </p:txBody>
      </p:sp>
      <p:sp>
        <p:nvSpPr>
          <p:cNvPr id="3" name="Rectangle 2"/>
          <p:cNvSpPr/>
          <p:nvPr/>
        </p:nvSpPr>
        <p:spPr>
          <a:xfrm>
            <a:off x="4370218" y="849477"/>
            <a:ext cx="4033476" cy="523220"/>
          </a:xfrm>
          <a:prstGeom prst="rect">
            <a:avLst/>
          </a:prstGeom>
        </p:spPr>
        <p:txBody>
          <a:bodyPr wrap="none">
            <a:spAutoFit/>
          </a:bodyPr>
          <a:lstStyle/>
          <a:p>
            <a:r>
              <a:rPr lang="en-IN" sz="2800" dirty="0">
                <a:solidFill>
                  <a:srgbClr val="FF0000"/>
                </a:solidFill>
                <a:latin typeface="Times New Roman" pitchFamily="18" charset="0"/>
                <a:cs typeface="Times New Roman" pitchFamily="18" charset="0"/>
              </a:rPr>
              <a:t>Edge </a:t>
            </a:r>
            <a:r>
              <a:rPr lang="en-IN" sz="2800" dirty="0" err="1">
                <a:solidFill>
                  <a:srgbClr val="FF0000"/>
                </a:solidFill>
                <a:latin typeface="Times New Roman" pitchFamily="18" charset="0"/>
                <a:cs typeface="Times New Roman" pitchFamily="18" charset="0"/>
              </a:rPr>
              <a:t>Colorings</a:t>
            </a:r>
            <a:r>
              <a:rPr lang="en-IN" sz="2800" dirty="0">
                <a:solidFill>
                  <a:srgbClr val="FF0000"/>
                </a:solidFill>
                <a:latin typeface="Times New Roman" pitchFamily="18" charset="0"/>
                <a:cs typeface="Times New Roman" pitchFamily="18" charset="0"/>
              </a:rPr>
              <a:t> of Graphs </a:t>
            </a:r>
          </a:p>
        </p:txBody>
      </p:sp>
      <p:sp>
        <p:nvSpPr>
          <p:cNvPr id="4" name="Rectangle 3"/>
          <p:cNvSpPr/>
          <p:nvPr/>
        </p:nvSpPr>
        <p:spPr>
          <a:xfrm>
            <a:off x="412013" y="1633248"/>
            <a:ext cx="3867854" cy="523220"/>
          </a:xfrm>
          <a:prstGeom prst="rect">
            <a:avLst/>
          </a:prstGeom>
        </p:spPr>
        <p:txBody>
          <a:bodyPr wrap="none">
            <a:spAutoFit/>
          </a:bodyPr>
          <a:lstStyle/>
          <a:p>
            <a:r>
              <a:rPr lang="en-IN" sz="2800" b="1" i="1" dirty="0">
                <a:solidFill>
                  <a:srgbClr val="00B050"/>
                </a:solidFill>
                <a:latin typeface="Times New Roman" pitchFamily="18" charset="0"/>
                <a:cs typeface="Times New Roman" pitchFamily="18" charset="0"/>
              </a:rPr>
              <a:t>The Timetable Problem: </a:t>
            </a:r>
          </a:p>
        </p:txBody>
      </p:sp>
      <p:sp>
        <p:nvSpPr>
          <p:cNvPr id="5" name="Rectangle 4"/>
          <p:cNvSpPr/>
          <p:nvPr/>
        </p:nvSpPr>
        <p:spPr>
          <a:xfrm>
            <a:off x="537029" y="2274838"/>
            <a:ext cx="11379200" cy="3108543"/>
          </a:xfrm>
          <a:prstGeom prst="rect">
            <a:avLst/>
          </a:prstGeom>
        </p:spPr>
        <p:txBody>
          <a:bodyPr wrap="square">
            <a:spAutoFit/>
          </a:bodyPr>
          <a:lstStyle/>
          <a:p>
            <a:r>
              <a:rPr lang="en-IN" sz="2800" dirty="0">
                <a:latin typeface="Times New Roman" pitchFamily="18" charset="0"/>
                <a:cs typeface="Times New Roman" pitchFamily="18" charset="0"/>
              </a:rPr>
              <a:t>Suppose in a school there are r teachers, T1,T2,…………,</a:t>
            </a:r>
            <a:r>
              <a:rPr lang="en-IN" sz="2800" dirty="0" err="1">
                <a:latin typeface="Times New Roman" pitchFamily="18" charset="0"/>
                <a:cs typeface="Times New Roman" pitchFamily="18" charset="0"/>
              </a:rPr>
              <a:t>Tr</a:t>
            </a:r>
            <a:r>
              <a:rPr lang="en-IN" sz="2800" dirty="0">
                <a:latin typeface="Times New Roman" pitchFamily="18" charset="0"/>
                <a:cs typeface="Times New Roman" pitchFamily="18" charset="0"/>
              </a:rPr>
              <a:t>, and s classes, C1,C2,………..,Cs. Each teacher Ti is expected to teach the class </a:t>
            </a:r>
            <a:r>
              <a:rPr lang="en-IN" sz="2800" dirty="0" err="1">
                <a:latin typeface="Times New Roman" pitchFamily="18" charset="0"/>
                <a:cs typeface="Times New Roman" pitchFamily="18" charset="0"/>
              </a:rPr>
              <a:t>Cj</a:t>
            </a:r>
            <a:r>
              <a:rPr lang="en-IN" sz="2800" dirty="0">
                <a:latin typeface="Times New Roman" pitchFamily="18" charset="0"/>
                <a:cs typeface="Times New Roman" pitchFamily="18" charset="0"/>
              </a:rPr>
              <a:t> for </a:t>
            </a:r>
            <a:r>
              <a:rPr lang="en-IN" sz="2800" dirty="0" err="1">
                <a:latin typeface="Times New Roman" pitchFamily="18" charset="0"/>
                <a:cs typeface="Times New Roman" pitchFamily="18" charset="0"/>
              </a:rPr>
              <a:t>pij</a:t>
            </a:r>
            <a:r>
              <a:rPr lang="en-IN" sz="2800" dirty="0">
                <a:latin typeface="Times New Roman" pitchFamily="18" charset="0"/>
                <a:cs typeface="Times New Roman" pitchFamily="18" charset="0"/>
              </a:rPr>
              <a:t> periods. It is clear that during any particular period, no more than one teacher can handle a particular class and no more than one class can be engaged by any teacher. Our aim is to draw up a timetable for the day that requires  only the minimum number of periods. This problem is known as the “timetable problem.” </a:t>
            </a:r>
          </a:p>
        </p:txBody>
      </p:sp>
    </p:spTree>
    <p:extLst>
      <p:ext uri="{BB962C8B-B14F-4D97-AF65-F5344CB8AC3E}">
        <p14:creationId xmlns:p14="http://schemas.microsoft.com/office/powerpoint/2010/main" val="138907297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5690" y="123763"/>
            <a:ext cx="3742024" cy="523220"/>
          </a:xfrm>
          <a:prstGeom prst="rect">
            <a:avLst/>
          </a:prstGeom>
        </p:spPr>
        <p:txBody>
          <a:bodyPr wrap="square">
            <a:spAutoFit/>
          </a:bodyPr>
          <a:lstStyle/>
          <a:p>
            <a:r>
              <a:rPr lang="en-IN" sz="2800" dirty="0" smtClean="0">
                <a:solidFill>
                  <a:srgbClr val="FF0000"/>
                </a:solidFill>
              </a:rPr>
              <a:t>Graph Coloring </a:t>
            </a:r>
            <a:endParaRPr lang="en-IN" sz="2800" dirty="0">
              <a:solidFill>
                <a:srgbClr val="FF0000"/>
              </a:solidFill>
            </a:endParaRPr>
          </a:p>
        </p:txBody>
      </p:sp>
      <p:sp>
        <p:nvSpPr>
          <p:cNvPr id="3" name="Rectangle 2"/>
          <p:cNvSpPr/>
          <p:nvPr/>
        </p:nvSpPr>
        <p:spPr>
          <a:xfrm>
            <a:off x="101600" y="797511"/>
            <a:ext cx="11771086" cy="1815882"/>
          </a:xfrm>
          <a:prstGeom prst="rect">
            <a:avLst/>
          </a:prstGeom>
        </p:spPr>
        <p:txBody>
          <a:bodyPr wrap="square">
            <a:spAutoFit/>
          </a:bodyPr>
          <a:lstStyle/>
          <a:p>
            <a:r>
              <a:rPr lang="en-IN" sz="2800" dirty="0">
                <a:latin typeface="Times New Roman" pitchFamily="18" charset="0"/>
                <a:cs typeface="Times New Roman" pitchFamily="18" charset="0"/>
              </a:rPr>
              <a:t>To convert this problem into a graph-theoretic one, we form the bipartite graph G= G(T, C) with bipartition (T, C),  where T represents the set of teachers Ti and C represents the set of classes </a:t>
            </a:r>
            <a:r>
              <a:rPr lang="en-IN" sz="2800" dirty="0" err="1">
                <a:latin typeface="Times New Roman" pitchFamily="18" charset="0"/>
                <a:cs typeface="Times New Roman" pitchFamily="18" charset="0"/>
              </a:rPr>
              <a:t>Cj</a:t>
            </a:r>
            <a:r>
              <a:rPr lang="en-IN" sz="2800" dirty="0">
                <a:latin typeface="Times New Roman" pitchFamily="18" charset="0"/>
                <a:cs typeface="Times New Roman" pitchFamily="18" charset="0"/>
              </a:rPr>
              <a:t> : Further, Ti is made adjacent to </a:t>
            </a:r>
            <a:r>
              <a:rPr lang="en-IN" sz="2800" dirty="0" err="1">
                <a:latin typeface="Times New Roman" pitchFamily="18" charset="0"/>
                <a:cs typeface="Times New Roman" pitchFamily="18" charset="0"/>
              </a:rPr>
              <a:t>Cj</a:t>
            </a:r>
            <a:r>
              <a:rPr lang="en-IN" sz="2800" dirty="0">
                <a:latin typeface="Times New Roman" pitchFamily="18" charset="0"/>
                <a:cs typeface="Times New Roman" pitchFamily="18" charset="0"/>
              </a:rPr>
              <a:t> in G with </a:t>
            </a:r>
            <a:r>
              <a:rPr lang="en-IN" sz="2800" dirty="0" err="1">
                <a:latin typeface="Times New Roman" pitchFamily="18" charset="0"/>
                <a:cs typeface="Times New Roman" pitchFamily="18" charset="0"/>
              </a:rPr>
              <a:t>pij</a:t>
            </a:r>
            <a:r>
              <a:rPr lang="en-IN" sz="2800" dirty="0">
                <a:latin typeface="Times New Roman" pitchFamily="18" charset="0"/>
                <a:cs typeface="Times New Roman" pitchFamily="18" charset="0"/>
              </a:rPr>
              <a:t> parallel edges if and only if teacher Ti is to handle class </a:t>
            </a:r>
            <a:r>
              <a:rPr lang="en-IN" sz="2800" dirty="0" err="1">
                <a:latin typeface="Times New Roman" pitchFamily="18" charset="0"/>
                <a:cs typeface="Times New Roman" pitchFamily="18" charset="0"/>
              </a:rPr>
              <a:t>Cj</a:t>
            </a:r>
            <a:r>
              <a:rPr lang="en-IN" sz="2800" dirty="0">
                <a:latin typeface="Times New Roman" pitchFamily="18" charset="0"/>
                <a:cs typeface="Times New Roman" pitchFamily="18" charset="0"/>
              </a:rPr>
              <a:t> for </a:t>
            </a:r>
            <a:r>
              <a:rPr lang="en-IN" sz="2800" dirty="0" err="1">
                <a:latin typeface="Times New Roman" pitchFamily="18" charset="0"/>
                <a:cs typeface="Times New Roman" pitchFamily="18" charset="0"/>
              </a:rPr>
              <a:t>pij</a:t>
            </a:r>
            <a:r>
              <a:rPr lang="en-IN" sz="2800" dirty="0">
                <a:latin typeface="Times New Roman" pitchFamily="18" charset="0"/>
                <a:cs typeface="Times New Roman" pitchFamily="18" charset="0"/>
              </a:rPr>
              <a:t> periods. </a:t>
            </a:r>
          </a:p>
        </p:txBody>
      </p:sp>
      <p:sp>
        <p:nvSpPr>
          <p:cNvPr id="4" name="Rectangle 3"/>
          <p:cNvSpPr/>
          <p:nvPr/>
        </p:nvSpPr>
        <p:spPr>
          <a:xfrm>
            <a:off x="181428" y="2951930"/>
            <a:ext cx="11611429" cy="2677656"/>
          </a:xfrm>
          <a:prstGeom prst="rect">
            <a:avLst/>
          </a:prstGeom>
        </p:spPr>
        <p:txBody>
          <a:bodyPr wrap="square">
            <a:spAutoFit/>
          </a:bodyPr>
          <a:lstStyle/>
          <a:p>
            <a:r>
              <a:rPr lang="en-IN" sz="2800" dirty="0">
                <a:latin typeface="Times New Roman" pitchFamily="18" charset="0"/>
                <a:cs typeface="Times New Roman" pitchFamily="18" charset="0"/>
              </a:rPr>
              <a:t>Now </a:t>
            </a:r>
            <a:r>
              <a:rPr lang="en-IN" sz="2800" dirty="0" err="1">
                <a:latin typeface="Times New Roman" pitchFamily="18" charset="0"/>
                <a:cs typeface="Times New Roman" pitchFamily="18" charset="0"/>
              </a:rPr>
              <a:t>color</a:t>
            </a:r>
            <a:r>
              <a:rPr lang="en-IN" sz="2800" dirty="0">
                <a:latin typeface="Times New Roman" pitchFamily="18" charset="0"/>
                <a:cs typeface="Times New Roman" pitchFamily="18" charset="0"/>
              </a:rPr>
              <a:t> the edges of G so that no two adjacent edges receive the same </a:t>
            </a:r>
            <a:r>
              <a:rPr lang="en-IN" sz="2800" dirty="0" err="1">
                <a:latin typeface="Times New Roman" pitchFamily="18" charset="0"/>
                <a:cs typeface="Times New Roman" pitchFamily="18" charset="0"/>
              </a:rPr>
              <a:t>color</a:t>
            </a:r>
            <a:r>
              <a:rPr lang="en-IN" sz="2800" dirty="0">
                <a:latin typeface="Times New Roman" pitchFamily="18" charset="0"/>
                <a:cs typeface="Times New Roman" pitchFamily="18" charset="0"/>
              </a:rPr>
              <a:t>. Then the edges in a particular </a:t>
            </a:r>
            <a:r>
              <a:rPr lang="en-IN" sz="2800" dirty="0" err="1">
                <a:latin typeface="Times New Roman" pitchFamily="18" charset="0"/>
                <a:cs typeface="Times New Roman" pitchFamily="18" charset="0"/>
              </a:rPr>
              <a:t>color</a:t>
            </a:r>
            <a:r>
              <a:rPr lang="en-IN" sz="2800" dirty="0">
                <a:latin typeface="Times New Roman" pitchFamily="18" charset="0"/>
                <a:cs typeface="Times New Roman" pitchFamily="18" charset="0"/>
              </a:rPr>
              <a:t> class, that is, the edges in that </a:t>
            </a:r>
            <a:r>
              <a:rPr lang="en-IN" sz="2800" dirty="0" err="1">
                <a:latin typeface="Times New Roman" pitchFamily="18" charset="0"/>
                <a:cs typeface="Times New Roman" pitchFamily="18" charset="0"/>
              </a:rPr>
              <a:t>color</a:t>
            </a:r>
            <a:r>
              <a:rPr lang="en-IN" sz="2800" dirty="0">
                <a:latin typeface="Times New Roman" pitchFamily="18" charset="0"/>
                <a:cs typeface="Times New Roman" pitchFamily="18" charset="0"/>
              </a:rPr>
              <a:t>, form a matching in G and correspond to a schedule of work for a particular period. Hence, the minimum number of periods required is the minimum number of </a:t>
            </a:r>
            <a:r>
              <a:rPr lang="en-IN" sz="2800" dirty="0" err="1">
                <a:latin typeface="Times New Roman" pitchFamily="18" charset="0"/>
                <a:cs typeface="Times New Roman" pitchFamily="18" charset="0"/>
              </a:rPr>
              <a:t>colors</a:t>
            </a:r>
            <a:r>
              <a:rPr lang="en-IN" sz="2800" dirty="0">
                <a:latin typeface="Times New Roman" pitchFamily="18" charset="0"/>
                <a:cs typeface="Times New Roman" pitchFamily="18" charset="0"/>
              </a:rPr>
              <a:t> in an edge coloring of G in which adjacent edges receive distinct </a:t>
            </a:r>
            <a:r>
              <a:rPr lang="en-IN" sz="2800" dirty="0" err="1">
                <a:latin typeface="Times New Roman" pitchFamily="18" charset="0"/>
                <a:cs typeface="Times New Roman" pitchFamily="18" charset="0"/>
              </a:rPr>
              <a:t>colors</a:t>
            </a:r>
            <a:r>
              <a:rPr lang="en-IN" sz="2800" dirty="0">
                <a:latin typeface="Times New Roman" pitchFamily="18" charset="0"/>
                <a:cs typeface="Times New Roman" pitchFamily="18" charset="0"/>
              </a:rPr>
              <a:t>,  in other words, it is the </a:t>
            </a:r>
            <a:r>
              <a:rPr lang="en-IN" sz="2800" dirty="0" err="1">
                <a:latin typeface="Times New Roman" pitchFamily="18" charset="0"/>
                <a:cs typeface="Times New Roman" pitchFamily="18" charset="0"/>
              </a:rPr>
              <a:t>edgechromatic</a:t>
            </a:r>
            <a:r>
              <a:rPr lang="en-IN" sz="2800" dirty="0">
                <a:latin typeface="Times New Roman" pitchFamily="18" charset="0"/>
                <a:cs typeface="Times New Roman" pitchFamily="18" charset="0"/>
              </a:rPr>
              <a:t> number of </a:t>
            </a:r>
            <a:r>
              <a:rPr lang="en-IN" sz="2800" dirty="0" smtClean="0">
                <a:latin typeface="Times New Roman" pitchFamily="18" charset="0"/>
                <a:cs typeface="Times New Roman" pitchFamily="18" charset="0"/>
              </a:rPr>
              <a:t>G.</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292668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5690" y="123763"/>
            <a:ext cx="3742024" cy="523220"/>
          </a:xfrm>
          <a:prstGeom prst="rect">
            <a:avLst/>
          </a:prstGeom>
        </p:spPr>
        <p:txBody>
          <a:bodyPr wrap="square">
            <a:spAutoFit/>
          </a:bodyPr>
          <a:lstStyle/>
          <a:p>
            <a:r>
              <a:rPr lang="en-IN" sz="2800" dirty="0" smtClean="0">
                <a:solidFill>
                  <a:srgbClr val="FF0000"/>
                </a:solidFill>
              </a:rPr>
              <a:t>Graph Coloring </a:t>
            </a:r>
            <a:endParaRPr lang="en-IN" sz="2800" dirty="0">
              <a:solidFill>
                <a:srgbClr val="FF0000"/>
              </a:solidFill>
            </a:endParaRPr>
          </a:p>
        </p:txBody>
      </p:sp>
      <p:sp>
        <p:nvSpPr>
          <p:cNvPr id="3" name="Rectangle 2"/>
          <p:cNvSpPr/>
          <p:nvPr/>
        </p:nvSpPr>
        <p:spPr>
          <a:xfrm>
            <a:off x="145143" y="906306"/>
            <a:ext cx="11509828" cy="1384995"/>
          </a:xfrm>
          <a:prstGeom prst="rect">
            <a:avLst/>
          </a:prstGeom>
        </p:spPr>
        <p:txBody>
          <a:bodyPr wrap="square">
            <a:spAutoFit/>
          </a:bodyPr>
          <a:lstStyle/>
          <a:p>
            <a:r>
              <a:rPr lang="en-IN" sz="2800" i="1" dirty="0"/>
              <a:t>Definition 4:</a:t>
            </a:r>
            <a:r>
              <a:rPr lang="en-IN" sz="2800" dirty="0"/>
              <a:t> An edge coloring of a </a:t>
            </a:r>
            <a:r>
              <a:rPr lang="en-IN" sz="2800" dirty="0" err="1">
                <a:latin typeface="Times New Roman" pitchFamily="18" charset="0"/>
                <a:cs typeface="Times New Roman" pitchFamily="18" charset="0"/>
              </a:rPr>
              <a:t>loopless</a:t>
            </a:r>
            <a:r>
              <a:rPr lang="en-IN" sz="2800" dirty="0"/>
              <a:t> graph G is a function ∏:E(G)</a:t>
            </a:r>
            <a:r>
              <a:rPr lang="en-IN" sz="2800" dirty="0">
                <a:sym typeface="Wingdings"/>
              </a:rPr>
              <a:t></a:t>
            </a:r>
            <a:r>
              <a:rPr lang="en-IN" sz="2800" dirty="0"/>
              <a:t> S; where S is a set of distinct </a:t>
            </a:r>
            <a:r>
              <a:rPr lang="en-IN" sz="2800" dirty="0" err="1"/>
              <a:t>colors</a:t>
            </a:r>
            <a:r>
              <a:rPr lang="en-IN" sz="2800" dirty="0"/>
              <a:t>; it is proper if no two adjacent edges receive the same </a:t>
            </a:r>
            <a:r>
              <a:rPr lang="en-IN" sz="2800" dirty="0" err="1"/>
              <a:t>color</a:t>
            </a:r>
            <a:r>
              <a:rPr lang="en-IN" sz="2800" dirty="0"/>
              <a:t>. </a:t>
            </a:r>
          </a:p>
        </p:txBody>
      </p:sp>
      <p:sp>
        <p:nvSpPr>
          <p:cNvPr id="4" name="Rectangle 3"/>
          <p:cNvSpPr/>
          <p:nvPr/>
        </p:nvSpPr>
        <p:spPr>
          <a:xfrm>
            <a:off x="290286" y="2531906"/>
            <a:ext cx="11176000" cy="1384995"/>
          </a:xfrm>
          <a:prstGeom prst="rect">
            <a:avLst/>
          </a:prstGeom>
        </p:spPr>
        <p:txBody>
          <a:bodyPr wrap="square">
            <a:spAutoFit/>
          </a:bodyPr>
          <a:lstStyle/>
          <a:p>
            <a:r>
              <a:rPr lang="en-IN" sz="2800" i="1" dirty="0">
                <a:latin typeface="Times New Roman" pitchFamily="18" charset="0"/>
                <a:cs typeface="Times New Roman" pitchFamily="18" charset="0"/>
              </a:rPr>
              <a:t>Definition 5:</a:t>
            </a:r>
            <a:r>
              <a:rPr lang="en-IN" sz="2800" dirty="0">
                <a:latin typeface="Times New Roman" pitchFamily="18" charset="0"/>
                <a:cs typeface="Times New Roman" pitchFamily="18" charset="0"/>
              </a:rPr>
              <a:t> The minimum k for which a loop less graph G has a proper k-edge coloring is called the edge-chromatic number or chromatic index of G: It is denoted by χ’(.G).</a:t>
            </a:r>
          </a:p>
        </p:txBody>
      </p:sp>
      <p:sp>
        <p:nvSpPr>
          <p:cNvPr id="5" name="Rectangle 4"/>
          <p:cNvSpPr/>
          <p:nvPr/>
        </p:nvSpPr>
        <p:spPr>
          <a:xfrm>
            <a:off x="290285" y="4079649"/>
            <a:ext cx="5131533" cy="523220"/>
          </a:xfrm>
          <a:prstGeom prst="rect">
            <a:avLst/>
          </a:prstGeom>
        </p:spPr>
        <p:txBody>
          <a:bodyPr wrap="none">
            <a:spAutoFit/>
          </a:bodyPr>
          <a:lstStyle/>
          <a:p>
            <a:r>
              <a:rPr lang="en-IN" sz="2800" dirty="0">
                <a:latin typeface="Times New Roman" pitchFamily="18" charset="0"/>
                <a:cs typeface="Times New Roman" pitchFamily="18" charset="0"/>
              </a:rPr>
              <a:t>G is k-edge-chromatic if χ’(.G)=k.</a:t>
            </a:r>
          </a:p>
        </p:txBody>
      </p:sp>
    </p:spTree>
    <p:extLst>
      <p:ext uri="{BB962C8B-B14F-4D97-AF65-F5344CB8AC3E}">
        <p14:creationId xmlns:p14="http://schemas.microsoft.com/office/powerpoint/2010/main" val="5881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6456" y="936563"/>
            <a:ext cx="11847829" cy="523220"/>
          </a:xfrm>
          <a:prstGeom prst="rect">
            <a:avLst/>
          </a:prstGeom>
        </p:spPr>
        <p:txBody>
          <a:bodyPr wrap="square">
            <a:spAutoFit/>
          </a:bodyPr>
          <a:lstStyle/>
          <a:p>
            <a:r>
              <a:rPr lang="en-IN" sz="2800" dirty="0">
                <a:latin typeface="Times New Roman" pitchFamily="18" charset="0"/>
                <a:cs typeface="Times New Roman" pitchFamily="18" charset="0"/>
              </a:rPr>
              <a:t>Example: i) If G is bipartite graph, then χ’(G)=?</a:t>
            </a:r>
          </a:p>
        </p:txBody>
      </p:sp>
      <p:sp>
        <p:nvSpPr>
          <p:cNvPr id="3" name="Rectangle 2"/>
          <p:cNvSpPr/>
          <p:nvPr/>
        </p:nvSpPr>
        <p:spPr>
          <a:xfrm>
            <a:off x="2889165" y="1763877"/>
            <a:ext cx="2185214" cy="523220"/>
          </a:xfrm>
          <a:prstGeom prst="rect">
            <a:avLst/>
          </a:prstGeom>
        </p:spPr>
        <p:txBody>
          <a:bodyPr wrap="none">
            <a:spAutoFit/>
          </a:bodyPr>
          <a:lstStyle/>
          <a:p>
            <a:r>
              <a:rPr lang="en-IN" sz="2800" dirty="0">
                <a:solidFill>
                  <a:srgbClr val="00B050"/>
                </a:solidFill>
                <a:latin typeface="Times New Roman" pitchFamily="18" charset="0"/>
                <a:cs typeface="Times New Roman" pitchFamily="18" charset="0"/>
              </a:rPr>
              <a:t>// χ’(G)=Δ(G)</a:t>
            </a:r>
          </a:p>
        </p:txBody>
      </p:sp>
      <p:sp>
        <p:nvSpPr>
          <p:cNvPr id="4" name="Rectangle 3"/>
          <p:cNvSpPr/>
          <p:nvPr/>
        </p:nvSpPr>
        <p:spPr>
          <a:xfrm>
            <a:off x="1642862" y="2562162"/>
            <a:ext cx="8299424" cy="523220"/>
          </a:xfrm>
          <a:prstGeom prst="rect">
            <a:avLst/>
          </a:prstGeom>
        </p:spPr>
        <p:txBody>
          <a:bodyPr wrap="square">
            <a:spAutoFit/>
          </a:bodyPr>
          <a:lstStyle/>
          <a:p>
            <a:r>
              <a:rPr lang="en-IN" sz="2800" dirty="0">
                <a:latin typeface="Times New Roman" pitchFamily="18" charset="0"/>
                <a:cs typeface="Times New Roman" pitchFamily="18" charset="0"/>
              </a:rPr>
              <a:t>ii) If G is </a:t>
            </a:r>
            <a:r>
              <a:rPr lang="en-IN" sz="2800" dirty="0" err="1">
                <a:latin typeface="Times New Roman" pitchFamily="18" charset="0"/>
                <a:cs typeface="Times New Roman" pitchFamily="18" charset="0"/>
              </a:rPr>
              <a:t>Kn</a:t>
            </a:r>
            <a:r>
              <a:rPr lang="en-IN" sz="2800" dirty="0">
                <a:latin typeface="Times New Roman" pitchFamily="18" charset="0"/>
                <a:cs typeface="Times New Roman" pitchFamily="18" charset="0"/>
              </a:rPr>
              <a:t>, then χ’(G)=?</a:t>
            </a:r>
          </a:p>
        </p:txBody>
      </p:sp>
      <p:sp>
        <p:nvSpPr>
          <p:cNvPr id="5" name="Rectangle 4"/>
          <p:cNvSpPr/>
          <p:nvPr/>
        </p:nvSpPr>
        <p:spPr>
          <a:xfrm>
            <a:off x="2889165" y="3407620"/>
            <a:ext cx="3903889" cy="523220"/>
          </a:xfrm>
          <a:prstGeom prst="rect">
            <a:avLst/>
          </a:prstGeom>
        </p:spPr>
        <p:txBody>
          <a:bodyPr wrap="none">
            <a:spAutoFit/>
          </a:bodyPr>
          <a:lstStyle/>
          <a:p>
            <a:r>
              <a:rPr lang="en-IN" sz="2800" i="1" dirty="0">
                <a:solidFill>
                  <a:srgbClr val="00B050"/>
                </a:solidFill>
                <a:latin typeface="Times New Roman" pitchFamily="18" charset="0"/>
                <a:cs typeface="Times New Roman" pitchFamily="18" charset="0"/>
              </a:rPr>
              <a:t>// χ’ (</a:t>
            </a:r>
            <a:r>
              <a:rPr lang="en-IN" sz="2800" i="1" dirty="0" err="1">
                <a:solidFill>
                  <a:srgbClr val="00B050"/>
                </a:solidFill>
                <a:latin typeface="Times New Roman" pitchFamily="18" charset="0"/>
                <a:cs typeface="Times New Roman" pitchFamily="18" charset="0"/>
              </a:rPr>
              <a:t>Kn</a:t>
            </a:r>
            <a:r>
              <a:rPr lang="en-IN" sz="2800" i="1" dirty="0">
                <a:solidFill>
                  <a:srgbClr val="00B050"/>
                </a:solidFill>
                <a:latin typeface="Times New Roman" pitchFamily="18" charset="0"/>
                <a:cs typeface="Times New Roman" pitchFamily="18" charset="0"/>
              </a:rPr>
              <a:t>)= n-1 if n is even</a:t>
            </a:r>
            <a:endParaRPr lang="en-IN" sz="2800" dirty="0">
              <a:solidFill>
                <a:srgbClr val="00B050"/>
              </a:solidFill>
              <a:latin typeface="Times New Roman" pitchFamily="18" charset="0"/>
              <a:cs typeface="Times New Roman" pitchFamily="18" charset="0"/>
            </a:endParaRPr>
          </a:p>
        </p:txBody>
      </p:sp>
      <p:sp>
        <p:nvSpPr>
          <p:cNvPr id="6" name="Rectangle 5"/>
          <p:cNvSpPr/>
          <p:nvPr/>
        </p:nvSpPr>
        <p:spPr>
          <a:xfrm>
            <a:off x="2889165" y="4047814"/>
            <a:ext cx="3437159" cy="523220"/>
          </a:xfrm>
          <a:prstGeom prst="rect">
            <a:avLst/>
          </a:prstGeom>
        </p:spPr>
        <p:txBody>
          <a:bodyPr wrap="none">
            <a:spAutoFit/>
          </a:bodyPr>
          <a:lstStyle/>
          <a:p>
            <a:r>
              <a:rPr lang="en-IN" sz="2800" i="1" dirty="0">
                <a:solidFill>
                  <a:srgbClr val="00B050"/>
                </a:solidFill>
                <a:latin typeface="Times New Roman" pitchFamily="18" charset="0"/>
                <a:cs typeface="Times New Roman" pitchFamily="18" charset="0"/>
              </a:rPr>
              <a:t>// χ’(</a:t>
            </a:r>
            <a:r>
              <a:rPr lang="en-IN" sz="2800" i="1" dirty="0" err="1">
                <a:solidFill>
                  <a:srgbClr val="00B050"/>
                </a:solidFill>
                <a:latin typeface="Times New Roman" pitchFamily="18" charset="0"/>
                <a:cs typeface="Times New Roman" pitchFamily="18" charset="0"/>
              </a:rPr>
              <a:t>Kn</a:t>
            </a:r>
            <a:r>
              <a:rPr lang="en-IN" sz="2800" i="1" dirty="0">
                <a:solidFill>
                  <a:srgbClr val="00B050"/>
                </a:solidFill>
                <a:latin typeface="Times New Roman" pitchFamily="18" charset="0"/>
                <a:cs typeface="Times New Roman" pitchFamily="18" charset="0"/>
              </a:rPr>
              <a:t>)=n if n is odd.</a:t>
            </a:r>
            <a:endParaRPr lang="en-IN" sz="2800" dirty="0">
              <a:solidFill>
                <a:srgbClr val="00B050"/>
              </a:solidFill>
              <a:latin typeface="Times New Roman" pitchFamily="18" charset="0"/>
              <a:cs typeface="Times New Roman" pitchFamily="18" charset="0"/>
            </a:endParaRPr>
          </a:p>
        </p:txBody>
      </p:sp>
      <p:sp>
        <p:nvSpPr>
          <p:cNvPr id="7" name="Rectangle 6"/>
          <p:cNvSpPr/>
          <p:nvPr/>
        </p:nvSpPr>
        <p:spPr>
          <a:xfrm>
            <a:off x="4095690" y="123763"/>
            <a:ext cx="3742024" cy="523220"/>
          </a:xfrm>
          <a:prstGeom prst="rect">
            <a:avLst/>
          </a:prstGeom>
        </p:spPr>
        <p:txBody>
          <a:bodyPr wrap="square">
            <a:spAutoFit/>
          </a:bodyPr>
          <a:lstStyle/>
          <a:p>
            <a:r>
              <a:rPr lang="en-IN" sz="2800" dirty="0" smtClean="0">
                <a:solidFill>
                  <a:srgbClr val="FF0000"/>
                </a:solidFill>
              </a:rPr>
              <a:t>Graph Coloring </a:t>
            </a:r>
            <a:endParaRPr lang="en-IN" sz="2800" dirty="0">
              <a:solidFill>
                <a:srgbClr val="FF0000"/>
              </a:solidFill>
            </a:endParaRPr>
          </a:p>
        </p:txBody>
      </p:sp>
    </p:spTree>
    <p:extLst>
      <p:ext uri="{BB962C8B-B14F-4D97-AF65-F5344CB8AC3E}">
        <p14:creationId xmlns:p14="http://schemas.microsoft.com/office/powerpoint/2010/main" val="199635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circle(in)">
                                      <p:cBhvr>
                                        <p:cTn id="24" dur="20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circle(in)">
                                      <p:cBhvr>
                                        <p:cTn id="2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5690" y="123763"/>
            <a:ext cx="3742024" cy="523220"/>
          </a:xfrm>
          <a:prstGeom prst="rect">
            <a:avLst/>
          </a:prstGeom>
        </p:spPr>
        <p:txBody>
          <a:bodyPr wrap="square">
            <a:spAutoFit/>
          </a:bodyPr>
          <a:lstStyle/>
          <a:p>
            <a:r>
              <a:rPr lang="en-IN" sz="2800" dirty="0" smtClean="0">
                <a:solidFill>
                  <a:srgbClr val="FF0000"/>
                </a:solidFill>
              </a:rPr>
              <a:t>Graph Coloring </a:t>
            </a:r>
            <a:endParaRPr lang="en-IN" sz="2800" dirty="0">
              <a:solidFill>
                <a:srgbClr val="FF0000"/>
              </a:solidFill>
            </a:endParaRPr>
          </a:p>
        </p:txBody>
      </p:sp>
      <p:sp>
        <p:nvSpPr>
          <p:cNvPr id="3" name="Rectangle 2"/>
          <p:cNvSpPr/>
          <p:nvPr/>
        </p:nvSpPr>
        <p:spPr>
          <a:xfrm>
            <a:off x="4095690" y="1023648"/>
            <a:ext cx="3581430" cy="523220"/>
          </a:xfrm>
          <a:prstGeom prst="rect">
            <a:avLst/>
          </a:prstGeom>
        </p:spPr>
        <p:txBody>
          <a:bodyPr wrap="none">
            <a:spAutoFit/>
          </a:bodyPr>
          <a:lstStyle/>
          <a:p>
            <a:r>
              <a:rPr lang="en-IN" sz="2800" dirty="0">
                <a:solidFill>
                  <a:srgbClr val="FF0000"/>
                </a:solidFill>
                <a:latin typeface="Times New Roman" pitchFamily="18" charset="0"/>
                <a:cs typeface="Times New Roman" pitchFamily="18" charset="0"/>
              </a:rPr>
              <a:t>Chromatic Polynomials</a:t>
            </a:r>
          </a:p>
        </p:txBody>
      </p:sp>
      <p:sp>
        <p:nvSpPr>
          <p:cNvPr id="4" name="Rectangle 3"/>
          <p:cNvSpPr/>
          <p:nvPr/>
        </p:nvSpPr>
        <p:spPr>
          <a:xfrm>
            <a:off x="348342" y="1566575"/>
            <a:ext cx="11524343" cy="1815882"/>
          </a:xfrm>
          <a:prstGeom prst="rect">
            <a:avLst/>
          </a:prstGeom>
        </p:spPr>
        <p:txBody>
          <a:bodyPr wrap="square">
            <a:spAutoFit/>
          </a:bodyPr>
          <a:lstStyle/>
          <a:p>
            <a:r>
              <a:rPr lang="en-IN" sz="2800" dirty="0">
                <a:latin typeface="Times New Roman" pitchFamily="18" charset="0"/>
                <a:cs typeface="Times New Roman" pitchFamily="18" charset="0"/>
              </a:rPr>
              <a:t>For a graph G and a given set of λ </a:t>
            </a:r>
            <a:r>
              <a:rPr lang="en-IN" sz="2800" dirty="0" err="1">
                <a:latin typeface="Times New Roman" pitchFamily="18" charset="0"/>
                <a:cs typeface="Times New Roman" pitchFamily="18" charset="0"/>
              </a:rPr>
              <a:t>colors</a:t>
            </a:r>
            <a:r>
              <a:rPr lang="en-IN" sz="2800" dirty="0">
                <a:latin typeface="Times New Roman" pitchFamily="18" charset="0"/>
                <a:cs typeface="Times New Roman" pitchFamily="18" charset="0"/>
              </a:rPr>
              <a:t>, the function f(G, λ) is defined to be the number of ways of (vertex) coloring G properly using the λ </a:t>
            </a:r>
            <a:r>
              <a:rPr lang="en-IN" sz="2800" dirty="0" err="1">
                <a:latin typeface="Times New Roman" pitchFamily="18" charset="0"/>
                <a:cs typeface="Times New Roman" pitchFamily="18" charset="0"/>
              </a:rPr>
              <a:t>colors</a:t>
            </a:r>
            <a:r>
              <a:rPr lang="en-IN" sz="2800" dirty="0">
                <a:latin typeface="Times New Roman" pitchFamily="18" charset="0"/>
                <a:cs typeface="Times New Roman" pitchFamily="18" charset="0"/>
              </a:rPr>
              <a:t>. Hence, f(G, λ)= 0 when G has no proper λ -coloring. Clearly, the minimum for which f(G, λ) &gt; 0 is the chromatic number χ (G) of G.</a:t>
            </a:r>
          </a:p>
        </p:txBody>
      </p:sp>
      <p:sp>
        <p:nvSpPr>
          <p:cNvPr id="5" name="Rectangle 4"/>
          <p:cNvSpPr/>
          <p:nvPr/>
        </p:nvSpPr>
        <p:spPr>
          <a:xfrm>
            <a:off x="159657" y="3712980"/>
            <a:ext cx="11713028" cy="2246769"/>
          </a:xfrm>
          <a:prstGeom prst="rect">
            <a:avLst/>
          </a:prstGeom>
        </p:spPr>
        <p:txBody>
          <a:bodyPr wrap="square">
            <a:spAutoFit/>
          </a:bodyPr>
          <a:lstStyle/>
          <a:p>
            <a:r>
              <a:rPr lang="en-IN" sz="2800" dirty="0">
                <a:latin typeface="Times New Roman" pitchFamily="18" charset="0"/>
                <a:cs typeface="Times New Roman" pitchFamily="18" charset="0"/>
              </a:rPr>
              <a:t> It is easy to see that f(</a:t>
            </a:r>
            <a:r>
              <a:rPr lang="en-IN" sz="2800" dirty="0" err="1">
                <a:latin typeface="Times New Roman" pitchFamily="18" charset="0"/>
                <a:cs typeface="Times New Roman" pitchFamily="18" charset="0"/>
              </a:rPr>
              <a:t>Kn</a:t>
            </a:r>
            <a:r>
              <a:rPr lang="en-IN" sz="2800" dirty="0">
                <a:latin typeface="Times New Roman" pitchFamily="18" charset="0"/>
                <a:cs typeface="Times New Roman" pitchFamily="18" charset="0"/>
              </a:rPr>
              <a:t>)=λ(λ-1)(λ-2)……(λ-n+1) for λ≥ n.</a:t>
            </a:r>
          </a:p>
          <a:p>
            <a:r>
              <a:rPr lang="en-IN" sz="2800" dirty="0">
                <a:latin typeface="Times New Roman" pitchFamily="18" charset="0"/>
                <a:cs typeface="Times New Roman" pitchFamily="18" charset="0"/>
              </a:rPr>
              <a:t> This is because any vertex of </a:t>
            </a:r>
            <a:r>
              <a:rPr lang="en-IN" sz="2800" dirty="0" err="1">
                <a:latin typeface="Times New Roman" pitchFamily="18" charset="0"/>
                <a:cs typeface="Times New Roman" pitchFamily="18" charset="0"/>
              </a:rPr>
              <a:t>Kn</a:t>
            </a:r>
            <a:r>
              <a:rPr lang="en-IN" sz="2800" dirty="0">
                <a:latin typeface="Times New Roman" pitchFamily="18" charset="0"/>
                <a:cs typeface="Times New Roman" pitchFamily="18" charset="0"/>
              </a:rPr>
              <a:t> can be </a:t>
            </a:r>
            <a:r>
              <a:rPr lang="en-IN" sz="2800" dirty="0" err="1">
                <a:latin typeface="Times New Roman" pitchFamily="18" charset="0"/>
                <a:cs typeface="Times New Roman" pitchFamily="18" charset="0"/>
              </a:rPr>
              <a:t>colored</a:t>
            </a:r>
            <a:r>
              <a:rPr lang="en-IN" sz="2800" dirty="0">
                <a:latin typeface="Times New Roman" pitchFamily="18" charset="0"/>
                <a:cs typeface="Times New Roman" pitchFamily="18" charset="0"/>
              </a:rPr>
              <a:t> by any one of the given λ </a:t>
            </a:r>
            <a:r>
              <a:rPr lang="en-IN" sz="2800" dirty="0" err="1">
                <a:latin typeface="Times New Roman" pitchFamily="18" charset="0"/>
                <a:cs typeface="Times New Roman" pitchFamily="18" charset="0"/>
              </a:rPr>
              <a:t>colors</a:t>
            </a:r>
            <a:r>
              <a:rPr lang="en-IN" sz="2800" dirty="0">
                <a:latin typeface="Times New Roman" pitchFamily="18" charset="0"/>
                <a:cs typeface="Times New Roman" pitchFamily="18" charset="0"/>
              </a:rPr>
              <a:t>. </a:t>
            </a:r>
          </a:p>
          <a:p>
            <a:r>
              <a:rPr lang="en-IN" sz="2800" dirty="0">
                <a:latin typeface="Times New Roman" pitchFamily="18" charset="0"/>
                <a:cs typeface="Times New Roman" pitchFamily="18" charset="0"/>
              </a:rPr>
              <a:t>After coloring  a vertex of </a:t>
            </a:r>
            <a:r>
              <a:rPr lang="en-IN" sz="2800" dirty="0" err="1">
                <a:latin typeface="Times New Roman" pitchFamily="18" charset="0"/>
                <a:cs typeface="Times New Roman" pitchFamily="18" charset="0"/>
              </a:rPr>
              <a:t>Kn</a:t>
            </a:r>
            <a:r>
              <a:rPr lang="en-IN" sz="2800" dirty="0">
                <a:latin typeface="Times New Roman" pitchFamily="18" charset="0"/>
                <a:cs typeface="Times New Roman" pitchFamily="18" charset="0"/>
              </a:rPr>
              <a:t>,  a second vertex of </a:t>
            </a:r>
            <a:r>
              <a:rPr lang="en-IN" sz="2800" dirty="0" err="1">
                <a:latin typeface="Times New Roman" pitchFamily="18" charset="0"/>
                <a:cs typeface="Times New Roman" pitchFamily="18" charset="0"/>
              </a:rPr>
              <a:t>Kn</a:t>
            </a:r>
            <a:r>
              <a:rPr lang="en-IN" sz="2800" dirty="0">
                <a:latin typeface="Times New Roman" pitchFamily="18" charset="0"/>
                <a:cs typeface="Times New Roman" pitchFamily="18" charset="0"/>
              </a:rPr>
              <a:t> can be </a:t>
            </a:r>
            <a:r>
              <a:rPr lang="en-IN" sz="2800" dirty="0" err="1">
                <a:latin typeface="Times New Roman" pitchFamily="18" charset="0"/>
                <a:cs typeface="Times New Roman" pitchFamily="18" charset="0"/>
              </a:rPr>
              <a:t>colored</a:t>
            </a:r>
            <a:r>
              <a:rPr lang="en-IN" sz="2800" dirty="0">
                <a:latin typeface="Times New Roman" pitchFamily="18" charset="0"/>
                <a:cs typeface="Times New Roman" pitchFamily="18" charset="0"/>
              </a:rPr>
              <a:t> by any one of the remaining ( λ- 1) </a:t>
            </a:r>
            <a:r>
              <a:rPr lang="en-IN" sz="2800" dirty="0" err="1">
                <a:latin typeface="Times New Roman" pitchFamily="18" charset="0"/>
                <a:cs typeface="Times New Roman" pitchFamily="18" charset="0"/>
              </a:rPr>
              <a:t>colors</a:t>
            </a:r>
            <a:r>
              <a:rPr lang="en-IN" sz="2800" dirty="0">
                <a:latin typeface="Times New Roman" pitchFamily="18" charset="0"/>
                <a:cs typeface="Times New Roman" pitchFamily="18" charset="0"/>
              </a:rPr>
              <a:t>, and so on. In particular, f(K3, λ)=λ(λ-1)(λ-2).</a:t>
            </a:r>
          </a:p>
        </p:txBody>
      </p:sp>
    </p:spTree>
    <p:extLst>
      <p:ext uri="{BB962C8B-B14F-4D97-AF65-F5344CB8AC3E}">
        <p14:creationId xmlns:p14="http://schemas.microsoft.com/office/powerpoint/2010/main" val="337184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5690" y="123763"/>
            <a:ext cx="3742024" cy="523220"/>
          </a:xfrm>
          <a:prstGeom prst="rect">
            <a:avLst/>
          </a:prstGeom>
        </p:spPr>
        <p:txBody>
          <a:bodyPr wrap="square">
            <a:spAutoFit/>
          </a:bodyPr>
          <a:lstStyle/>
          <a:p>
            <a:r>
              <a:rPr lang="en-IN" sz="2800" dirty="0" smtClean="0">
                <a:solidFill>
                  <a:srgbClr val="FF0000"/>
                </a:solidFill>
              </a:rPr>
              <a:t>Graph Coloring </a:t>
            </a:r>
            <a:endParaRPr lang="en-IN" sz="2800" dirty="0">
              <a:solidFill>
                <a:srgbClr val="FF0000"/>
              </a:solidFill>
            </a:endParaRPr>
          </a:p>
        </p:txBody>
      </p:sp>
      <p:sp>
        <p:nvSpPr>
          <p:cNvPr id="3" name="Rectangle 2"/>
          <p:cNvSpPr/>
          <p:nvPr/>
        </p:nvSpPr>
        <p:spPr>
          <a:xfrm>
            <a:off x="137655" y="907534"/>
            <a:ext cx="8948287" cy="523220"/>
          </a:xfrm>
          <a:prstGeom prst="rect">
            <a:avLst/>
          </a:prstGeom>
        </p:spPr>
        <p:txBody>
          <a:bodyPr wrap="square">
            <a:spAutoFit/>
          </a:bodyPr>
          <a:lstStyle/>
          <a:p>
            <a:r>
              <a:rPr lang="en-IN" sz="2800" i="1" dirty="0">
                <a:latin typeface="Times New Roman" pitchFamily="18" charset="0"/>
                <a:cs typeface="Times New Roman" pitchFamily="18" charset="0"/>
              </a:rPr>
              <a:t>What is f(</a:t>
            </a:r>
            <a:r>
              <a:rPr lang="en-IN" sz="2800" i="1" dirty="0" err="1">
                <a:latin typeface="Times New Roman" pitchFamily="18" charset="0"/>
                <a:cs typeface="Times New Roman" pitchFamily="18" charset="0"/>
              </a:rPr>
              <a:t>Cn</a:t>
            </a:r>
            <a:r>
              <a:rPr lang="en-IN" sz="2800" i="1" dirty="0">
                <a:latin typeface="Times New Roman" pitchFamily="18" charset="0"/>
                <a:cs typeface="Times New Roman" pitchFamily="18" charset="0"/>
              </a:rPr>
              <a:t>, λ)=?</a:t>
            </a:r>
            <a:endParaRPr lang="en-IN" sz="2800" dirty="0">
              <a:latin typeface="Times New Roman" pitchFamily="18" charset="0"/>
              <a:cs typeface="Times New Roman" pitchFamily="18" charset="0"/>
            </a:endParaRPr>
          </a:p>
        </p:txBody>
      </p:sp>
      <p:sp>
        <p:nvSpPr>
          <p:cNvPr id="4" name="Rectangle 3"/>
          <p:cNvSpPr/>
          <p:nvPr/>
        </p:nvSpPr>
        <p:spPr>
          <a:xfrm>
            <a:off x="1305734" y="1575191"/>
            <a:ext cx="8912323" cy="523220"/>
          </a:xfrm>
          <a:prstGeom prst="rect">
            <a:avLst/>
          </a:prstGeom>
        </p:spPr>
        <p:txBody>
          <a:bodyPr wrap="square">
            <a:spAutoFit/>
          </a:bodyPr>
          <a:lstStyle/>
          <a:p>
            <a:r>
              <a:rPr lang="en-IN" sz="2800" dirty="0" smtClean="0"/>
              <a:t>f(C4, </a:t>
            </a:r>
            <a:r>
              <a:rPr lang="en-IN" sz="2800" dirty="0"/>
              <a:t>λ</a:t>
            </a:r>
            <a:r>
              <a:rPr lang="en-IN" sz="2800" dirty="0" smtClean="0"/>
              <a:t>)=?</a:t>
            </a:r>
            <a:endParaRPr lang="en-IN" sz="2800" dirty="0"/>
          </a:p>
        </p:txBody>
      </p:sp>
      <p:sp>
        <p:nvSpPr>
          <p:cNvPr id="5" name="Rectangle 4"/>
          <p:cNvSpPr/>
          <p:nvPr/>
        </p:nvSpPr>
        <p:spPr>
          <a:xfrm>
            <a:off x="419233" y="2853622"/>
            <a:ext cx="9447907" cy="523220"/>
          </a:xfrm>
          <a:prstGeom prst="rect">
            <a:avLst/>
          </a:prstGeom>
        </p:spPr>
        <p:txBody>
          <a:bodyPr wrap="none">
            <a:spAutoFit/>
          </a:bodyPr>
          <a:lstStyle/>
          <a:p>
            <a:r>
              <a:rPr lang="en-IN" sz="2800" i="1" dirty="0">
                <a:solidFill>
                  <a:srgbClr val="FF0000"/>
                </a:solidFill>
                <a:latin typeface="Times New Roman" pitchFamily="18" charset="0"/>
                <a:cs typeface="Times New Roman" pitchFamily="18" charset="0"/>
              </a:rPr>
              <a:t>How to find the chromatic polynomial for a graph G in general?</a:t>
            </a:r>
            <a:endParaRPr lang="en-IN" sz="2800" dirty="0">
              <a:solidFill>
                <a:srgbClr val="FF0000"/>
              </a:solidFill>
              <a:latin typeface="Times New Roman" pitchFamily="18" charset="0"/>
              <a:cs typeface="Times New Roman" pitchFamily="18" charset="0"/>
            </a:endParaRPr>
          </a:p>
        </p:txBody>
      </p:sp>
      <p:sp>
        <p:nvSpPr>
          <p:cNvPr id="6" name="Rectangle 5"/>
          <p:cNvSpPr/>
          <p:nvPr/>
        </p:nvSpPr>
        <p:spPr>
          <a:xfrm>
            <a:off x="613953" y="3635829"/>
            <a:ext cx="3351687" cy="400110"/>
          </a:xfrm>
          <a:prstGeom prst="rect">
            <a:avLst/>
          </a:prstGeom>
        </p:spPr>
        <p:txBody>
          <a:bodyPr wrap="none">
            <a:spAutoFit/>
          </a:bodyPr>
          <a:lstStyle/>
          <a:p>
            <a:r>
              <a:rPr lang="en-IN" sz="2000" i="1" dirty="0">
                <a:solidFill>
                  <a:srgbClr val="00B050"/>
                </a:solidFill>
              </a:rPr>
              <a:t>// Use decomposition theorem</a:t>
            </a:r>
            <a:endParaRPr lang="en-IN" sz="2000" dirty="0">
              <a:solidFill>
                <a:srgbClr val="00B050"/>
              </a:solidFill>
            </a:endParaRPr>
          </a:p>
        </p:txBody>
      </p:sp>
      <p:sp>
        <p:nvSpPr>
          <p:cNvPr id="7" name="Rectangle 6"/>
          <p:cNvSpPr/>
          <p:nvPr/>
        </p:nvSpPr>
        <p:spPr>
          <a:xfrm>
            <a:off x="137655" y="4658864"/>
            <a:ext cx="10298116" cy="954107"/>
          </a:xfrm>
          <a:prstGeom prst="rect">
            <a:avLst/>
          </a:prstGeom>
        </p:spPr>
        <p:txBody>
          <a:bodyPr wrap="square">
            <a:spAutoFit/>
          </a:bodyPr>
          <a:lstStyle/>
          <a:p>
            <a:r>
              <a:rPr lang="en-IN" sz="2800" i="1" dirty="0">
                <a:solidFill>
                  <a:srgbClr val="92D050"/>
                </a:solidFill>
                <a:latin typeface="Times New Roman" pitchFamily="18" charset="0"/>
                <a:cs typeface="Times New Roman" pitchFamily="18" charset="0"/>
              </a:rPr>
              <a:t>Theorem  </a:t>
            </a:r>
            <a:r>
              <a:rPr lang="en-IN" sz="2800" i="1" dirty="0" smtClean="0">
                <a:solidFill>
                  <a:srgbClr val="92D050"/>
                </a:solidFill>
                <a:latin typeface="Times New Roman" pitchFamily="18" charset="0"/>
                <a:cs typeface="Times New Roman" pitchFamily="18" charset="0"/>
              </a:rPr>
              <a:t>:</a:t>
            </a:r>
            <a:r>
              <a:rPr lang="en-IN" sz="2800" dirty="0" smtClean="0">
                <a:solidFill>
                  <a:srgbClr val="92D050"/>
                </a:solidFill>
                <a:latin typeface="Times New Roman" pitchFamily="18" charset="0"/>
                <a:cs typeface="Times New Roman" pitchFamily="18" charset="0"/>
              </a:rPr>
              <a:t> </a:t>
            </a:r>
            <a:r>
              <a:rPr lang="en-IN" sz="2800" dirty="0">
                <a:latin typeface="Times New Roman" pitchFamily="18" charset="0"/>
                <a:cs typeface="Times New Roman" pitchFamily="18" charset="0"/>
              </a:rPr>
              <a:t>Let G be any graph. Then f(G, λ)= f(G-e, λ) – f(</a:t>
            </a:r>
            <a:r>
              <a:rPr lang="en-IN" sz="2800" dirty="0" err="1">
                <a:latin typeface="Times New Roman" pitchFamily="18" charset="0"/>
                <a:cs typeface="Times New Roman" pitchFamily="18" charset="0"/>
              </a:rPr>
              <a:t>Goe</a:t>
            </a:r>
            <a:r>
              <a:rPr lang="en-IN" sz="2800" dirty="0">
                <a:latin typeface="Times New Roman" pitchFamily="18" charset="0"/>
                <a:cs typeface="Times New Roman" pitchFamily="18" charset="0"/>
              </a:rPr>
              <a:t>, λ) for any edge e of G.</a:t>
            </a:r>
          </a:p>
        </p:txBody>
      </p:sp>
    </p:spTree>
    <p:extLst>
      <p:ext uri="{BB962C8B-B14F-4D97-AF65-F5344CB8AC3E}">
        <p14:creationId xmlns:p14="http://schemas.microsoft.com/office/powerpoint/2010/main" val="190872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5690" y="123763"/>
            <a:ext cx="3742024" cy="523220"/>
          </a:xfrm>
          <a:prstGeom prst="rect">
            <a:avLst/>
          </a:prstGeom>
        </p:spPr>
        <p:txBody>
          <a:bodyPr wrap="square">
            <a:spAutoFit/>
          </a:bodyPr>
          <a:lstStyle/>
          <a:p>
            <a:r>
              <a:rPr lang="en-IN" sz="2800" dirty="0" smtClean="0">
                <a:solidFill>
                  <a:srgbClr val="FF0000"/>
                </a:solidFill>
              </a:rPr>
              <a:t>Graph Coloring </a:t>
            </a:r>
            <a:endParaRPr lang="en-IN" sz="2800" dirty="0">
              <a:solidFill>
                <a:srgbClr val="FF0000"/>
              </a:solidFill>
            </a:endParaRPr>
          </a:p>
        </p:txBody>
      </p:sp>
      <p:sp>
        <p:nvSpPr>
          <p:cNvPr id="3" name="Rectangle 2"/>
          <p:cNvSpPr/>
          <p:nvPr/>
        </p:nvSpPr>
        <p:spPr>
          <a:xfrm>
            <a:off x="377370" y="823862"/>
            <a:ext cx="11321143" cy="2246769"/>
          </a:xfrm>
          <a:prstGeom prst="rect">
            <a:avLst/>
          </a:prstGeom>
        </p:spPr>
        <p:txBody>
          <a:bodyPr wrap="square">
            <a:spAutoFit/>
          </a:bodyPr>
          <a:lstStyle/>
          <a:p>
            <a:r>
              <a:rPr lang="en-IN" sz="2800" i="1" dirty="0">
                <a:latin typeface="Times New Roman" pitchFamily="18" charset="0"/>
                <a:cs typeface="Times New Roman" pitchFamily="18" charset="0"/>
              </a:rPr>
              <a:t>Proof:</a:t>
            </a:r>
            <a:r>
              <a:rPr lang="en-IN" sz="2800" dirty="0">
                <a:latin typeface="Times New Roman" pitchFamily="18" charset="0"/>
                <a:cs typeface="Times New Roman" pitchFamily="18" charset="0"/>
              </a:rPr>
              <a:t> f(G-e, λ) denotes the number of proper </a:t>
            </a:r>
            <a:r>
              <a:rPr lang="en-IN" sz="2800" dirty="0" err="1">
                <a:latin typeface="Times New Roman" pitchFamily="18" charset="0"/>
                <a:cs typeface="Times New Roman" pitchFamily="18" charset="0"/>
              </a:rPr>
              <a:t>colorings</a:t>
            </a:r>
            <a:r>
              <a:rPr lang="en-IN" sz="2800" dirty="0">
                <a:latin typeface="Times New Roman" pitchFamily="18" charset="0"/>
                <a:cs typeface="Times New Roman" pitchFamily="18" charset="0"/>
              </a:rPr>
              <a:t> of G-e using λ </a:t>
            </a:r>
            <a:r>
              <a:rPr lang="en-IN" sz="2800" dirty="0" err="1">
                <a:latin typeface="Times New Roman" pitchFamily="18" charset="0"/>
                <a:cs typeface="Times New Roman" pitchFamily="18" charset="0"/>
              </a:rPr>
              <a:t>colors</a:t>
            </a:r>
            <a:r>
              <a:rPr lang="en-IN" sz="2800" dirty="0">
                <a:latin typeface="Times New Roman" pitchFamily="18" charset="0"/>
                <a:cs typeface="Times New Roman" pitchFamily="18" charset="0"/>
              </a:rPr>
              <a:t>. Hence, it is the sum of the number of proper </a:t>
            </a:r>
            <a:r>
              <a:rPr lang="en-IN" sz="2800" dirty="0" err="1">
                <a:latin typeface="Times New Roman" pitchFamily="18" charset="0"/>
                <a:cs typeface="Times New Roman" pitchFamily="18" charset="0"/>
              </a:rPr>
              <a:t>colorings</a:t>
            </a:r>
            <a:r>
              <a:rPr lang="en-IN" sz="2800" dirty="0">
                <a:latin typeface="Times New Roman" pitchFamily="18" charset="0"/>
                <a:cs typeface="Times New Roman" pitchFamily="18" charset="0"/>
              </a:rPr>
              <a:t> of G-e in which u and v receive the same </a:t>
            </a:r>
            <a:r>
              <a:rPr lang="en-IN" sz="2800" dirty="0" err="1">
                <a:latin typeface="Times New Roman" pitchFamily="18" charset="0"/>
                <a:cs typeface="Times New Roman" pitchFamily="18" charset="0"/>
              </a:rPr>
              <a:t>color</a:t>
            </a:r>
            <a:r>
              <a:rPr lang="en-IN" sz="2800" dirty="0">
                <a:latin typeface="Times New Roman" pitchFamily="18" charset="0"/>
                <a:cs typeface="Times New Roman" pitchFamily="18" charset="0"/>
              </a:rPr>
              <a:t> and the number of proper </a:t>
            </a:r>
            <a:r>
              <a:rPr lang="en-IN" sz="2800" dirty="0" err="1">
                <a:latin typeface="Times New Roman" pitchFamily="18" charset="0"/>
                <a:cs typeface="Times New Roman" pitchFamily="18" charset="0"/>
              </a:rPr>
              <a:t>colorings</a:t>
            </a:r>
            <a:r>
              <a:rPr lang="en-IN" sz="2800" dirty="0">
                <a:latin typeface="Times New Roman" pitchFamily="18" charset="0"/>
                <a:cs typeface="Times New Roman" pitchFamily="18" charset="0"/>
              </a:rPr>
              <a:t> of G-e in which u and v receive distinct </a:t>
            </a:r>
            <a:r>
              <a:rPr lang="en-IN" sz="2800" dirty="0" err="1">
                <a:latin typeface="Times New Roman" pitchFamily="18" charset="0"/>
                <a:cs typeface="Times New Roman" pitchFamily="18" charset="0"/>
              </a:rPr>
              <a:t>colors</a:t>
            </a:r>
            <a:r>
              <a:rPr lang="en-IN" sz="2800" dirty="0">
                <a:latin typeface="Times New Roman" pitchFamily="18" charset="0"/>
                <a:cs typeface="Times New Roman" pitchFamily="18" charset="0"/>
              </a:rPr>
              <a:t>. The former number is f(</a:t>
            </a:r>
            <a:r>
              <a:rPr lang="en-IN" sz="2800" dirty="0" err="1">
                <a:latin typeface="Times New Roman" pitchFamily="18" charset="0"/>
                <a:cs typeface="Times New Roman" pitchFamily="18" charset="0"/>
              </a:rPr>
              <a:t>Goe</a:t>
            </a:r>
            <a:r>
              <a:rPr lang="en-IN" sz="2800" dirty="0">
                <a:latin typeface="Times New Roman" pitchFamily="18" charset="0"/>
                <a:cs typeface="Times New Roman" pitchFamily="18" charset="0"/>
              </a:rPr>
              <a:t>, λ), and the latter number is f(G, λ)</a:t>
            </a:r>
          </a:p>
        </p:txBody>
      </p:sp>
      <p:sp>
        <p:nvSpPr>
          <p:cNvPr id="4" name="Rectangle 3"/>
          <p:cNvSpPr/>
          <p:nvPr/>
        </p:nvSpPr>
        <p:spPr>
          <a:xfrm>
            <a:off x="377369" y="3451163"/>
            <a:ext cx="10464801" cy="523220"/>
          </a:xfrm>
          <a:prstGeom prst="rect">
            <a:avLst/>
          </a:prstGeom>
        </p:spPr>
        <p:txBody>
          <a:bodyPr wrap="square">
            <a:spAutoFit/>
          </a:bodyPr>
          <a:lstStyle/>
          <a:p>
            <a:r>
              <a:rPr lang="en-IN" sz="2800" dirty="0">
                <a:latin typeface="Times New Roman" pitchFamily="18" charset="0"/>
                <a:cs typeface="Times New Roman" pitchFamily="18" charset="0"/>
              </a:rPr>
              <a:t>If G and H are disjoint graphs, then  f(G U H, λ)= f(G, λ)f(H, λ).</a:t>
            </a:r>
          </a:p>
        </p:txBody>
      </p:sp>
    </p:spTree>
    <p:extLst>
      <p:ext uri="{BB962C8B-B14F-4D97-AF65-F5344CB8AC3E}">
        <p14:creationId xmlns:p14="http://schemas.microsoft.com/office/powerpoint/2010/main" val="371094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5690" y="123763"/>
            <a:ext cx="3742024" cy="523220"/>
          </a:xfrm>
          <a:prstGeom prst="rect">
            <a:avLst/>
          </a:prstGeom>
        </p:spPr>
        <p:txBody>
          <a:bodyPr wrap="square">
            <a:spAutoFit/>
          </a:bodyPr>
          <a:lstStyle/>
          <a:p>
            <a:r>
              <a:rPr lang="en-IN" sz="2800" dirty="0" smtClean="0">
                <a:solidFill>
                  <a:srgbClr val="FF0000"/>
                </a:solidFill>
              </a:rPr>
              <a:t>Graph Coloring </a:t>
            </a:r>
            <a:endParaRPr lang="en-IN" sz="2800" dirty="0">
              <a:solidFill>
                <a:srgbClr val="FF000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514" y="979042"/>
            <a:ext cx="9971315" cy="5401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70261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5690" y="123763"/>
            <a:ext cx="3742024" cy="523220"/>
          </a:xfrm>
          <a:prstGeom prst="rect">
            <a:avLst/>
          </a:prstGeom>
        </p:spPr>
        <p:txBody>
          <a:bodyPr wrap="square">
            <a:spAutoFit/>
          </a:bodyPr>
          <a:lstStyle/>
          <a:p>
            <a:r>
              <a:rPr lang="en-IN" sz="2800" dirty="0" smtClean="0">
                <a:solidFill>
                  <a:srgbClr val="FF0000"/>
                </a:solidFill>
              </a:rPr>
              <a:t>Graph Coloring </a:t>
            </a:r>
            <a:endParaRPr lang="en-IN" sz="2800" dirty="0">
              <a:solidFill>
                <a:srgbClr val="FF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14" y="1146629"/>
            <a:ext cx="11756572" cy="5158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29879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662E0F9-A378-489A-832C-641EE6DA540F}"/>
              </a:ext>
            </a:extLst>
          </p:cNvPr>
          <p:cNvSpPr/>
          <p:nvPr/>
        </p:nvSpPr>
        <p:spPr>
          <a:xfrm>
            <a:off x="1708727" y="83128"/>
            <a:ext cx="8192655" cy="461665"/>
          </a:xfrm>
          <a:prstGeom prst="rect">
            <a:avLst/>
          </a:prstGeom>
          <a:solidFill>
            <a:srgbClr val="FFC000"/>
          </a:solidFill>
        </p:spPr>
        <p:txBody>
          <a:bodyPr wrap="squar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UNIT-I</a:t>
            </a:r>
            <a:endParaRPr lang="en-US" sz="2400" dirty="0">
              <a:ln w="0"/>
              <a:effectLst>
                <a:outerShdw blurRad="38100" dist="19050" dir="2700000" algn="tl" rotWithShape="0">
                  <a:schemeClr val="dk1">
                    <a:alpha val="40000"/>
                  </a:schemeClr>
                </a:outerShdw>
              </a:effectLst>
            </a:endParaRPr>
          </a:p>
        </p:txBody>
      </p:sp>
      <p:sp>
        <p:nvSpPr>
          <p:cNvPr id="5" name="Rectangle 4"/>
          <p:cNvSpPr/>
          <p:nvPr/>
        </p:nvSpPr>
        <p:spPr>
          <a:xfrm>
            <a:off x="481262" y="1094874"/>
            <a:ext cx="11710737" cy="5355312"/>
          </a:xfrm>
          <a:prstGeom prst="rect">
            <a:avLst/>
          </a:prstGeom>
        </p:spPr>
        <p:txBody>
          <a:bodyPr wrap="square">
            <a:spAutoFit/>
          </a:bodyPr>
          <a:lstStyle/>
          <a:p>
            <a:pPr lvl="0"/>
            <a:r>
              <a:rPr lang="en-US" b="1" dirty="0" smtClean="0"/>
              <a:t>Fundamental Definitions</a:t>
            </a:r>
          </a:p>
          <a:p>
            <a:r>
              <a:rPr lang="en-US" dirty="0" smtClean="0"/>
              <a:t>A </a:t>
            </a:r>
            <a:r>
              <a:rPr lang="en-US" b="1" dirty="0" smtClean="0"/>
              <a:t>cycle </a:t>
            </a:r>
            <a:r>
              <a:rPr lang="en-US" dirty="0" smtClean="0"/>
              <a:t>is a simple graph whose vertices can be cyclically ordered so that two vertices are adjacent if and only if they are consecutive in the cyclic ordering.</a:t>
            </a:r>
            <a:endParaRPr lang="en-IN" dirty="0" smtClean="0"/>
          </a:p>
          <a:p>
            <a:endParaRPr lang="en-US" dirty="0" smtClean="0"/>
          </a:p>
          <a:p>
            <a:r>
              <a:rPr lang="en-US" dirty="0" smtClean="0"/>
              <a:t>We usually think of paths and cycles as </a:t>
            </a:r>
            <a:r>
              <a:rPr lang="en-US" dirty="0" err="1" smtClean="0"/>
              <a:t>subgraphs</a:t>
            </a:r>
            <a:r>
              <a:rPr lang="en-US" dirty="0" smtClean="0"/>
              <a:t> within some larger graph. A </a:t>
            </a:r>
            <a:r>
              <a:rPr lang="en-US" b="1" dirty="0" err="1" smtClean="0"/>
              <a:t>subgraph</a:t>
            </a:r>
            <a:r>
              <a:rPr lang="en-US" b="1" dirty="0" smtClean="0"/>
              <a:t> </a:t>
            </a:r>
            <a:r>
              <a:rPr lang="en-US" i="1" dirty="0" smtClean="0"/>
              <a:t>H </a:t>
            </a:r>
            <a:r>
              <a:rPr lang="en-US" dirty="0" smtClean="0"/>
              <a:t>of a graph </a:t>
            </a:r>
            <a:r>
              <a:rPr lang="en-US" i="1" dirty="0" smtClean="0"/>
              <a:t>G</a:t>
            </a:r>
            <a:r>
              <a:rPr lang="en-US" dirty="0" smtClean="0"/>
              <a:t>, is a graph such that </a:t>
            </a:r>
            <a:r>
              <a:rPr lang="en-US" i="1" dirty="0" smtClean="0"/>
              <a:t>V </a:t>
            </a:r>
            <a:r>
              <a:rPr lang="en-US" dirty="0" smtClean="0"/>
              <a:t>(</a:t>
            </a:r>
            <a:r>
              <a:rPr lang="en-US" i="1" dirty="0" smtClean="0"/>
              <a:t>H</a:t>
            </a:r>
            <a:r>
              <a:rPr lang="en-US" dirty="0" smtClean="0"/>
              <a:t>)</a:t>
            </a:r>
            <a:r>
              <a:rPr lang="en-US" i="1" dirty="0" smtClean="0"/>
              <a:t> ⊆ V </a:t>
            </a:r>
            <a:r>
              <a:rPr lang="en-US" dirty="0" smtClean="0"/>
              <a:t>(</a:t>
            </a:r>
            <a:r>
              <a:rPr lang="en-US" i="1" dirty="0" smtClean="0"/>
              <a:t>G</a:t>
            </a:r>
            <a:r>
              <a:rPr lang="en-US" dirty="0" smtClean="0"/>
              <a:t>) and </a:t>
            </a:r>
            <a:r>
              <a:rPr lang="en-US" i="1" dirty="0" smtClean="0"/>
              <a:t>E</a:t>
            </a:r>
            <a:r>
              <a:rPr lang="en-US" dirty="0" smtClean="0"/>
              <a:t>(</a:t>
            </a:r>
            <a:r>
              <a:rPr lang="en-US" i="1" dirty="0" smtClean="0"/>
              <a:t>H</a:t>
            </a:r>
            <a:r>
              <a:rPr lang="en-US" dirty="0" smtClean="0"/>
              <a:t>) </a:t>
            </a:r>
            <a:r>
              <a:rPr lang="en-US" i="1" dirty="0" smtClean="0"/>
              <a:t>⊆ E</a:t>
            </a:r>
            <a:r>
              <a:rPr lang="en-US" dirty="0" smtClean="0"/>
              <a:t>(</a:t>
            </a:r>
            <a:r>
              <a:rPr lang="en-US" i="1" dirty="0" smtClean="0"/>
              <a:t>G</a:t>
            </a:r>
            <a:r>
              <a:rPr lang="en-US" dirty="0" smtClean="0"/>
              <a:t>) satisfying the property that for every </a:t>
            </a:r>
            <a:r>
              <a:rPr lang="en-US" i="1" dirty="0" smtClean="0"/>
              <a:t>e ∈ E</a:t>
            </a:r>
            <a:r>
              <a:rPr lang="en-US" dirty="0" smtClean="0"/>
              <a:t>(</a:t>
            </a:r>
            <a:r>
              <a:rPr lang="en-US" i="1" dirty="0" smtClean="0"/>
              <a:t>H</a:t>
            </a:r>
            <a:r>
              <a:rPr lang="en-US" dirty="0" smtClean="0"/>
              <a:t>), where </a:t>
            </a:r>
            <a:r>
              <a:rPr lang="en-US" i="1" dirty="0" smtClean="0"/>
              <a:t>e </a:t>
            </a:r>
            <a:r>
              <a:rPr lang="en-US" dirty="0" smtClean="0"/>
              <a:t>has endpoints </a:t>
            </a:r>
            <a:r>
              <a:rPr lang="en-US" i="1" dirty="0" smtClean="0"/>
              <a:t>u, v ∈ V </a:t>
            </a:r>
            <a:r>
              <a:rPr lang="en-US" dirty="0" smtClean="0"/>
              <a:t>(</a:t>
            </a:r>
            <a:r>
              <a:rPr lang="en-US" i="1" dirty="0" smtClean="0"/>
              <a:t>G</a:t>
            </a:r>
            <a:r>
              <a:rPr lang="en-US" dirty="0" smtClean="0"/>
              <a:t>) in the graph </a:t>
            </a:r>
            <a:r>
              <a:rPr lang="en-US" i="1" dirty="0" smtClean="0"/>
              <a:t>G</a:t>
            </a:r>
            <a:r>
              <a:rPr lang="en-US" dirty="0" smtClean="0"/>
              <a:t>, then </a:t>
            </a:r>
            <a:r>
              <a:rPr lang="en-US" i="1" dirty="0" smtClean="0"/>
              <a:t>u, v ∈ V </a:t>
            </a:r>
            <a:r>
              <a:rPr lang="en-US" dirty="0" smtClean="0"/>
              <a:t>(</a:t>
            </a:r>
            <a:r>
              <a:rPr lang="en-US" i="1" dirty="0" smtClean="0"/>
              <a:t>H</a:t>
            </a:r>
            <a:r>
              <a:rPr lang="en-US" dirty="0" smtClean="0"/>
              <a:t>) and </a:t>
            </a:r>
            <a:r>
              <a:rPr lang="en-US" i="1" dirty="0" smtClean="0"/>
              <a:t>e </a:t>
            </a:r>
            <a:r>
              <a:rPr lang="en-US" dirty="0" smtClean="0"/>
              <a:t>has endpoints</a:t>
            </a:r>
            <a:r>
              <a:rPr lang="en-IN" dirty="0" smtClean="0"/>
              <a:t> </a:t>
            </a:r>
            <a:r>
              <a:rPr lang="en-US" i="1" dirty="0" smtClean="0"/>
              <a:t>u, v </a:t>
            </a:r>
            <a:r>
              <a:rPr lang="en-US" dirty="0" smtClean="0"/>
              <a:t>in </a:t>
            </a:r>
            <a:r>
              <a:rPr lang="en-US" i="1" dirty="0" smtClean="0"/>
              <a:t>H</a:t>
            </a:r>
            <a:r>
              <a:rPr lang="en-US" dirty="0" smtClean="0"/>
              <a:t>, i.e. the edge relation in </a:t>
            </a:r>
            <a:r>
              <a:rPr lang="en-US" i="1" dirty="0" smtClean="0"/>
              <a:t>H </a:t>
            </a:r>
            <a:r>
              <a:rPr lang="en-US" dirty="0" smtClean="0"/>
              <a:t>is the same as in </a:t>
            </a:r>
            <a:r>
              <a:rPr lang="en-US" i="1" dirty="0" smtClean="0"/>
              <a:t>G</a:t>
            </a:r>
            <a:r>
              <a:rPr lang="en-US" dirty="0" smtClean="0"/>
              <a:t>.</a:t>
            </a:r>
            <a:endParaRPr lang="en-IN" dirty="0" smtClean="0"/>
          </a:p>
          <a:p>
            <a:endParaRPr lang="en-IN" dirty="0" smtClean="0"/>
          </a:p>
          <a:p>
            <a:r>
              <a:rPr lang="en-US" dirty="0" smtClean="0"/>
              <a:t>A graph </a:t>
            </a:r>
            <a:r>
              <a:rPr lang="en-US" i="1" dirty="0" smtClean="0"/>
              <a:t>G </a:t>
            </a:r>
            <a:r>
              <a:rPr lang="en-US" dirty="0" smtClean="0"/>
              <a:t>is </a:t>
            </a:r>
            <a:r>
              <a:rPr lang="en-US" b="1" dirty="0" smtClean="0"/>
              <a:t>connected </a:t>
            </a:r>
            <a:r>
              <a:rPr lang="en-US" dirty="0" smtClean="0"/>
              <a:t>if for every </a:t>
            </a:r>
            <a:r>
              <a:rPr lang="en-US" i="1" dirty="0" smtClean="0"/>
              <a:t>u, v	</a:t>
            </a:r>
            <a:r>
              <a:rPr lang="en-US" i="1" dirty="0" err="1" smtClean="0"/>
              <a:t>V</a:t>
            </a:r>
            <a:r>
              <a:rPr lang="en-US" i="1" dirty="0" smtClean="0"/>
              <a:t> </a:t>
            </a:r>
            <a:r>
              <a:rPr lang="en-US" dirty="0" smtClean="0"/>
              <a:t>(</a:t>
            </a:r>
            <a:r>
              <a:rPr lang="en-US" i="1" dirty="0" smtClean="0"/>
              <a:t>G</a:t>
            </a:r>
            <a:r>
              <a:rPr lang="en-US" dirty="0" smtClean="0"/>
              <a:t>) there exists a </a:t>
            </a:r>
            <a:r>
              <a:rPr lang="en-US" i="1" dirty="0" smtClean="0"/>
              <a:t>u, v</a:t>
            </a:r>
            <a:r>
              <a:rPr lang="en-US" dirty="0" smtClean="0"/>
              <a:t>-path in</a:t>
            </a:r>
            <a:r>
              <a:rPr lang="en-IN" dirty="0" smtClean="0"/>
              <a:t> </a:t>
            </a:r>
            <a:r>
              <a:rPr lang="en-US" i="1" dirty="0" smtClean="0"/>
              <a:t>G</a:t>
            </a:r>
            <a:r>
              <a:rPr lang="en-US" dirty="0" smtClean="0"/>
              <a:t>. Otherwise </a:t>
            </a:r>
            <a:r>
              <a:rPr lang="en-US" i="1" dirty="0" smtClean="0"/>
              <a:t>G </a:t>
            </a:r>
            <a:r>
              <a:rPr lang="en-US" dirty="0" smtClean="0"/>
              <a:t>is called </a:t>
            </a:r>
            <a:r>
              <a:rPr lang="en-US" b="1" dirty="0" smtClean="0"/>
              <a:t>disconnected</a:t>
            </a:r>
            <a:r>
              <a:rPr lang="en-US" dirty="0" smtClean="0"/>
              <a:t>. The maximal connected </a:t>
            </a:r>
            <a:r>
              <a:rPr lang="en-US" dirty="0" err="1" smtClean="0"/>
              <a:t>subgraphs</a:t>
            </a:r>
            <a:r>
              <a:rPr lang="en-US" dirty="0" smtClean="0"/>
              <a:t> of </a:t>
            </a:r>
            <a:r>
              <a:rPr lang="en-US" i="1" dirty="0" smtClean="0"/>
              <a:t>G </a:t>
            </a:r>
            <a:r>
              <a:rPr lang="en-US" dirty="0" smtClean="0"/>
              <a:t>are called its </a:t>
            </a:r>
            <a:r>
              <a:rPr lang="en-US" b="1" dirty="0" smtClean="0"/>
              <a:t>components</a:t>
            </a:r>
            <a:r>
              <a:rPr lang="en-US" dirty="0" smtClean="0"/>
              <a:t>.</a:t>
            </a:r>
          </a:p>
          <a:p>
            <a:endParaRPr lang="en-IN" dirty="0" smtClean="0"/>
          </a:p>
          <a:p>
            <a:r>
              <a:rPr lang="en-US" dirty="0" smtClean="0"/>
              <a:t>A </a:t>
            </a:r>
            <a:r>
              <a:rPr lang="en-US" b="1" dirty="0" smtClean="0"/>
              <a:t>walk </a:t>
            </a:r>
            <a:r>
              <a:rPr lang="en-US" dirty="0" smtClean="0"/>
              <a:t>is a list </a:t>
            </a:r>
            <a:r>
              <a:rPr lang="en-US" i="1" dirty="0" smtClean="0"/>
              <a:t>v</a:t>
            </a:r>
            <a:r>
              <a:rPr lang="en-US" baseline="-25000" dirty="0" smtClean="0"/>
              <a:t>0</a:t>
            </a:r>
            <a:r>
              <a:rPr lang="en-US" i="1" dirty="0" smtClean="0"/>
              <a:t>, e</a:t>
            </a:r>
            <a:r>
              <a:rPr lang="en-US" baseline="-25000" dirty="0" smtClean="0"/>
              <a:t>1</a:t>
            </a:r>
            <a:r>
              <a:rPr lang="en-US" i="1" dirty="0" smtClean="0"/>
              <a:t>, v</a:t>
            </a:r>
            <a:r>
              <a:rPr lang="en-US" baseline="-25000" dirty="0" smtClean="0"/>
              <a:t>1</a:t>
            </a:r>
            <a:r>
              <a:rPr lang="en-US" i="1" dirty="0" smtClean="0"/>
              <a:t>, . . . , </a:t>
            </a:r>
            <a:r>
              <a:rPr lang="en-US" i="1" dirty="0" err="1" smtClean="0"/>
              <a:t>e</a:t>
            </a:r>
            <a:r>
              <a:rPr lang="en-US" i="1" baseline="-25000" dirty="0" err="1" smtClean="0"/>
              <a:t>k</a:t>
            </a:r>
            <a:r>
              <a:rPr lang="en-US" i="1" dirty="0" smtClean="0"/>
              <a:t>, </a:t>
            </a:r>
            <a:r>
              <a:rPr lang="en-US" i="1" dirty="0" err="1" smtClean="0"/>
              <a:t>v</a:t>
            </a:r>
            <a:r>
              <a:rPr lang="en-US" i="1" baseline="-25000" dirty="0" err="1" smtClean="0"/>
              <a:t>k</a:t>
            </a:r>
            <a:r>
              <a:rPr lang="en-US" i="1" dirty="0" smtClean="0"/>
              <a:t> </a:t>
            </a:r>
            <a:r>
              <a:rPr lang="en-US" dirty="0" smtClean="0"/>
              <a:t>of vertices and edges such that for 1 </a:t>
            </a:r>
            <a:r>
              <a:rPr lang="en-US" i="1" dirty="0" smtClean="0"/>
              <a:t>≤ I ≤ k</a:t>
            </a:r>
            <a:r>
              <a:rPr lang="en-US" dirty="0" smtClean="0"/>
              <a:t>, the edge </a:t>
            </a:r>
            <a:r>
              <a:rPr lang="en-US" i="1" dirty="0" err="1" smtClean="0"/>
              <a:t>e</a:t>
            </a:r>
            <a:r>
              <a:rPr lang="en-US" i="1" baseline="-25000" dirty="0" err="1" smtClean="0"/>
              <a:t>i</a:t>
            </a:r>
            <a:r>
              <a:rPr lang="en-US" i="1" dirty="0" smtClean="0"/>
              <a:t> </a:t>
            </a:r>
            <a:r>
              <a:rPr lang="en-US" dirty="0" smtClean="0"/>
              <a:t>has endpoints </a:t>
            </a:r>
            <a:r>
              <a:rPr lang="en-US" i="1" dirty="0" smtClean="0"/>
              <a:t>v</a:t>
            </a:r>
            <a:r>
              <a:rPr lang="en-US" i="1" baseline="-25000" dirty="0" smtClean="0"/>
              <a:t>i−</a:t>
            </a:r>
            <a:r>
              <a:rPr lang="en-US" baseline="-25000" dirty="0" smtClean="0"/>
              <a:t>1</a:t>
            </a:r>
            <a:r>
              <a:rPr lang="en-US" dirty="0" smtClean="0"/>
              <a:t> and </a:t>
            </a:r>
            <a:r>
              <a:rPr lang="en-US" i="1" dirty="0" smtClean="0"/>
              <a:t>v</a:t>
            </a:r>
            <a:r>
              <a:rPr lang="en-US" i="1" baseline="-25000" dirty="0" smtClean="0"/>
              <a:t>i</a:t>
            </a:r>
            <a:r>
              <a:rPr lang="en-US" dirty="0" smtClean="0"/>
              <a:t>.</a:t>
            </a:r>
          </a:p>
          <a:p>
            <a:r>
              <a:rPr lang="en-US" dirty="0" smtClean="0"/>
              <a:t> A </a:t>
            </a:r>
            <a:r>
              <a:rPr lang="en-US" b="1" dirty="0" smtClean="0"/>
              <a:t>trail </a:t>
            </a:r>
            <a:r>
              <a:rPr lang="en-US" dirty="0" smtClean="0"/>
              <a:t>is a walk with no repeated edge. A </a:t>
            </a:r>
            <a:r>
              <a:rPr lang="en-US" i="1" dirty="0" smtClean="0"/>
              <a:t>u, v</a:t>
            </a:r>
            <a:r>
              <a:rPr lang="en-US" dirty="0" smtClean="0"/>
              <a:t>-walk or </a:t>
            </a:r>
            <a:r>
              <a:rPr lang="en-US" i="1" dirty="0" smtClean="0"/>
              <a:t>u, v</a:t>
            </a:r>
            <a:r>
              <a:rPr lang="en-US" dirty="0" smtClean="0"/>
              <a:t>-trail has first vertex </a:t>
            </a:r>
            <a:r>
              <a:rPr lang="en-US" i="1" dirty="0" smtClean="0"/>
              <a:t>u </a:t>
            </a:r>
            <a:r>
              <a:rPr lang="en-US" dirty="0" smtClean="0"/>
              <a:t>and last vertex </a:t>
            </a:r>
            <a:r>
              <a:rPr lang="en-US" i="1" dirty="0" smtClean="0"/>
              <a:t>v</a:t>
            </a:r>
            <a:r>
              <a:rPr lang="en-US" dirty="0" smtClean="0"/>
              <a:t>. When the</a:t>
            </a:r>
            <a:r>
              <a:rPr lang="en-IN" dirty="0" smtClean="0"/>
              <a:t> </a:t>
            </a:r>
            <a:r>
              <a:rPr lang="en-US" dirty="0" smtClean="0"/>
              <a:t>first and last vertex of a walk or trail are the same, we say that they are closed. A closed trail is called a </a:t>
            </a:r>
            <a:r>
              <a:rPr lang="en-US" b="1" dirty="0" smtClean="0"/>
              <a:t>circuit</a:t>
            </a:r>
            <a:r>
              <a:rPr lang="en-US" dirty="0" smtClean="0"/>
              <a:t>.</a:t>
            </a:r>
          </a:p>
          <a:p>
            <a:endParaRPr lang="en-US" dirty="0" smtClean="0"/>
          </a:p>
          <a:p>
            <a:r>
              <a:rPr lang="en-US" dirty="0" smtClean="0"/>
              <a:t>A </a:t>
            </a:r>
            <a:r>
              <a:rPr lang="en-US" b="1" dirty="0" smtClean="0"/>
              <a:t>path </a:t>
            </a:r>
            <a:r>
              <a:rPr lang="en-US" dirty="0" smtClean="0"/>
              <a:t>is a simple graph whose vertices can be ordered so that two vertices are adjacent if and only if they are consecutive in the ordering. A path which begins at vertex </a:t>
            </a:r>
            <a:r>
              <a:rPr lang="en-US" i="1" dirty="0" smtClean="0"/>
              <a:t>u </a:t>
            </a:r>
            <a:r>
              <a:rPr lang="en-US" dirty="0" smtClean="0"/>
              <a:t>and ends at vertex </a:t>
            </a:r>
            <a:r>
              <a:rPr lang="en-US" i="1" dirty="0" smtClean="0"/>
              <a:t>v </a:t>
            </a:r>
            <a:r>
              <a:rPr lang="en-US" dirty="0" smtClean="0"/>
              <a:t>is called a </a:t>
            </a:r>
            <a:r>
              <a:rPr lang="en-US" i="1" dirty="0" smtClean="0"/>
              <a:t>u, v</a:t>
            </a:r>
            <a:r>
              <a:rPr lang="en-US" dirty="0" smtClean="0"/>
              <a:t>-path.</a:t>
            </a:r>
            <a:endParaRPr lang="en-IN" dirty="0" smtClean="0"/>
          </a:p>
          <a:p>
            <a:endParaRPr lang="en-IN" dirty="0" smtClean="0"/>
          </a:p>
          <a:p>
            <a:pPr lvl="0"/>
            <a:endParaRPr lang="en-IN" b="1" dirty="0" smtClean="0"/>
          </a:p>
        </p:txBody>
      </p:sp>
      <p:sp>
        <p:nvSpPr>
          <p:cNvPr id="1026" name="AutoShape 2" descr="Königsberg graph.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81154124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662E0F9-A378-489A-832C-641EE6DA540F}"/>
              </a:ext>
            </a:extLst>
          </p:cNvPr>
          <p:cNvSpPr/>
          <p:nvPr/>
        </p:nvSpPr>
        <p:spPr>
          <a:xfrm>
            <a:off x="1708727" y="83128"/>
            <a:ext cx="8192655" cy="461665"/>
          </a:xfrm>
          <a:prstGeom prst="rect">
            <a:avLst/>
          </a:prstGeom>
          <a:solidFill>
            <a:srgbClr val="FFC000"/>
          </a:solidFill>
        </p:spPr>
        <p:txBody>
          <a:bodyPr wrap="squar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UNIT-I</a:t>
            </a:r>
            <a:endParaRPr lang="en-US" sz="2400" dirty="0">
              <a:ln w="0"/>
              <a:effectLst>
                <a:outerShdw blurRad="38100" dist="19050" dir="2700000" algn="tl" rotWithShape="0">
                  <a:schemeClr val="dk1">
                    <a:alpha val="40000"/>
                  </a:schemeClr>
                </a:outerShdw>
              </a:effectLst>
            </a:endParaRPr>
          </a:p>
        </p:txBody>
      </p:sp>
      <p:sp>
        <p:nvSpPr>
          <p:cNvPr id="5" name="Rectangle 4"/>
          <p:cNvSpPr/>
          <p:nvPr/>
        </p:nvSpPr>
        <p:spPr>
          <a:xfrm>
            <a:off x="481262" y="1094874"/>
            <a:ext cx="11710737" cy="6740307"/>
          </a:xfrm>
          <a:prstGeom prst="rect">
            <a:avLst/>
          </a:prstGeom>
        </p:spPr>
        <p:txBody>
          <a:bodyPr wrap="square">
            <a:spAutoFit/>
          </a:bodyPr>
          <a:lstStyle/>
          <a:p>
            <a:r>
              <a:rPr lang="en-US" dirty="0" smtClean="0"/>
              <a:t>With this new terminology, we can consider paths and cycles not just as </a:t>
            </a:r>
            <a:r>
              <a:rPr lang="en-US" dirty="0" err="1" smtClean="0"/>
              <a:t>subgraphs</a:t>
            </a:r>
            <a:r>
              <a:rPr lang="en-US" dirty="0" smtClean="0"/>
              <a:t>, but also as ordered lists of vertices and edges. From this point of view, a path is a trail with no repeated vertex, and a cycle is a closed trail (circuit) with no repeated vertex other than the first vertex equals the last vertex.</a:t>
            </a:r>
            <a:endParaRPr lang="en-IN" dirty="0" smtClean="0"/>
          </a:p>
          <a:p>
            <a:r>
              <a:rPr lang="en-US" dirty="0" smtClean="0"/>
              <a:t>Alternatively, we could consider the sub graph traced out by a walk or trail.</a:t>
            </a:r>
          </a:p>
          <a:p>
            <a:endParaRPr lang="en-US" dirty="0" smtClean="0"/>
          </a:p>
          <a:p>
            <a:endParaRPr lang="en-US" dirty="0" smtClean="0"/>
          </a:p>
          <a:p>
            <a:endParaRPr lang="en-US" dirty="0" smtClean="0"/>
          </a:p>
          <a:p>
            <a:endParaRPr lang="en-US" dirty="0" smtClean="0"/>
          </a:p>
          <a:p>
            <a:r>
              <a:rPr lang="en-US" dirty="0" smtClean="0"/>
              <a:t>          (a)		(b)		(c)	 (d)	  (e)	   (f)                 (g)               (h)</a:t>
            </a:r>
          </a:p>
          <a:p>
            <a:endParaRPr lang="en-US" dirty="0" smtClean="0"/>
          </a:p>
          <a:p>
            <a:pPr marL="800100" lvl="1" indent="-342900">
              <a:buFont typeface="+mj-lt"/>
              <a:buAutoNum type="arabicPeriod"/>
            </a:pPr>
            <a:r>
              <a:rPr lang="en-US" dirty="0" smtClean="0"/>
              <a:t>Which graphs are simple?</a:t>
            </a:r>
            <a:endParaRPr lang="en-IN" sz="2400" dirty="0" smtClean="0"/>
          </a:p>
          <a:p>
            <a:pPr marL="800100" lvl="1" indent="-342900">
              <a:buFont typeface="+mj-lt"/>
              <a:buAutoNum type="arabicPeriod"/>
            </a:pPr>
            <a:r>
              <a:rPr lang="en-US" dirty="0" smtClean="0"/>
              <a:t>Suppose that for any graph, we decide to add a loop to one of the vertices. Does this affect whether or not the graph is </a:t>
            </a:r>
            <a:r>
              <a:rPr lang="en-US" dirty="0" err="1" smtClean="0"/>
              <a:t>Eulerian</a:t>
            </a:r>
            <a:r>
              <a:rPr lang="en-US" dirty="0" smtClean="0"/>
              <a:t>?</a:t>
            </a:r>
            <a:endParaRPr lang="en-IN" sz="2400" dirty="0" smtClean="0"/>
          </a:p>
          <a:p>
            <a:pPr marL="800100" lvl="1" indent="-342900">
              <a:buFont typeface="+mj-lt"/>
              <a:buAutoNum type="arabicPeriod"/>
            </a:pPr>
            <a:r>
              <a:rPr lang="en-US" dirty="0" smtClean="0"/>
              <a:t>Which graphs are connected?</a:t>
            </a:r>
            <a:endParaRPr lang="en-IN" sz="2400" dirty="0" smtClean="0"/>
          </a:p>
          <a:p>
            <a:pPr marL="800100" lvl="1" indent="-342900">
              <a:buFont typeface="+mj-lt"/>
              <a:buAutoNum type="arabicPeriod"/>
            </a:pPr>
            <a:r>
              <a:rPr lang="en-US" dirty="0" smtClean="0"/>
              <a:t>Which graphs are </a:t>
            </a:r>
            <a:r>
              <a:rPr lang="en-US" dirty="0" err="1" smtClean="0"/>
              <a:t>Eulerian</a:t>
            </a:r>
            <a:r>
              <a:rPr lang="en-US" dirty="0" smtClean="0"/>
              <a:t>? Trace out an </a:t>
            </a:r>
            <a:r>
              <a:rPr lang="en-US" dirty="0" err="1" smtClean="0"/>
              <a:t>Eulerian</a:t>
            </a:r>
            <a:r>
              <a:rPr lang="en-US" dirty="0" smtClean="0"/>
              <a:t> circuit or explain why an </a:t>
            </a:r>
            <a:r>
              <a:rPr lang="en-US" dirty="0" err="1" smtClean="0"/>
              <a:t>Eulerian</a:t>
            </a:r>
            <a:r>
              <a:rPr lang="en-US" dirty="0" smtClean="0"/>
              <a:t> circuit is not possible.</a:t>
            </a:r>
            <a:endParaRPr lang="en-IN" sz="2400" dirty="0" smtClean="0"/>
          </a:p>
          <a:p>
            <a:pPr marL="800100" lvl="1" indent="-342900">
              <a:buFont typeface="+mj-lt"/>
              <a:buAutoNum type="arabicPeriod"/>
            </a:pPr>
            <a:r>
              <a:rPr lang="en-US" dirty="0" smtClean="0"/>
              <a:t>Are there any graphs above that are not </a:t>
            </a:r>
            <a:r>
              <a:rPr lang="en-US" dirty="0" err="1" smtClean="0"/>
              <a:t>Eulerian</a:t>
            </a:r>
            <a:r>
              <a:rPr lang="en-US" dirty="0" smtClean="0"/>
              <a:t>, but have an </a:t>
            </a:r>
            <a:r>
              <a:rPr lang="en-US" dirty="0" err="1" smtClean="0"/>
              <a:t>Eulerian</a:t>
            </a:r>
            <a:r>
              <a:rPr lang="en-US" dirty="0" smtClean="0"/>
              <a:t> trail?</a:t>
            </a:r>
            <a:endParaRPr lang="en-IN" sz="2400" dirty="0" smtClean="0"/>
          </a:p>
          <a:p>
            <a:pPr marL="800100" lvl="1" indent="-342900">
              <a:buFont typeface="+mj-lt"/>
              <a:buAutoNum type="arabicPeriod"/>
            </a:pPr>
            <a:r>
              <a:rPr lang="en-US" dirty="0" smtClean="0"/>
              <a:t>Give necessary conditions for a graph to be </a:t>
            </a:r>
            <a:r>
              <a:rPr lang="en-US" dirty="0" err="1" smtClean="0"/>
              <a:t>Eulerian</a:t>
            </a:r>
            <a:r>
              <a:rPr lang="en-US" dirty="0" smtClean="0"/>
              <a:t>.</a:t>
            </a:r>
            <a:endParaRPr lang="en-IN" sz="2400" dirty="0" smtClean="0"/>
          </a:p>
          <a:p>
            <a:pPr marL="800100" lvl="1" indent="-342900">
              <a:buFont typeface="+mj-lt"/>
              <a:buAutoNum type="arabicPeriod"/>
            </a:pPr>
            <a:r>
              <a:rPr lang="en-US" dirty="0" smtClean="0"/>
              <a:t>Give necessary conditions for a graph to have an </a:t>
            </a:r>
            <a:r>
              <a:rPr lang="en-US" dirty="0" err="1" smtClean="0"/>
              <a:t>Eulerian</a:t>
            </a:r>
            <a:r>
              <a:rPr lang="en-US" dirty="0" smtClean="0"/>
              <a:t> trail.</a:t>
            </a:r>
            <a:endParaRPr lang="en-IN" sz="2400" dirty="0" smtClean="0"/>
          </a:p>
          <a:p>
            <a:r>
              <a:rPr lang="en-US" dirty="0" smtClean="0"/>
              <a:t/>
            </a:r>
            <a:br>
              <a:rPr lang="en-US" dirty="0" smtClean="0"/>
            </a:br>
            <a:endParaRPr lang="en-US" dirty="0" smtClean="0"/>
          </a:p>
          <a:p>
            <a:endParaRPr lang="en-US" dirty="0" smtClean="0"/>
          </a:p>
          <a:p>
            <a:endParaRPr lang="en-US" dirty="0" smtClean="0"/>
          </a:p>
          <a:p>
            <a:endParaRPr lang="en-IN" dirty="0" smtClean="0"/>
          </a:p>
          <a:p>
            <a:pPr lvl="0"/>
            <a:endParaRPr lang="en-IN" b="1" dirty="0" smtClean="0"/>
          </a:p>
        </p:txBody>
      </p:sp>
      <p:sp>
        <p:nvSpPr>
          <p:cNvPr id="1026" name="AutoShape 2" descr="Königsberg graph.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grpSp>
        <p:nvGrpSpPr>
          <p:cNvPr id="2" name="Group 5"/>
          <p:cNvGrpSpPr>
            <a:grpSpLocks/>
          </p:cNvGrpSpPr>
          <p:nvPr/>
        </p:nvGrpSpPr>
        <p:grpSpPr bwMode="auto">
          <a:xfrm>
            <a:off x="911309" y="2926514"/>
            <a:ext cx="603250" cy="312738"/>
            <a:chOff x="3102" y="-92"/>
            <a:chExt cx="950" cy="491"/>
          </a:xfrm>
        </p:grpSpPr>
        <p:sp>
          <p:nvSpPr>
            <p:cNvPr id="25606" name="AutoShape 6"/>
            <p:cNvSpPr>
              <a:spLocks/>
            </p:cNvSpPr>
            <p:nvPr/>
          </p:nvSpPr>
          <p:spPr bwMode="auto">
            <a:xfrm>
              <a:off x="3105" y="-89"/>
              <a:ext cx="944" cy="485"/>
            </a:xfrm>
            <a:custGeom>
              <a:avLst/>
              <a:gdLst/>
              <a:ahLst/>
              <a:cxnLst>
                <a:cxn ang="0">
                  <a:pos x="237" y="0"/>
                </a:cxn>
                <a:cxn ang="0">
                  <a:pos x="312" y="12"/>
                </a:cxn>
                <a:cxn ang="0">
                  <a:pos x="377" y="46"/>
                </a:cxn>
                <a:cxn ang="0">
                  <a:pos x="429" y="99"/>
                </a:cxn>
                <a:cxn ang="0">
                  <a:pos x="462" y="165"/>
                </a:cxn>
                <a:cxn ang="0">
                  <a:pos x="474" y="242"/>
                </a:cxn>
                <a:cxn ang="0">
                  <a:pos x="462" y="318"/>
                </a:cxn>
                <a:cxn ang="0">
                  <a:pos x="429" y="384"/>
                </a:cxn>
                <a:cxn ang="0">
                  <a:pos x="377" y="437"/>
                </a:cxn>
                <a:cxn ang="0">
                  <a:pos x="312" y="471"/>
                </a:cxn>
                <a:cxn ang="0">
                  <a:pos x="237" y="484"/>
                </a:cxn>
                <a:cxn ang="0">
                  <a:pos x="163" y="471"/>
                </a:cxn>
                <a:cxn ang="0">
                  <a:pos x="97" y="437"/>
                </a:cxn>
                <a:cxn ang="0">
                  <a:pos x="46" y="384"/>
                </a:cxn>
                <a:cxn ang="0">
                  <a:pos x="12" y="318"/>
                </a:cxn>
                <a:cxn ang="0">
                  <a:pos x="0" y="242"/>
                </a:cxn>
                <a:cxn ang="0">
                  <a:pos x="12" y="165"/>
                </a:cxn>
                <a:cxn ang="0">
                  <a:pos x="46" y="99"/>
                </a:cxn>
                <a:cxn ang="0">
                  <a:pos x="97" y="46"/>
                </a:cxn>
                <a:cxn ang="0">
                  <a:pos x="163" y="12"/>
                </a:cxn>
                <a:cxn ang="0">
                  <a:pos x="237" y="0"/>
                </a:cxn>
                <a:cxn ang="0">
                  <a:pos x="709" y="0"/>
                </a:cxn>
                <a:cxn ang="0">
                  <a:pos x="783" y="12"/>
                </a:cxn>
                <a:cxn ang="0">
                  <a:pos x="847" y="46"/>
                </a:cxn>
                <a:cxn ang="0">
                  <a:pos x="898" y="99"/>
                </a:cxn>
                <a:cxn ang="0">
                  <a:pos x="932" y="165"/>
                </a:cxn>
                <a:cxn ang="0">
                  <a:pos x="944" y="242"/>
                </a:cxn>
                <a:cxn ang="0">
                  <a:pos x="932" y="318"/>
                </a:cxn>
                <a:cxn ang="0">
                  <a:pos x="898" y="384"/>
                </a:cxn>
                <a:cxn ang="0">
                  <a:pos x="847" y="437"/>
                </a:cxn>
                <a:cxn ang="0">
                  <a:pos x="783" y="471"/>
                </a:cxn>
                <a:cxn ang="0">
                  <a:pos x="709" y="484"/>
                </a:cxn>
                <a:cxn ang="0">
                  <a:pos x="635" y="471"/>
                </a:cxn>
                <a:cxn ang="0">
                  <a:pos x="571" y="437"/>
                </a:cxn>
                <a:cxn ang="0">
                  <a:pos x="520" y="384"/>
                </a:cxn>
                <a:cxn ang="0">
                  <a:pos x="486" y="318"/>
                </a:cxn>
                <a:cxn ang="0">
                  <a:pos x="474" y="242"/>
                </a:cxn>
                <a:cxn ang="0">
                  <a:pos x="486" y="165"/>
                </a:cxn>
                <a:cxn ang="0">
                  <a:pos x="520" y="99"/>
                </a:cxn>
                <a:cxn ang="0">
                  <a:pos x="571" y="46"/>
                </a:cxn>
                <a:cxn ang="0">
                  <a:pos x="635" y="12"/>
                </a:cxn>
                <a:cxn ang="0">
                  <a:pos x="709" y="0"/>
                </a:cxn>
              </a:cxnLst>
              <a:rect l="0" t="0" r="r" b="b"/>
              <a:pathLst>
                <a:path w="944" h="485">
                  <a:moveTo>
                    <a:pt x="237" y="0"/>
                  </a:moveTo>
                  <a:lnTo>
                    <a:pt x="312" y="12"/>
                  </a:lnTo>
                  <a:lnTo>
                    <a:pt x="377" y="46"/>
                  </a:lnTo>
                  <a:lnTo>
                    <a:pt x="429" y="99"/>
                  </a:lnTo>
                  <a:lnTo>
                    <a:pt x="462" y="165"/>
                  </a:lnTo>
                  <a:lnTo>
                    <a:pt x="474" y="242"/>
                  </a:lnTo>
                  <a:lnTo>
                    <a:pt x="462" y="318"/>
                  </a:lnTo>
                  <a:lnTo>
                    <a:pt x="429" y="384"/>
                  </a:lnTo>
                  <a:lnTo>
                    <a:pt x="377" y="437"/>
                  </a:lnTo>
                  <a:lnTo>
                    <a:pt x="312" y="471"/>
                  </a:lnTo>
                  <a:lnTo>
                    <a:pt x="237" y="484"/>
                  </a:lnTo>
                  <a:lnTo>
                    <a:pt x="163" y="471"/>
                  </a:lnTo>
                  <a:lnTo>
                    <a:pt x="97" y="437"/>
                  </a:lnTo>
                  <a:lnTo>
                    <a:pt x="46" y="384"/>
                  </a:lnTo>
                  <a:lnTo>
                    <a:pt x="12" y="318"/>
                  </a:lnTo>
                  <a:lnTo>
                    <a:pt x="0" y="242"/>
                  </a:lnTo>
                  <a:lnTo>
                    <a:pt x="12" y="165"/>
                  </a:lnTo>
                  <a:lnTo>
                    <a:pt x="46" y="99"/>
                  </a:lnTo>
                  <a:lnTo>
                    <a:pt x="97" y="46"/>
                  </a:lnTo>
                  <a:lnTo>
                    <a:pt x="163" y="12"/>
                  </a:lnTo>
                  <a:lnTo>
                    <a:pt x="237" y="0"/>
                  </a:lnTo>
                  <a:close/>
                  <a:moveTo>
                    <a:pt x="709" y="0"/>
                  </a:moveTo>
                  <a:lnTo>
                    <a:pt x="783" y="12"/>
                  </a:lnTo>
                  <a:lnTo>
                    <a:pt x="847" y="46"/>
                  </a:lnTo>
                  <a:lnTo>
                    <a:pt x="898" y="99"/>
                  </a:lnTo>
                  <a:lnTo>
                    <a:pt x="932" y="165"/>
                  </a:lnTo>
                  <a:lnTo>
                    <a:pt x="944" y="242"/>
                  </a:lnTo>
                  <a:lnTo>
                    <a:pt x="932" y="318"/>
                  </a:lnTo>
                  <a:lnTo>
                    <a:pt x="898" y="384"/>
                  </a:lnTo>
                  <a:lnTo>
                    <a:pt x="847" y="437"/>
                  </a:lnTo>
                  <a:lnTo>
                    <a:pt x="783" y="471"/>
                  </a:lnTo>
                  <a:lnTo>
                    <a:pt x="709" y="484"/>
                  </a:lnTo>
                  <a:lnTo>
                    <a:pt x="635" y="471"/>
                  </a:lnTo>
                  <a:lnTo>
                    <a:pt x="571" y="437"/>
                  </a:lnTo>
                  <a:lnTo>
                    <a:pt x="520" y="384"/>
                  </a:lnTo>
                  <a:lnTo>
                    <a:pt x="486" y="318"/>
                  </a:lnTo>
                  <a:lnTo>
                    <a:pt x="474" y="242"/>
                  </a:lnTo>
                  <a:lnTo>
                    <a:pt x="486" y="165"/>
                  </a:lnTo>
                  <a:lnTo>
                    <a:pt x="520" y="99"/>
                  </a:lnTo>
                  <a:lnTo>
                    <a:pt x="571" y="46"/>
                  </a:lnTo>
                  <a:lnTo>
                    <a:pt x="635" y="12"/>
                  </a:lnTo>
                  <a:lnTo>
                    <a:pt x="709"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07" name="Freeform 7"/>
            <p:cNvSpPr>
              <a:spLocks/>
            </p:cNvSpPr>
            <p:nvPr/>
          </p:nvSpPr>
          <p:spPr bwMode="auto">
            <a:xfrm>
              <a:off x="3564" y="133"/>
              <a:ext cx="35" cy="35"/>
            </a:xfrm>
            <a:custGeom>
              <a:avLst/>
              <a:gdLst/>
              <a:ahLst/>
              <a:cxnLst>
                <a:cxn ang="0">
                  <a:pos x="26" y="0"/>
                </a:cxn>
                <a:cxn ang="0">
                  <a:pos x="17" y="0"/>
                </a:cxn>
                <a:cxn ang="0">
                  <a:pos x="7" y="0"/>
                </a:cxn>
                <a:cxn ang="0">
                  <a:pos x="0" y="8"/>
                </a:cxn>
                <a:cxn ang="0">
                  <a:pos x="0" y="27"/>
                </a:cxn>
                <a:cxn ang="0">
                  <a:pos x="7" y="35"/>
                </a:cxn>
                <a:cxn ang="0">
                  <a:pos x="26" y="35"/>
                </a:cxn>
                <a:cxn ang="0">
                  <a:pos x="34" y="27"/>
                </a:cxn>
                <a:cxn ang="0">
                  <a:pos x="34" y="8"/>
                </a:cxn>
                <a:cxn ang="0">
                  <a:pos x="26" y="0"/>
                </a:cxn>
              </a:cxnLst>
              <a:rect l="0" t="0" r="r" b="b"/>
              <a:pathLst>
                <a:path w="35" h="35">
                  <a:moveTo>
                    <a:pt x="26" y="0"/>
                  </a:moveTo>
                  <a:lnTo>
                    <a:pt x="17" y="0"/>
                  </a:lnTo>
                  <a:lnTo>
                    <a:pt x="7" y="0"/>
                  </a:lnTo>
                  <a:lnTo>
                    <a:pt x="0" y="8"/>
                  </a:lnTo>
                  <a:lnTo>
                    <a:pt x="0" y="27"/>
                  </a:lnTo>
                  <a:lnTo>
                    <a:pt x="7" y="35"/>
                  </a:lnTo>
                  <a:lnTo>
                    <a:pt x="26" y="35"/>
                  </a:lnTo>
                  <a:lnTo>
                    <a:pt x="34" y="27"/>
                  </a:lnTo>
                  <a:lnTo>
                    <a:pt x="34" y="8"/>
                  </a:lnTo>
                  <a:lnTo>
                    <a:pt x="26"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08" name="Freeform 8"/>
            <p:cNvSpPr>
              <a:spLocks/>
            </p:cNvSpPr>
            <p:nvPr/>
          </p:nvSpPr>
          <p:spPr bwMode="auto">
            <a:xfrm>
              <a:off x="3564" y="133"/>
              <a:ext cx="35" cy="35"/>
            </a:xfrm>
            <a:custGeom>
              <a:avLst/>
              <a:gdLst/>
              <a:ahLst/>
              <a:cxnLst>
                <a:cxn ang="0">
                  <a:pos x="17" y="0"/>
                </a:cxn>
                <a:cxn ang="0">
                  <a:pos x="26" y="0"/>
                </a:cxn>
                <a:cxn ang="0">
                  <a:pos x="34" y="8"/>
                </a:cxn>
                <a:cxn ang="0">
                  <a:pos x="34" y="17"/>
                </a:cxn>
                <a:cxn ang="0">
                  <a:pos x="34" y="27"/>
                </a:cxn>
                <a:cxn ang="0">
                  <a:pos x="26" y="35"/>
                </a:cxn>
                <a:cxn ang="0">
                  <a:pos x="17" y="35"/>
                </a:cxn>
                <a:cxn ang="0">
                  <a:pos x="7" y="35"/>
                </a:cxn>
                <a:cxn ang="0">
                  <a:pos x="0" y="27"/>
                </a:cxn>
                <a:cxn ang="0">
                  <a:pos x="0" y="17"/>
                </a:cxn>
                <a:cxn ang="0">
                  <a:pos x="0" y="8"/>
                </a:cxn>
                <a:cxn ang="0">
                  <a:pos x="7" y="0"/>
                </a:cxn>
                <a:cxn ang="0">
                  <a:pos x="17" y="0"/>
                </a:cxn>
              </a:cxnLst>
              <a:rect l="0" t="0" r="r" b="b"/>
              <a:pathLst>
                <a:path w="35" h="35">
                  <a:moveTo>
                    <a:pt x="17" y="0"/>
                  </a:moveTo>
                  <a:lnTo>
                    <a:pt x="26" y="0"/>
                  </a:lnTo>
                  <a:lnTo>
                    <a:pt x="34" y="8"/>
                  </a:lnTo>
                  <a:lnTo>
                    <a:pt x="34" y="17"/>
                  </a:lnTo>
                  <a:lnTo>
                    <a:pt x="34" y="27"/>
                  </a:lnTo>
                  <a:lnTo>
                    <a:pt x="26" y="35"/>
                  </a:lnTo>
                  <a:lnTo>
                    <a:pt x="17" y="35"/>
                  </a:lnTo>
                  <a:lnTo>
                    <a:pt x="7" y="35"/>
                  </a:lnTo>
                  <a:lnTo>
                    <a:pt x="0" y="27"/>
                  </a:lnTo>
                  <a:lnTo>
                    <a:pt x="0" y="17"/>
                  </a:lnTo>
                  <a:lnTo>
                    <a:pt x="0" y="8"/>
                  </a:lnTo>
                  <a:lnTo>
                    <a:pt x="7" y="0"/>
                  </a:lnTo>
                  <a:lnTo>
                    <a:pt x="17"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 name="Group 9"/>
          <p:cNvGrpSpPr>
            <a:grpSpLocks/>
          </p:cNvGrpSpPr>
          <p:nvPr/>
        </p:nvGrpSpPr>
        <p:grpSpPr bwMode="auto">
          <a:xfrm>
            <a:off x="2450933" y="2838032"/>
            <a:ext cx="463550" cy="452437"/>
            <a:chOff x="4846" y="-176"/>
            <a:chExt cx="728" cy="713"/>
          </a:xfrm>
        </p:grpSpPr>
        <p:sp>
          <p:nvSpPr>
            <p:cNvPr id="25610" name="AutoShape 10"/>
            <p:cNvSpPr>
              <a:spLocks/>
            </p:cNvSpPr>
            <p:nvPr/>
          </p:nvSpPr>
          <p:spPr bwMode="auto">
            <a:xfrm>
              <a:off x="4848" y="-173"/>
              <a:ext cx="722" cy="707"/>
            </a:xfrm>
            <a:custGeom>
              <a:avLst/>
              <a:gdLst/>
              <a:ahLst/>
              <a:cxnLst>
                <a:cxn ang="0">
                  <a:pos x="361" y="0"/>
                </a:cxn>
                <a:cxn ang="0">
                  <a:pos x="433" y="7"/>
                </a:cxn>
                <a:cxn ang="0">
                  <a:pos x="501" y="28"/>
                </a:cxn>
                <a:cxn ang="0">
                  <a:pos x="562" y="60"/>
                </a:cxn>
                <a:cxn ang="0">
                  <a:pos x="615" y="103"/>
                </a:cxn>
                <a:cxn ang="0">
                  <a:pos x="659" y="156"/>
                </a:cxn>
                <a:cxn ang="0">
                  <a:pos x="693" y="216"/>
                </a:cxn>
                <a:cxn ang="0">
                  <a:pos x="714" y="282"/>
                </a:cxn>
                <a:cxn ang="0">
                  <a:pos x="721" y="353"/>
                </a:cxn>
                <a:cxn ang="0">
                  <a:pos x="714" y="424"/>
                </a:cxn>
                <a:cxn ang="0">
                  <a:pos x="693" y="490"/>
                </a:cxn>
                <a:cxn ang="0">
                  <a:pos x="659" y="550"/>
                </a:cxn>
                <a:cxn ang="0">
                  <a:pos x="615" y="602"/>
                </a:cxn>
                <a:cxn ang="0">
                  <a:pos x="562" y="646"/>
                </a:cxn>
                <a:cxn ang="0">
                  <a:pos x="501" y="678"/>
                </a:cxn>
                <a:cxn ang="0">
                  <a:pos x="433" y="699"/>
                </a:cxn>
                <a:cxn ang="0">
                  <a:pos x="361" y="706"/>
                </a:cxn>
                <a:cxn ang="0">
                  <a:pos x="288" y="699"/>
                </a:cxn>
                <a:cxn ang="0">
                  <a:pos x="220" y="678"/>
                </a:cxn>
                <a:cxn ang="0">
                  <a:pos x="159" y="646"/>
                </a:cxn>
                <a:cxn ang="0">
                  <a:pos x="106" y="602"/>
                </a:cxn>
                <a:cxn ang="0">
                  <a:pos x="62" y="550"/>
                </a:cxn>
                <a:cxn ang="0">
                  <a:pos x="28" y="490"/>
                </a:cxn>
                <a:cxn ang="0">
                  <a:pos x="7" y="424"/>
                </a:cxn>
                <a:cxn ang="0">
                  <a:pos x="0" y="353"/>
                </a:cxn>
                <a:cxn ang="0">
                  <a:pos x="7" y="282"/>
                </a:cxn>
                <a:cxn ang="0">
                  <a:pos x="28" y="216"/>
                </a:cxn>
                <a:cxn ang="0">
                  <a:pos x="62" y="156"/>
                </a:cxn>
                <a:cxn ang="0">
                  <a:pos x="106" y="103"/>
                </a:cxn>
                <a:cxn ang="0">
                  <a:pos x="159" y="60"/>
                </a:cxn>
                <a:cxn ang="0">
                  <a:pos x="220" y="28"/>
                </a:cxn>
                <a:cxn ang="0">
                  <a:pos x="288" y="7"/>
                </a:cxn>
                <a:cxn ang="0">
                  <a:pos x="361" y="0"/>
                </a:cxn>
                <a:cxn ang="0">
                  <a:pos x="99" y="112"/>
                </a:cxn>
                <a:cxn ang="0">
                  <a:pos x="180" y="143"/>
                </a:cxn>
                <a:cxn ang="0">
                  <a:pos x="259" y="164"/>
                </a:cxn>
                <a:cxn ang="0">
                  <a:pos x="336" y="175"/>
                </a:cxn>
                <a:cxn ang="0">
                  <a:pos x="410" y="175"/>
                </a:cxn>
                <a:cxn ang="0">
                  <a:pos x="481" y="164"/>
                </a:cxn>
                <a:cxn ang="0">
                  <a:pos x="551" y="143"/>
                </a:cxn>
                <a:cxn ang="0">
                  <a:pos x="617" y="112"/>
                </a:cxn>
                <a:cxn ang="0">
                  <a:pos x="584" y="177"/>
                </a:cxn>
                <a:cxn ang="0">
                  <a:pos x="561" y="244"/>
                </a:cxn>
                <a:cxn ang="0">
                  <a:pos x="550" y="311"/>
                </a:cxn>
                <a:cxn ang="0">
                  <a:pos x="550" y="379"/>
                </a:cxn>
                <a:cxn ang="0">
                  <a:pos x="561" y="448"/>
                </a:cxn>
                <a:cxn ang="0">
                  <a:pos x="584" y="517"/>
                </a:cxn>
                <a:cxn ang="0">
                  <a:pos x="617" y="588"/>
                </a:cxn>
                <a:cxn ang="0">
                  <a:pos x="541" y="554"/>
                </a:cxn>
                <a:cxn ang="0">
                  <a:pos x="465" y="531"/>
                </a:cxn>
                <a:cxn ang="0">
                  <a:pos x="390" y="520"/>
                </a:cxn>
                <a:cxn ang="0">
                  <a:pos x="316" y="520"/>
                </a:cxn>
                <a:cxn ang="0">
                  <a:pos x="243" y="531"/>
                </a:cxn>
                <a:cxn ang="0">
                  <a:pos x="171" y="554"/>
                </a:cxn>
                <a:cxn ang="0">
                  <a:pos x="99" y="588"/>
                </a:cxn>
                <a:cxn ang="0">
                  <a:pos x="129" y="502"/>
                </a:cxn>
                <a:cxn ang="0">
                  <a:pos x="147" y="420"/>
                </a:cxn>
                <a:cxn ang="0">
                  <a:pos x="153" y="340"/>
                </a:cxn>
                <a:cxn ang="0">
                  <a:pos x="147" y="262"/>
                </a:cxn>
                <a:cxn ang="0">
                  <a:pos x="129" y="186"/>
                </a:cxn>
                <a:cxn ang="0">
                  <a:pos x="99" y="112"/>
                </a:cxn>
              </a:cxnLst>
              <a:rect l="0" t="0" r="r" b="b"/>
              <a:pathLst>
                <a:path w="722" h="707">
                  <a:moveTo>
                    <a:pt x="361" y="0"/>
                  </a:moveTo>
                  <a:lnTo>
                    <a:pt x="433" y="7"/>
                  </a:lnTo>
                  <a:lnTo>
                    <a:pt x="501" y="28"/>
                  </a:lnTo>
                  <a:lnTo>
                    <a:pt x="562" y="60"/>
                  </a:lnTo>
                  <a:lnTo>
                    <a:pt x="615" y="103"/>
                  </a:lnTo>
                  <a:lnTo>
                    <a:pt x="659" y="156"/>
                  </a:lnTo>
                  <a:lnTo>
                    <a:pt x="693" y="216"/>
                  </a:lnTo>
                  <a:lnTo>
                    <a:pt x="714" y="282"/>
                  </a:lnTo>
                  <a:lnTo>
                    <a:pt x="721" y="353"/>
                  </a:lnTo>
                  <a:lnTo>
                    <a:pt x="714" y="424"/>
                  </a:lnTo>
                  <a:lnTo>
                    <a:pt x="693" y="490"/>
                  </a:lnTo>
                  <a:lnTo>
                    <a:pt x="659" y="550"/>
                  </a:lnTo>
                  <a:lnTo>
                    <a:pt x="615" y="602"/>
                  </a:lnTo>
                  <a:lnTo>
                    <a:pt x="562" y="646"/>
                  </a:lnTo>
                  <a:lnTo>
                    <a:pt x="501" y="678"/>
                  </a:lnTo>
                  <a:lnTo>
                    <a:pt x="433" y="699"/>
                  </a:lnTo>
                  <a:lnTo>
                    <a:pt x="361" y="706"/>
                  </a:lnTo>
                  <a:lnTo>
                    <a:pt x="288" y="699"/>
                  </a:lnTo>
                  <a:lnTo>
                    <a:pt x="220" y="678"/>
                  </a:lnTo>
                  <a:lnTo>
                    <a:pt x="159" y="646"/>
                  </a:lnTo>
                  <a:lnTo>
                    <a:pt x="106" y="602"/>
                  </a:lnTo>
                  <a:lnTo>
                    <a:pt x="62" y="550"/>
                  </a:lnTo>
                  <a:lnTo>
                    <a:pt x="28" y="490"/>
                  </a:lnTo>
                  <a:lnTo>
                    <a:pt x="7" y="424"/>
                  </a:lnTo>
                  <a:lnTo>
                    <a:pt x="0" y="353"/>
                  </a:lnTo>
                  <a:lnTo>
                    <a:pt x="7" y="282"/>
                  </a:lnTo>
                  <a:lnTo>
                    <a:pt x="28" y="216"/>
                  </a:lnTo>
                  <a:lnTo>
                    <a:pt x="62" y="156"/>
                  </a:lnTo>
                  <a:lnTo>
                    <a:pt x="106" y="103"/>
                  </a:lnTo>
                  <a:lnTo>
                    <a:pt x="159" y="60"/>
                  </a:lnTo>
                  <a:lnTo>
                    <a:pt x="220" y="28"/>
                  </a:lnTo>
                  <a:lnTo>
                    <a:pt x="288" y="7"/>
                  </a:lnTo>
                  <a:lnTo>
                    <a:pt x="361" y="0"/>
                  </a:lnTo>
                  <a:close/>
                  <a:moveTo>
                    <a:pt x="99" y="112"/>
                  </a:moveTo>
                  <a:lnTo>
                    <a:pt x="180" y="143"/>
                  </a:lnTo>
                  <a:lnTo>
                    <a:pt x="259" y="164"/>
                  </a:lnTo>
                  <a:lnTo>
                    <a:pt x="336" y="175"/>
                  </a:lnTo>
                  <a:lnTo>
                    <a:pt x="410" y="175"/>
                  </a:lnTo>
                  <a:lnTo>
                    <a:pt x="481" y="164"/>
                  </a:lnTo>
                  <a:lnTo>
                    <a:pt x="551" y="143"/>
                  </a:lnTo>
                  <a:lnTo>
                    <a:pt x="617" y="112"/>
                  </a:lnTo>
                  <a:lnTo>
                    <a:pt x="584" y="177"/>
                  </a:lnTo>
                  <a:lnTo>
                    <a:pt x="561" y="244"/>
                  </a:lnTo>
                  <a:lnTo>
                    <a:pt x="550" y="311"/>
                  </a:lnTo>
                  <a:lnTo>
                    <a:pt x="550" y="379"/>
                  </a:lnTo>
                  <a:lnTo>
                    <a:pt x="561" y="448"/>
                  </a:lnTo>
                  <a:lnTo>
                    <a:pt x="584" y="517"/>
                  </a:lnTo>
                  <a:lnTo>
                    <a:pt x="617" y="588"/>
                  </a:lnTo>
                  <a:lnTo>
                    <a:pt x="541" y="554"/>
                  </a:lnTo>
                  <a:lnTo>
                    <a:pt x="465" y="531"/>
                  </a:lnTo>
                  <a:lnTo>
                    <a:pt x="390" y="520"/>
                  </a:lnTo>
                  <a:lnTo>
                    <a:pt x="316" y="520"/>
                  </a:lnTo>
                  <a:lnTo>
                    <a:pt x="243" y="531"/>
                  </a:lnTo>
                  <a:lnTo>
                    <a:pt x="171" y="554"/>
                  </a:lnTo>
                  <a:lnTo>
                    <a:pt x="99" y="588"/>
                  </a:lnTo>
                  <a:lnTo>
                    <a:pt x="129" y="502"/>
                  </a:lnTo>
                  <a:lnTo>
                    <a:pt x="147" y="420"/>
                  </a:lnTo>
                  <a:lnTo>
                    <a:pt x="153" y="340"/>
                  </a:lnTo>
                  <a:lnTo>
                    <a:pt x="147" y="262"/>
                  </a:lnTo>
                  <a:lnTo>
                    <a:pt x="129" y="186"/>
                  </a:lnTo>
                  <a:lnTo>
                    <a:pt x="99" y="112"/>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11" name="Freeform 11"/>
            <p:cNvSpPr>
              <a:spLocks/>
            </p:cNvSpPr>
            <p:nvPr/>
          </p:nvSpPr>
          <p:spPr bwMode="auto">
            <a:xfrm>
              <a:off x="4932" y="-74"/>
              <a:ext cx="35" cy="35"/>
            </a:xfrm>
            <a:custGeom>
              <a:avLst/>
              <a:gdLst/>
              <a:ahLst/>
              <a:cxnLst>
                <a:cxn ang="0">
                  <a:pos x="27" y="0"/>
                </a:cxn>
                <a:cxn ang="0">
                  <a:pos x="17" y="0"/>
                </a:cxn>
                <a:cxn ang="0">
                  <a:pos x="8" y="0"/>
                </a:cxn>
                <a:cxn ang="0">
                  <a:pos x="0" y="8"/>
                </a:cxn>
                <a:cxn ang="0">
                  <a:pos x="0" y="27"/>
                </a:cxn>
                <a:cxn ang="0">
                  <a:pos x="8" y="35"/>
                </a:cxn>
                <a:cxn ang="0">
                  <a:pos x="27" y="35"/>
                </a:cxn>
                <a:cxn ang="0">
                  <a:pos x="35" y="27"/>
                </a:cxn>
                <a:cxn ang="0">
                  <a:pos x="35" y="8"/>
                </a:cxn>
                <a:cxn ang="0">
                  <a:pos x="27" y="0"/>
                </a:cxn>
              </a:cxnLst>
              <a:rect l="0" t="0" r="r" b="b"/>
              <a:pathLst>
                <a:path w="35" h="35">
                  <a:moveTo>
                    <a:pt x="27" y="0"/>
                  </a:moveTo>
                  <a:lnTo>
                    <a:pt x="17" y="0"/>
                  </a:lnTo>
                  <a:lnTo>
                    <a:pt x="8" y="0"/>
                  </a:lnTo>
                  <a:lnTo>
                    <a:pt x="0" y="8"/>
                  </a:lnTo>
                  <a:lnTo>
                    <a:pt x="0" y="27"/>
                  </a:lnTo>
                  <a:lnTo>
                    <a:pt x="8" y="35"/>
                  </a:lnTo>
                  <a:lnTo>
                    <a:pt x="27" y="35"/>
                  </a:lnTo>
                  <a:lnTo>
                    <a:pt x="35" y="27"/>
                  </a:lnTo>
                  <a:lnTo>
                    <a:pt x="35" y="8"/>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12" name="Freeform 12"/>
            <p:cNvSpPr>
              <a:spLocks/>
            </p:cNvSpPr>
            <p:nvPr/>
          </p:nvSpPr>
          <p:spPr bwMode="auto">
            <a:xfrm>
              <a:off x="4932" y="-74"/>
              <a:ext cx="35" cy="35"/>
            </a:xfrm>
            <a:custGeom>
              <a:avLst/>
              <a:gdLst/>
              <a:ahLst/>
              <a:cxnLst>
                <a:cxn ang="0">
                  <a:pos x="17" y="0"/>
                </a:cxn>
                <a:cxn ang="0">
                  <a:pos x="27" y="0"/>
                </a:cxn>
                <a:cxn ang="0">
                  <a:pos x="35" y="8"/>
                </a:cxn>
                <a:cxn ang="0">
                  <a:pos x="35" y="18"/>
                </a:cxn>
                <a:cxn ang="0">
                  <a:pos x="35" y="27"/>
                </a:cxn>
                <a:cxn ang="0">
                  <a:pos x="27" y="35"/>
                </a:cxn>
                <a:cxn ang="0">
                  <a:pos x="17" y="35"/>
                </a:cxn>
                <a:cxn ang="0">
                  <a:pos x="8" y="35"/>
                </a:cxn>
                <a:cxn ang="0">
                  <a:pos x="0" y="27"/>
                </a:cxn>
                <a:cxn ang="0">
                  <a:pos x="0" y="18"/>
                </a:cxn>
                <a:cxn ang="0">
                  <a:pos x="0" y="8"/>
                </a:cxn>
                <a:cxn ang="0">
                  <a:pos x="8" y="0"/>
                </a:cxn>
                <a:cxn ang="0">
                  <a:pos x="17" y="0"/>
                </a:cxn>
              </a:cxnLst>
              <a:rect l="0" t="0" r="r" b="b"/>
              <a:pathLst>
                <a:path w="35" h="35">
                  <a:moveTo>
                    <a:pt x="17" y="0"/>
                  </a:moveTo>
                  <a:lnTo>
                    <a:pt x="27" y="0"/>
                  </a:lnTo>
                  <a:lnTo>
                    <a:pt x="35" y="8"/>
                  </a:lnTo>
                  <a:lnTo>
                    <a:pt x="35" y="18"/>
                  </a:lnTo>
                  <a:lnTo>
                    <a:pt x="35" y="27"/>
                  </a:lnTo>
                  <a:lnTo>
                    <a:pt x="27" y="35"/>
                  </a:lnTo>
                  <a:lnTo>
                    <a:pt x="17" y="35"/>
                  </a:lnTo>
                  <a:lnTo>
                    <a:pt x="8" y="35"/>
                  </a:lnTo>
                  <a:lnTo>
                    <a:pt x="0" y="27"/>
                  </a:lnTo>
                  <a:lnTo>
                    <a:pt x="0" y="18"/>
                  </a:lnTo>
                  <a:lnTo>
                    <a:pt x="0" y="8"/>
                  </a:lnTo>
                  <a:lnTo>
                    <a:pt x="8" y="0"/>
                  </a:lnTo>
                  <a:lnTo>
                    <a:pt x="17"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13" name="Freeform 13"/>
            <p:cNvSpPr>
              <a:spLocks/>
            </p:cNvSpPr>
            <p:nvPr/>
          </p:nvSpPr>
          <p:spPr bwMode="auto">
            <a:xfrm>
              <a:off x="5451" y="-69"/>
              <a:ext cx="35" cy="35"/>
            </a:xfrm>
            <a:custGeom>
              <a:avLst/>
              <a:gdLst/>
              <a:ahLst/>
              <a:cxnLst>
                <a:cxn ang="0">
                  <a:pos x="26" y="0"/>
                </a:cxn>
                <a:cxn ang="0">
                  <a:pos x="17" y="0"/>
                </a:cxn>
                <a:cxn ang="0">
                  <a:pos x="7" y="0"/>
                </a:cxn>
                <a:cxn ang="0">
                  <a:pos x="0" y="8"/>
                </a:cxn>
                <a:cxn ang="0">
                  <a:pos x="0" y="27"/>
                </a:cxn>
                <a:cxn ang="0">
                  <a:pos x="7" y="35"/>
                </a:cxn>
                <a:cxn ang="0">
                  <a:pos x="26" y="35"/>
                </a:cxn>
                <a:cxn ang="0">
                  <a:pos x="34" y="27"/>
                </a:cxn>
                <a:cxn ang="0">
                  <a:pos x="34" y="8"/>
                </a:cxn>
                <a:cxn ang="0">
                  <a:pos x="26" y="0"/>
                </a:cxn>
              </a:cxnLst>
              <a:rect l="0" t="0" r="r" b="b"/>
              <a:pathLst>
                <a:path w="35" h="35">
                  <a:moveTo>
                    <a:pt x="26" y="0"/>
                  </a:moveTo>
                  <a:lnTo>
                    <a:pt x="17" y="0"/>
                  </a:lnTo>
                  <a:lnTo>
                    <a:pt x="7" y="0"/>
                  </a:lnTo>
                  <a:lnTo>
                    <a:pt x="0" y="8"/>
                  </a:lnTo>
                  <a:lnTo>
                    <a:pt x="0" y="27"/>
                  </a:lnTo>
                  <a:lnTo>
                    <a:pt x="7" y="35"/>
                  </a:lnTo>
                  <a:lnTo>
                    <a:pt x="26" y="35"/>
                  </a:lnTo>
                  <a:lnTo>
                    <a:pt x="34" y="27"/>
                  </a:lnTo>
                  <a:lnTo>
                    <a:pt x="34" y="8"/>
                  </a:lnTo>
                  <a:lnTo>
                    <a:pt x="26"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14" name="Freeform 14"/>
            <p:cNvSpPr>
              <a:spLocks/>
            </p:cNvSpPr>
            <p:nvPr/>
          </p:nvSpPr>
          <p:spPr bwMode="auto">
            <a:xfrm>
              <a:off x="5451" y="-69"/>
              <a:ext cx="35" cy="35"/>
            </a:xfrm>
            <a:custGeom>
              <a:avLst/>
              <a:gdLst/>
              <a:ahLst/>
              <a:cxnLst>
                <a:cxn ang="0">
                  <a:pos x="17" y="0"/>
                </a:cxn>
                <a:cxn ang="0">
                  <a:pos x="26" y="0"/>
                </a:cxn>
                <a:cxn ang="0">
                  <a:pos x="34" y="8"/>
                </a:cxn>
                <a:cxn ang="0">
                  <a:pos x="34" y="18"/>
                </a:cxn>
                <a:cxn ang="0">
                  <a:pos x="34" y="27"/>
                </a:cxn>
                <a:cxn ang="0">
                  <a:pos x="26" y="35"/>
                </a:cxn>
                <a:cxn ang="0">
                  <a:pos x="17" y="35"/>
                </a:cxn>
                <a:cxn ang="0">
                  <a:pos x="7" y="35"/>
                </a:cxn>
                <a:cxn ang="0">
                  <a:pos x="0" y="27"/>
                </a:cxn>
                <a:cxn ang="0">
                  <a:pos x="0" y="18"/>
                </a:cxn>
                <a:cxn ang="0">
                  <a:pos x="0" y="8"/>
                </a:cxn>
                <a:cxn ang="0">
                  <a:pos x="7" y="0"/>
                </a:cxn>
                <a:cxn ang="0">
                  <a:pos x="17" y="0"/>
                </a:cxn>
              </a:cxnLst>
              <a:rect l="0" t="0" r="r" b="b"/>
              <a:pathLst>
                <a:path w="35" h="35">
                  <a:moveTo>
                    <a:pt x="17" y="0"/>
                  </a:moveTo>
                  <a:lnTo>
                    <a:pt x="26" y="0"/>
                  </a:lnTo>
                  <a:lnTo>
                    <a:pt x="34" y="8"/>
                  </a:lnTo>
                  <a:lnTo>
                    <a:pt x="34" y="18"/>
                  </a:lnTo>
                  <a:lnTo>
                    <a:pt x="34" y="27"/>
                  </a:lnTo>
                  <a:lnTo>
                    <a:pt x="26" y="35"/>
                  </a:lnTo>
                  <a:lnTo>
                    <a:pt x="17" y="35"/>
                  </a:lnTo>
                  <a:lnTo>
                    <a:pt x="7" y="35"/>
                  </a:lnTo>
                  <a:lnTo>
                    <a:pt x="0" y="27"/>
                  </a:lnTo>
                  <a:lnTo>
                    <a:pt x="0" y="18"/>
                  </a:lnTo>
                  <a:lnTo>
                    <a:pt x="0" y="8"/>
                  </a:lnTo>
                  <a:lnTo>
                    <a:pt x="7" y="0"/>
                  </a:lnTo>
                  <a:lnTo>
                    <a:pt x="17"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15" name="Freeform 15"/>
            <p:cNvSpPr>
              <a:spLocks/>
            </p:cNvSpPr>
            <p:nvPr/>
          </p:nvSpPr>
          <p:spPr bwMode="auto">
            <a:xfrm>
              <a:off x="4932" y="405"/>
              <a:ext cx="35" cy="35"/>
            </a:xfrm>
            <a:custGeom>
              <a:avLst/>
              <a:gdLst/>
              <a:ahLst/>
              <a:cxnLst>
                <a:cxn ang="0">
                  <a:pos x="27" y="0"/>
                </a:cxn>
                <a:cxn ang="0">
                  <a:pos x="17" y="0"/>
                </a:cxn>
                <a:cxn ang="0">
                  <a:pos x="8" y="0"/>
                </a:cxn>
                <a:cxn ang="0">
                  <a:pos x="0" y="7"/>
                </a:cxn>
                <a:cxn ang="0">
                  <a:pos x="0" y="26"/>
                </a:cxn>
                <a:cxn ang="0">
                  <a:pos x="8" y="34"/>
                </a:cxn>
                <a:cxn ang="0">
                  <a:pos x="27" y="34"/>
                </a:cxn>
                <a:cxn ang="0">
                  <a:pos x="35" y="26"/>
                </a:cxn>
                <a:cxn ang="0">
                  <a:pos x="35" y="7"/>
                </a:cxn>
                <a:cxn ang="0">
                  <a:pos x="27" y="0"/>
                </a:cxn>
              </a:cxnLst>
              <a:rect l="0" t="0" r="r" b="b"/>
              <a:pathLst>
                <a:path w="35" h="35">
                  <a:moveTo>
                    <a:pt x="27" y="0"/>
                  </a:moveTo>
                  <a:lnTo>
                    <a:pt x="17" y="0"/>
                  </a:lnTo>
                  <a:lnTo>
                    <a:pt x="8" y="0"/>
                  </a:lnTo>
                  <a:lnTo>
                    <a:pt x="0" y="7"/>
                  </a:lnTo>
                  <a:lnTo>
                    <a:pt x="0" y="26"/>
                  </a:lnTo>
                  <a:lnTo>
                    <a:pt x="8" y="34"/>
                  </a:lnTo>
                  <a:lnTo>
                    <a:pt x="27" y="34"/>
                  </a:lnTo>
                  <a:lnTo>
                    <a:pt x="35" y="26"/>
                  </a:lnTo>
                  <a:lnTo>
                    <a:pt x="35" y="7"/>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16" name="Freeform 16"/>
            <p:cNvSpPr>
              <a:spLocks/>
            </p:cNvSpPr>
            <p:nvPr/>
          </p:nvSpPr>
          <p:spPr bwMode="auto">
            <a:xfrm>
              <a:off x="4932" y="405"/>
              <a:ext cx="35" cy="35"/>
            </a:xfrm>
            <a:custGeom>
              <a:avLst/>
              <a:gdLst/>
              <a:ahLst/>
              <a:cxnLst>
                <a:cxn ang="0">
                  <a:pos x="17" y="0"/>
                </a:cxn>
                <a:cxn ang="0">
                  <a:pos x="27" y="0"/>
                </a:cxn>
                <a:cxn ang="0">
                  <a:pos x="35" y="7"/>
                </a:cxn>
                <a:cxn ang="0">
                  <a:pos x="35" y="17"/>
                </a:cxn>
                <a:cxn ang="0">
                  <a:pos x="35" y="26"/>
                </a:cxn>
                <a:cxn ang="0">
                  <a:pos x="27" y="34"/>
                </a:cxn>
                <a:cxn ang="0">
                  <a:pos x="17" y="34"/>
                </a:cxn>
                <a:cxn ang="0">
                  <a:pos x="8" y="34"/>
                </a:cxn>
                <a:cxn ang="0">
                  <a:pos x="0" y="26"/>
                </a:cxn>
                <a:cxn ang="0">
                  <a:pos x="0" y="17"/>
                </a:cxn>
                <a:cxn ang="0">
                  <a:pos x="0" y="7"/>
                </a:cxn>
                <a:cxn ang="0">
                  <a:pos x="8" y="0"/>
                </a:cxn>
                <a:cxn ang="0">
                  <a:pos x="17" y="0"/>
                </a:cxn>
              </a:cxnLst>
              <a:rect l="0" t="0" r="r" b="b"/>
              <a:pathLst>
                <a:path w="35" h="35">
                  <a:moveTo>
                    <a:pt x="17" y="0"/>
                  </a:moveTo>
                  <a:lnTo>
                    <a:pt x="27" y="0"/>
                  </a:lnTo>
                  <a:lnTo>
                    <a:pt x="35" y="7"/>
                  </a:lnTo>
                  <a:lnTo>
                    <a:pt x="35" y="17"/>
                  </a:lnTo>
                  <a:lnTo>
                    <a:pt x="35" y="26"/>
                  </a:lnTo>
                  <a:lnTo>
                    <a:pt x="27" y="34"/>
                  </a:lnTo>
                  <a:lnTo>
                    <a:pt x="17" y="34"/>
                  </a:lnTo>
                  <a:lnTo>
                    <a:pt x="8" y="34"/>
                  </a:lnTo>
                  <a:lnTo>
                    <a:pt x="0" y="26"/>
                  </a:lnTo>
                  <a:lnTo>
                    <a:pt x="0" y="17"/>
                  </a:lnTo>
                  <a:lnTo>
                    <a:pt x="0" y="7"/>
                  </a:lnTo>
                  <a:lnTo>
                    <a:pt x="8" y="0"/>
                  </a:lnTo>
                  <a:lnTo>
                    <a:pt x="17"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17" name="Freeform 17"/>
            <p:cNvSpPr>
              <a:spLocks/>
            </p:cNvSpPr>
            <p:nvPr/>
          </p:nvSpPr>
          <p:spPr bwMode="auto">
            <a:xfrm>
              <a:off x="5446" y="400"/>
              <a:ext cx="35" cy="35"/>
            </a:xfrm>
            <a:custGeom>
              <a:avLst/>
              <a:gdLst/>
              <a:ahLst/>
              <a:cxnLst>
                <a:cxn ang="0">
                  <a:pos x="27" y="0"/>
                </a:cxn>
                <a:cxn ang="0">
                  <a:pos x="17" y="0"/>
                </a:cxn>
                <a:cxn ang="0">
                  <a:pos x="7" y="0"/>
                </a:cxn>
                <a:cxn ang="0">
                  <a:pos x="0" y="7"/>
                </a:cxn>
                <a:cxn ang="0">
                  <a:pos x="0" y="26"/>
                </a:cxn>
                <a:cxn ang="0">
                  <a:pos x="7" y="34"/>
                </a:cxn>
                <a:cxn ang="0">
                  <a:pos x="27" y="34"/>
                </a:cxn>
                <a:cxn ang="0">
                  <a:pos x="34" y="26"/>
                </a:cxn>
                <a:cxn ang="0">
                  <a:pos x="34" y="7"/>
                </a:cxn>
                <a:cxn ang="0">
                  <a:pos x="27" y="0"/>
                </a:cxn>
              </a:cxnLst>
              <a:rect l="0" t="0" r="r" b="b"/>
              <a:pathLst>
                <a:path w="35" h="35">
                  <a:moveTo>
                    <a:pt x="27" y="0"/>
                  </a:moveTo>
                  <a:lnTo>
                    <a:pt x="17" y="0"/>
                  </a:lnTo>
                  <a:lnTo>
                    <a:pt x="7" y="0"/>
                  </a:lnTo>
                  <a:lnTo>
                    <a:pt x="0" y="7"/>
                  </a:lnTo>
                  <a:lnTo>
                    <a:pt x="0" y="26"/>
                  </a:lnTo>
                  <a:lnTo>
                    <a:pt x="7" y="34"/>
                  </a:lnTo>
                  <a:lnTo>
                    <a:pt x="27" y="34"/>
                  </a:lnTo>
                  <a:lnTo>
                    <a:pt x="34" y="26"/>
                  </a:lnTo>
                  <a:lnTo>
                    <a:pt x="34" y="7"/>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18" name="Freeform 18"/>
            <p:cNvSpPr>
              <a:spLocks/>
            </p:cNvSpPr>
            <p:nvPr/>
          </p:nvSpPr>
          <p:spPr bwMode="auto">
            <a:xfrm>
              <a:off x="5446" y="400"/>
              <a:ext cx="35" cy="35"/>
            </a:xfrm>
            <a:custGeom>
              <a:avLst/>
              <a:gdLst/>
              <a:ahLst/>
              <a:cxnLst>
                <a:cxn ang="0">
                  <a:pos x="17" y="0"/>
                </a:cxn>
                <a:cxn ang="0">
                  <a:pos x="27" y="0"/>
                </a:cxn>
                <a:cxn ang="0">
                  <a:pos x="34" y="7"/>
                </a:cxn>
                <a:cxn ang="0">
                  <a:pos x="34" y="17"/>
                </a:cxn>
                <a:cxn ang="0">
                  <a:pos x="34" y="26"/>
                </a:cxn>
                <a:cxn ang="0">
                  <a:pos x="27" y="34"/>
                </a:cxn>
                <a:cxn ang="0">
                  <a:pos x="17" y="34"/>
                </a:cxn>
                <a:cxn ang="0">
                  <a:pos x="7" y="34"/>
                </a:cxn>
                <a:cxn ang="0">
                  <a:pos x="0" y="26"/>
                </a:cxn>
                <a:cxn ang="0">
                  <a:pos x="0" y="17"/>
                </a:cxn>
                <a:cxn ang="0">
                  <a:pos x="0" y="7"/>
                </a:cxn>
                <a:cxn ang="0">
                  <a:pos x="7" y="0"/>
                </a:cxn>
                <a:cxn ang="0">
                  <a:pos x="17" y="0"/>
                </a:cxn>
              </a:cxnLst>
              <a:rect l="0" t="0" r="r" b="b"/>
              <a:pathLst>
                <a:path w="35" h="35">
                  <a:moveTo>
                    <a:pt x="17" y="0"/>
                  </a:moveTo>
                  <a:lnTo>
                    <a:pt x="27" y="0"/>
                  </a:lnTo>
                  <a:lnTo>
                    <a:pt x="34" y="7"/>
                  </a:lnTo>
                  <a:lnTo>
                    <a:pt x="34" y="17"/>
                  </a:lnTo>
                  <a:lnTo>
                    <a:pt x="34" y="26"/>
                  </a:lnTo>
                  <a:lnTo>
                    <a:pt x="27" y="34"/>
                  </a:lnTo>
                  <a:lnTo>
                    <a:pt x="17" y="34"/>
                  </a:lnTo>
                  <a:lnTo>
                    <a:pt x="7" y="34"/>
                  </a:lnTo>
                  <a:lnTo>
                    <a:pt x="0" y="26"/>
                  </a:lnTo>
                  <a:lnTo>
                    <a:pt x="0" y="17"/>
                  </a:lnTo>
                  <a:lnTo>
                    <a:pt x="0" y="7"/>
                  </a:lnTo>
                  <a:lnTo>
                    <a:pt x="7" y="0"/>
                  </a:lnTo>
                  <a:lnTo>
                    <a:pt x="17"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 name="Group 19"/>
          <p:cNvGrpSpPr>
            <a:grpSpLocks/>
          </p:cNvGrpSpPr>
          <p:nvPr/>
        </p:nvGrpSpPr>
        <p:grpSpPr bwMode="auto">
          <a:xfrm>
            <a:off x="3663449" y="2807620"/>
            <a:ext cx="461963" cy="452437"/>
            <a:chOff x="6565" y="-185"/>
            <a:chExt cx="728" cy="713"/>
          </a:xfrm>
        </p:grpSpPr>
        <p:sp>
          <p:nvSpPr>
            <p:cNvPr id="25620" name="AutoShape 20"/>
            <p:cNvSpPr>
              <a:spLocks/>
            </p:cNvSpPr>
            <p:nvPr/>
          </p:nvSpPr>
          <p:spPr bwMode="auto">
            <a:xfrm>
              <a:off x="6568" y="-183"/>
              <a:ext cx="722" cy="707"/>
            </a:xfrm>
            <a:custGeom>
              <a:avLst/>
              <a:gdLst/>
              <a:ahLst/>
              <a:cxnLst>
                <a:cxn ang="0">
                  <a:pos x="361" y="0"/>
                </a:cxn>
                <a:cxn ang="0">
                  <a:pos x="433" y="7"/>
                </a:cxn>
                <a:cxn ang="0">
                  <a:pos x="501" y="28"/>
                </a:cxn>
                <a:cxn ang="0">
                  <a:pos x="562" y="60"/>
                </a:cxn>
                <a:cxn ang="0">
                  <a:pos x="615" y="103"/>
                </a:cxn>
                <a:cxn ang="0">
                  <a:pos x="660" y="156"/>
                </a:cxn>
                <a:cxn ang="0">
                  <a:pos x="693" y="216"/>
                </a:cxn>
                <a:cxn ang="0">
                  <a:pos x="714" y="282"/>
                </a:cxn>
                <a:cxn ang="0">
                  <a:pos x="721" y="353"/>
                </a:cxn>
                <a:cxn ang="0">
                  <a:pos x="714" y="424"/>
                </a:cxn>
                <a:cxn ang="0">
                  <a:pos x="693" y="490"/>
                </a:cxn>
                <a:cxn ang="0">
                  <a:pos x="660" y="550"/>
                </a:cxn>
                <a:cxn ang="0">
                  <a:pos x="615" y="603"/>
                </a:cxn>
                <a:cxn ang="0">
                  <a:pos x="562" y="646"/>
                </a:cxn>
                <a:cxn ang="0">
                  <a:pos x="501" y="678"/>
                </a:cxn>
                <a:cxn ang="0">
                  <a:pos x="433" y="699"/>
                </a:cxn>
                <a:cxn ang="0">
                  <a:pos x="361" y="706"/>
                </a:cxn>
                <a:cxn ang="0">
                  <a:pos x="288" y="699"/>
                </a:cxn>
                <a:cxn ang="0">
                  <a:pos x="221" y="678"/>
                </a:cxn>
                <a:cxn ang="0">
                  <a:pos x="159" y="646"/>
                </a:cxn>
                <a:cxn ang="0">
                  <a:pos x="106" y="603"/>
                </a:cxn>
                <a:cxn ang="0">
                  <a:pos x="62" y="550"/>
                </a:cxn>
                <a:cxn ang="0">
                  <a:pos x="28" y="490"/>
                </a:cxn>
                <a:cxn ang="0">
                  <a:pos x="7" y="424"/>
                </a:cxn>
                <a:cxn ang="0">
                  <a:pos x="0" y="353"/>
                </a:cxn>
                <a:cxn ang="0">
                  <a:pos x="7" y="282"/>
                </a:cxn>
                <a:cxn ang="0">
                  <a:pos x="28" y="216"/>
                </a:cxn>
                <a:cxn ang="0">
                  <a:pos x="62" y="156"/>
                </a:cxn>
                <a:cxn ang="0">
                  <a:pos x="106" y="103"/>
                </a:cxn>
                <a:cxn ang="0">
                  <a:pos x="159" y="60"/>
                </a:cxn>
                <a:cxn ang="0">
                  <a:pos x="221" y="28"/>
                </a:cxn>
                <a:cxn ang="0">
                  <a:pos x="288" y="7"/>
                </a:cxn>
                <a:cxn ang="0">
                  <a:pos x="361" y="0"/>
                </a:cxn>
                <a:cxn ang="0">
                  <a:pos x="99" y="112"/>
                </a:cxn>
                <a:cxn ang="0">
                  <a:pos x="180" y="143"/>
                </a:cxn>
                <a:cxn ang="0">
                  <a:pos x="259" y="164"/>
                </a:cxn>
                <a:cxn ang="0">
                  <a:pos x="336" y="175"/>
                </a:cxn>
                <a:cxn ang="0">
                  <a:pos x="410" y="175"/>
                </a:cxn>
                <a:cxn ang="0">
                  <a:pos x="481" y="164"/>
                </a:cxn>
                <a:cxn ang="0">
                  <a:pos x="551" y="143"/>
                </a:cxn>
                <a:cxn ang="0">
                  <a:pos x="618" y="112"/>
                </a:cxn>
                <a:cxn ang="0">
                  <a:pos x="584" y="177"/>
                </a:cxn>
                <a:cxn ang="0">
                  <a:pos x="561" y="244"/>
                </a:cxn>
                <a:cxn ang="0">
                  <a:pos x="550" y="311"/>
                </a:cxn>
                <a:cxn ang="0">
                  <a:pos x="550" y="379"/>
                </a:cxn>
                <a:cxn ang="0">
                  <a:pos x="561" y="448"/>
                </a:cxn>
                <a:cxn ang="0">
                  <a:pos x="584" y="517"/>
                </a:cxn>
                <a:cxn ang="0">
                  <a:pos x="618" y="588"/>
                </a:cxn>
                <a:cxn ang="0">
                  <a:pos x="541" y="554"/>
                </a:cxn>
                <a:cxn ang="0">
                  <a:pos x="465" y="531"/>
                </a:cxn>
                <a:cxn ang="0">
                  <a:pos x="390" y="520"/>
                </a:cxn>
                <a:cxn ang="0">
                  <a:pos x="316" y="520"/>
                </a:cxn>
                <a:cxn ang="0">
                  <a:pos x="243" y="531"/>
                </a:cxn>
                <a:cxn ang="0">
                  <a:pos x="171" y="554"/>
                </a:cxn>
                <a:cxn ang="0">
                  <a:pos x="99" y="588"/>
                </a:cxn>
                <a:cxn ang="0">
                  <a:pos x="129" y="503"/>
                </a:cxn>
                <a:cxn ang="0">
                  <a:pos x="147" y="420"/>
                </a:cxn>
                <a:cxn ang="0">
                  <a:pos x="153" y="340"/>
                </a:cxn>
                <a:cxn ang="0">
                  <a:pos x="147" y="262"/>
                </a:cxn>
                <a:cxn ang="0">
                  <a:pos x="129" y="186"/>
                </a:cxn>
                <a:cxn ang="0">
                  <a:pos x="99" y="112"/>
                </a:cxn>
              </a:cxnLst>
              <a:rect l="0" t="0" r="r" b="b"/>
              <a:pathLst>
                <a:path w="722" h="707">
                  <a:moveTo>
                    <a:pt x="361" y="0"/>
                  </a:moveTo>
                  <a:lnTo>
                    <a:pt x="433" y="7"/>
                  </a:lnTo>
                  <a:lnTo>
                    <a:pt x="501" y="28"/>
                  </a:lnTo>
                  <a:lnTo>
                    <a:pt x="562" y="60"/>
                  </a:lnTo>
                  <a:lnTo>
                    <a:pt x="615" y="103"/>
                  </a:lnTo>
                  <a:lnTo>
                    <a:pt x="660" y="156"/>
                  </a:lnTo>
                  <a:lnTo>
                    <a:pt x="693" y="216"/>
                  </a:lnTo>
                  <a:lnTo>
                    <a:pt x="714" y="282"/>
                  </a:lnTo>
                  <a:lnTo>
                    <a:pt x="721" y="353"/>
                  </a:lnTo>
                  <a:lnTo>
                    <a:pt x="714" y="424"/>
                  </a:lnTo>
                  <a:lnTo>
                    <a:pt x="693" y="490"/>
                  </a:lnTo>
                  <a:lnTo>
                    <a:pt x="660" y="550"/>
                  </a:lnTo>
                  <a:lnTo>
                    <a:pt x="615" y="603"/>
                  </a:lnTo>
                  <a:lnTo>
                    <a:pt x="562" y="646"/>
                  </a:lnTo>
                  <a:lnTo>
                    <a:pt x="501" y="678"/>
                  </a:lnTo>
                  <a:lnTo>
                    <a:pt x="433" y="699"/>
                  </a:lnTo>
                  <a:lnTo>
                    <a:pt x="361" y="706"/>
                  </a:lnTo>
                  <a:lnTo>
                    <a:pt x="288" y="699"/>
                  </a:lnTo>
                  <a:lnTo>
                    <a:pt x="221" y="678"/>
                  </a:lnTo>
                  <a:lnTo>
                    <a:pt x="159" y="646"/>
                  </a:lnTo>
                  <a:lnTo>
                    <a:pt x="106" y="603"/>
                  </a:lnTo>
                  <a:lnTo>
                    <a:pt x="62" y="550"/>
                  </a:lnTo>
                  <a:lnTo>
                    <a:pt x="28" y="490"/>
                  </a:lnTo>
                  <a:lnTo>
                    <a:pt x="7" y="424"/>
                  </a:lnTo>
                  <a:lnTo>
                    <a:pt x="0" y="353"/>
                  </a:lnTo>
                  <a:lnTo>
                    <a:pt x="7" y="282"/>
                  </a:lnTo>
                  <a:lnTo>
                    <a:pt x="28" y="216"/>
                  </a:lnTo>
                  <a:lnTo>
                    <a:pt x="62" y="156"/>
                  </a:lnTo>
                  <a:lnTo>
                    <a:pt x="106" y="103"/>
                  </a:lnTo>
                  <a:lnTo>
                    <a:pt x="159" y="60"/>
                  </a:lnTo>
                  <a:lnTo>
                    <a:pt x="221" y="28"/>
                  </a:lnTo>
                  <a:lnTo>
                    <a:pt x="288" y="7"/>
                  </a:lnTo>
                  <a:lnTo>
                    <a:pt x="361" y="0"/>
                  </a:lnTo>
                  <a:close/>
                  <a:moveTo>
                    <a:pt x="99" y="112"/>
                  </a:moveTo>
                  <a:lnTo>
                    <a:pt x="180" y="143"/>
                  </a:lnTo>
                  <a:lnTo>
                    <a:pt x="259" y="164"/>
                  </a:lnTo>
                  <a:lnTo>
                    <a:pt x="336" y="175"/>
                  </a:lnTo>
                  <a:lnTo>
                    <a:pt x="410" y="175"/>
                  </a:lnTo>
                  <a:lnTo>
                    <a:pt x="481" y="164"/>
                  </a:lnTo>
                  <a:lnTo>
                    <a:pt x="551" y="143"/>
                  </a:lnTo>
                  <a:lnTo>
                    <a:pt x="618" y="112"/>
                  </a:lnTo>
                  <a:lnTo>
                    <a:pt x="584" y="177"/>
                  </a:lnTo>
                  <a:lnTo>
                    <a:pt x="561" y="244"/>
                  </a:lnTo>
                  <a:lnTo>
                    <a:pt x="550" y="311"/>
                  </a:lnTo>
                  <a:lnTo>
                    <a:pt x="550" y="379"/>
                  </a:lnTo>
                  <a:lnTo>
                    <a:pt x="561" y="448"/>
                  </a:lnTo>
                  <a:lnTo>
                    <a:pt x="584" y="517"/>
                  </a:lnTo>
                  <a:lnTo>
                    <a:pt x="618" y="588"/>
                  </a:lnTo>
                  <a:lnTo>
                    <a:pt x="541" y="554"/>
                  </a:lnTo>
                  <a:lnTo>
                    <a:pt x="465" y="531"/>
                  </a:lnTo>
                  <a:lnTo>
                    <a:pt x="390" y="520"/>
                  </a:lnTo>
                  <a:lnTo>
                    <a:pt x="316" y="520"/>
                  </a:lnTo>
                  <a:lnTo>
                    <a:pt x="243" y="531"/>
                  </a:lnTo>
                  <a:lnTo>
                    <a:pt x="171" y="554"/>
                  </a:lnTo>
                  <a:lnTo>
                    <a:pt x="99" y="588"/>
                  </a:lnTo>
                  <a:lnTo>
                    <a:pt x="129" y="503"/>
                  </a:lnTo>
                  <a:lnTo>
                    <a:pt x="147" y="420"/>
                  </a:lnTo>
                  <a:lnTo>
                    <a:pt x="153" y="340"/>
                  </a:lnTo>
                  <a:lnTo>
                    <a:pt x="147" y="262"/>
                  </a:lnTo>
                  <a:lnTo>
                    <a:pt x="129" y="186"/>
                  </a:lnTo>
                  <a:lnTo>
                    <a:pt x="99" y="112"/>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21" name="Freeform 21"/>
            <p:cNvSpPr>
              <a:spLocks/>
            </p:cNvSpPr>
            <p:nvPr/>
          </p:nvSpPr>
          <p:spPr bwMode="auto">
            <a:xfrm>
              <a:off x="6652" y="-84"/>
              <a:ext cx="35" cy="35"/>
            </a:xfrm>
            <a:custGeom>
              <a:avLst/>
              <a:gdLst/>
              <a:ahLst/>
              <a:cxnLst>
                <a:cxn ang="0">
                  <a:pos x="27" y="0"/>
                </a:cxn>
                <a:cxn ang="0">
                  <a:pos x="17" y="0"/>
                </a:cxn>
                <a:cxn ang="0">
                  <a:pos x="8" y="0"/>
                </a:cxn>
                <a:cxn ang="0">
                  <a:pos x="0" y="7"/>
                </a:cxn>
                <a:cxn ang="0">
                  <a:pos x="0" y="26"/>
                </a:cxn>
                <a:cxn ang="0">
                  <a:pos x="8" y="34"/>
                </a:cxn>
                <a:cxn ang="0">
                  <a:pos x="27" y="34"/>
                </a:cxn>
                <a:cxn ang="0">
                  <a:pos x="35" y="26"/>
                </a:cxn>
                <a:cxn ang="0">
                  <a:pos x="35" y="7"/>
                </a:cxn>
                <a:cxn ang="0">
                  <a:pos x="27" y="0"/>
                </a:cxn>
              </a:cxnLst>
              <a:rect l="0" t="0" r="r" b="b"/>
              <a:pathLst>
                <a:path w="35" h="35">
                  <a:moveTo>
                    <a:pt x="27" y="0"/>
                  </a:moveTo>
                  <a:lnTo>
                    <a:pt x="17" y="0"/>
                  </a:lnTo>
                  <a:lnTo>
                    <a:pt x="8" y="0"/>
                  </a:lnTo>
                  <a:lnTo>
                    <a:pt x="0" y="7"/>
                  </a:lnTo>
                  <a:lnTo>
                    <a:pt x="0" y="26"/>
                  </a:lnTo>
                  <a:lnTo>
                    <a:pt x="8" y="34"/>
                  </a:lnTo>
                  <a:lnTo>
                    <a:pt x="27" y="34"/>
                  </a:lnTo>
                  <a:lnTo>
                    <a:pt x="35" y="26"/>
                  </a:lnTo>
                  <a:lnTo>
                    <a:pt x="35" y="7"/>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22" name="Freeform 22"/>
            <p:cNvSpPr>
              <a:spLocks/>
            </p:cNvSpPr>
            <p:nvPr/>
          </p:nvSpPr>
          <p:spPr bwMode="auto">
            <a:xfrm>
              <a:off x="6652" y="-84"/>
              <a:ext cx="35" cy="35"/>
            </a:xfrm>
            <a:custGeom>
              <a:avLst/>
              <a:gdLst/>
              <a:ahLst/>
              <a:cxnLst>
                <a:cxn ang="0">
                  <a:pos x="17" y="0"/>
                </a:cxn>
                <a:cxn ang="0">
                  <a:pos x="27" y="0"/>
                </a:cxn>
                <a:cxn ang="0">
                  <a:pos x="35" y="7"/>
                </a:cxn>
                <a:cxn ang="0">
                  <a:pos x="35" y="17"/>
                </a:cxn>
                <a:cxn ang="0">
                  <a:pos x="35" y="26"/>
                </a:cxn>
                <a:cxn ang="0">
                  <a:pos x="27" y="34"/>
                </a:cxn>
                <a:cxn ang="0">
                  <a:pos x="17" y="34"/>
                </a:cxn>
                <a:cxn ang="0">
                  <a:pos x="8" y="34"/>
                </a:cxn>
                <a:cxn ang="0">
                  <a:pos x="0" y="26"/>
                </a:cxn>
                <a:cxn ang="0">
                  <a:pos x="0" y="17"/>
                </a:cxn>
                <a:cxn ang="0">
                  <a:pos x="0" y="7"/>
                </a:cxn>
                <a:cxn ang="0">
                  <a:pos x="8" y="0"/>
                </a:cxn>
                <a:cxn ang="0">
                  <a:pos x="17" y="0"/>
                </a:cxn>
              </a:cxnLst>
              <a:rect l="0" t="0" r="r" b="b"/>
              <a:pathLst>
                <a:path w="35" h="35">
                  <a:moveTo>
                    <a:pt x="17" y="0"/>
                  </a:moveTo>
                  <a:lnTo>
                    <a:pt x="27" y="0"/>
                  </a:lnTo>
                  <a:lnTo>
                    <a:pt x="35" y="7"/>
                  </a:lnTo>
                  <a:lnTo>
                    <a:pt x="35" y="17"/>
                  </a:lnTo>
                  <a:lnTo>
                    <a:pt x="35" y="26"/>
                  </a:lnTo>
                  <a:lnTo>
                    <a:pt x="27" y="34"/>
                  </a:lnTo>
                  <a:lnTo>
                    <a:pt x="17" y="34"/>
                  </a:lnTo>
                  <a:lnTo>
                    <a:pt x="8" y="34"/>
                  </a:lnTo>
                  <a:lnTo>
                    <a:pt x="0" y="26"/>
                  </a:lnTo>
                  <a:lnTo>
                    <a:pt x="0" y="17"/>
                  </a:lnTo>
                  <a:lnTo>
                    <a:pt x="0" y="7"/>
                  </a:lnTo>
                  <a:lnTo>
                    <a:pt x="8" y="0"/>
                  </a:lnTo>
                  <a:lnTo>
                    <a:pt x="17"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23" name="Freeform 23"/>
            <p:cNvSpPr>
              <a:spLocks/>
            </p:cNvSpPr>
            <p:nvPr/>
          </p:nvSpPr>
          <p:spPr bwMode="auto">
            <a:xfrm>
              <a:off x="7170" y="-79"/>
              <a:ext cx="35" cy="35"/>
            </a:xfrm>
            <a:custGeom>
              <a:avLst/>
              <a:gdLst/>
              <a:ahLst/>
              <a:cxnLst>
                <a:cxn ang="0">
                  <a:pos x="27" y="0"/>
                </a:cxn>
                <a:cxn ang="0">
                  <a:pos x="17" y="0"/>
                </a:cxn>
                <a:cxn ang="0">
                  <a:pos x="7" y="0"/>
                </a:cxn>
                <a:cxn ang="0">
                  <a:pos x="0" y="7"/>
                </a:cxn>
                <a:cxn ang="0">
                  <a:pos x="0" y="26"/>
                </a:cxn>
                <a:cxn ang="0">
                  <a:pos x="7" y="34"/>
                </a:cxn>
                <a:cxn ang="0">
                  <a:pos x="27" y="34"/>
                </a:cxn>
                <a:cxn ang="0">
                  <a:pos x="34" y="26"/>
                </a:cxn>
                <a:cxn ang="0">
                  <a:pos x="34" y="7"/>
                </a:cxn>
                <a:cxn ang="0">
                  <a:pos x="27" y="0"/>
                </a:cxn>
              </a:cxnLst>
              <a:rect l="0" t="0" r="r" b="b"/>
              <a:pathLst>
                <a:path w="35" h="35">
                  <a:moveTo>
                    <a:pt x="27" y="0"/>
                  </a:moveTo>
                  <a:lnTo>
                    <a:pt x="17" y="0"/>
                  </a:lnTo>
                  <a:lnTo>
                    <a:pt x="7" y="0"/>
                  </a:lnTo>
                  <a:lnTo>
                    <a:pt x="0" y="7"/>
                  </a:lnTo>
                  <a:lnTo>
                    <a:pt x="0" y="26"/>
                  </a:lnTo>
                  <a:lnTo>
                    <a:pt x="7" y="34"/>
                  </a:lnTo>
                  <a:lnTo>
                    <a:pt x="27" y="34"/>
                  </a:lnTo>
                  <a:lnTo>
                    <a:pt x="34" y="26"/>
                  </a:lnTo>
                  <a:lnTo>
                    <a:pt x="34" y="7"/>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24" name="Freeform 24"/>
            <p:cNvSpPr>
              <a:spLocks/>
            </p:cNvSpPr>
            <p:nvPr/>
          </p:nvSpPr>
          <p:spPr bwMode="auto">
            <a:xfrm>
              <a:off x="7170" y="-79"/>
              <a:ext cx="35" cy="35"/>
            </a:xfrm>
            <a:custGeom>
              <a:avLst/>
              <a:gdLst/>
              <a:ahLst/>
              <a:cxnLst>
                <a:cxn ang="0">
                  <a:pos x="17" y="0"/>
                </a:cxn>
                <a:cxn ang="0">
                  <a:pos x="27" y="0"/>
                </a:cxn>
                <a:cxn ang="0">
                  <a:pos x="34" y="7"/>
                </a:cxn>
                <a:cxn ang="0">
                  <a:pos x="34" y="17"/>
                </a:cxn>
                <a:cxn ang="0">
                  <a:pos x="34" y="26"/>
                </a:cxn>
                <a:cxn ang="0">
                  <a:pos x="27" y="34"/>
                </a:cxn>
                <a:cxn ang="0">
                  <a:pos x="17" y="34"/>
                </a:cxn>
                <a:cxn ang="0">
                  <a:pos x="7" y="34"/>
                </a:cxn>
                <a:cxn ang="0">
                  <a:pos x="0" y="26"/>
                </a:cxn>
                <a:cxn ang="0">
                  <a:pos x="0" y="17"/>
                </a:cxn>
                <a:cxn ang="0">
                  <a:pos x="0" y="7"/>
                </a:cxn>
                <a:cxn ang="0">
                  <a:pos x="7" y="0"/>
                </a:cxn>
                <a:cxn ang="0">
                  <a:pos x="17" y="0"/>
                </a:cxn>
              </a:cxnLst>
              <a:rect l="0" t="0" r="r" b="b"/>
              <a:pathLst>
                <a:path w="35" h="35">
                  <a:moveTo>
                    <a:pt x="17" y="0"/>
                  </a:moveTo>
                  <a:lnTo>
                    <a:pt x="27" y="0"/>
                  </a:lnTo>
                  <a:lnTo>
                    <a:pt x="34" y="7"/>
                  </a:lnTo>
                  <a:lnTo>
                    <a:pt x="34" y="17"/>
                  </a:lnTo>
                  <a:lnTo>
                    <a:pt x="34" y="26"/>
                  </a:lnTo>
                  <a:lnTo>
                    <a:pt x="27" y="34"/>
                  </a:lnTo>
                  <a:lnTo>
                    <a:pt x="17" y="34"/>
                  </a:lnTo>
                  <a:lnTo>
                    <a:pt x="7" y="34"/>
                  </a:lnTo>
                  <a:lnTo>
                    <a:pt x="0" y="26"/>
                  </a:lnTo>
                  <a:lnTo>
                    <a:pt x="0" y="17"/>
                  </a:lnTo>
                  <a:lnTo>
                    <a:pt x="0" y="7"/>
                  </a:lnTo>
                  <a:lnTo>
                    <a:pt x="7" y="0"/>
                  </a:lnTo>
                  <a:lnTo>
                    <a:pt x="17"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25" name="Freeform 25"/>
            <p:cNvSpPr>
              <a:spLocks/>
            </p:cNvSpPr>
            <p:nvPr/>
          </p:nvSpPr>
          <p:spPr bwMode="auto">
            <a:xfrm>
              <a:off x="6652" y="395"/>
              <a:ext cx="35" cy="35"/>
            </a:xfrm>
            <a:custGeom>
              <a:avLst/>
              <a:gdLst/>
              <a:ahLst/>
              <a:cxnLst>
                <a:cxn ang="0">
                  <a:pos x="27" y="0"/>
                </a:cxn>
                <a:cxn ang="0">
                  <a:pos x="17" y="0"/>
                </a:cxn>
                <a:cxn ang="0">
                  <a:pos x="8" y="0"/>
                </a:cxn>
                <a:cxn ang="0">
                  <a:pos x="0" y="8"/>
                </a:cxn>
                <a:cxn ang="0">
                  <a:pos x="0" y="27"/>
                </a:cxn>
                <a:cxn ang="0">
                  <a:pos x="8" y="34"/>
                </a:cxn>
                <a:cxn ang="0">
                  <a:pos x="27" y="34"/>
                </a:cxn>
                <a:cxn ang="0">
                  <a:pos x="35" y="27"/>
                </a:cxn>
                <a:cxn ang="0">
                  <a:pos x="35" y="8"/>
                </a:cxn>
                <a:cxn ang="0">
                  <a:pos x="27" y="0"/>
                </a:cxn>
              </a:cxnLst>
              <a:rect l="0" t="0" r="r" b="b"/>
              <a:pathLst>
                <a:path w="35" h="35">
                  <a:moveTo>
                    <a:pt x="27" y="0"/>
                  </a:moveTo>
                  <a:lnTo>
                    <a:pt x="17" y="0"/>
                  </a:lnTo>
                  <a:lnTo>
                    <a:pt x="8" y="0"/>
                  </a:lnTo>
                  <a:lnTo>
                    <a:pt x="0" y="8"/>
                  </a:lnTo>
                  <a:lnTo>
                    <a:pt x="0" y="27"/>
                  </a:lnTo>
                  <a:lnTo>
                    <a:pt x="8" y="34"/>
                  </a:lnTo>
                  <a:lnTo>
                    <a:pt x="27" y="34"/>
                  </a:lnTo>
                  <a:lnTo>
                    <a:pt x="35" y="27"/>
                  </a:lnTo>
                  <a:lnTo>
                    <a:pt x="35" y="8"/>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26" name="Freeform 26"/>
            <p:cNvSpPr>
              <a:spLocks/>
            </p:cNvSpPr>
            <p:nvPr/>
          </p:nvSpPr>
          <p:spPr bwMode="auto">
            <a:xfrm>
              <a:off x="6652" y="395"/>
              <a:ext cx="35" cy="35"/>
            </a:xfrm>
            <a:custGeom>
              <a:avLst/>
              <a:gdLst/>
              <a:ahLst/>
              <a:cxnLst>
                <a:cxn ang="0">
                  <a:pos x="17" y="0"/>
                </a:cxn>
                <a:cxn ang="0">
                  <a:pos x="27" y="0"/>
                </a:cxn>
                <a:cxn ang="0">
                  <a:pos x="35" y="8"/>
                </a:cxn>
                <a:cxn ang="0">
                  <a:pos x="35" y="17"/>
                </a:cxn>
                <a:cxn ang="0">
                  <a:pos x="35" y="27"/>
                </a:cxn>
                <a:cxn ang="0">
                  <a:pos x="27" y="34"/>
                </a:cxn>
                <a:cxn ang="0">
                  <a:pos x="17" y="34"/>
                </a:cxn>
                <a:cxn ang="0">
                  <a:pos x="8" y="34"/>
                </a:cxn>
                <a:cxn ang="0">
                  <a:pos x="0" y="27"/>
                </a:cxn>
                <a:cxn ang="0">
                  <a:pos x="0" y="17"/>
                </a:cxn>
                <a:cxn ang="0">
                  <a:pos x="0" y="8"/>
                </a:cxn>
                <a:cxn ang="0">
                  <a:pos x="8" y="0"/>
                </a:cxn>
                <a:cxn ang="0">
                  <a:pos x="17" y="0"/>
                </a:cxn>
              </a:cxnLst>
              <a:rect l="0" t="0" r="r" b="b"/>
              <a:pathLst>
                <a:path w="35" h="35">
                  <a:moveTo>
                    <a:pt x="17" y="0"/>
                  </a:moveTo>
                  <a:lnTo>
                    <a:pt x="27" y="0"/>
                  </a:lnTo>
                  <a:lnTo>
                    <a:pt x="35" y="8"/>
                  </a:lnTo>
                  <a:lnTo>
                    <a:pt x="35" y="17"/>
                  </a:lnTo>
                  <a:lnTo>
                    <a:pt x="35" y="27"/>
                  </a:lnTo>
                  <a:lnTo>
                    <a:pt x="27" y="34"/>
                  </a:lnTo>
                  <a:lnTo>
                    <a:pt x="17" y="34"/>
                  </a:lnTo>
                  <a:lnTo>
                    <a:pt x="8" y="34"/>
                  </a:lnTo>
                  <a:lnTo>
                    <a:pt x="0" y="27"/>
                  </a:lnTo>
                  <a:lnTo>
                    <a:pt x="0" y="17"/>
                  </a:lnTo>
                  <a:lnTo>
                    <a:pt x="0" y="8"/>
                  </a:lnTo>
                  <a:lnTo>
                    <a:pt x="8" y="0"/>
                  </a:lnTo>
                  <a:lnTo>
                    <a:pt x="17"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27" name="Freeform 27"/>
            <p:cNvSpPr>
              <a:spLocks/>
            </p:cNvSpPr>
            <p:nvPr/>
          </p:nvSpPr>
          <p:spPr bwMode="auto">
            <a:xfrm>
              <a:off x="7165" y="390"/>
              <a:ext cx="35" cy="35"/>
            </a:xfrm>
            <a:custGeom>
              <a:avLst/>
              <a:gdLst/>
              <a:ahLst/>
              <a:cxnLst>
                <a:cxn ang="0">
                  <a:pos x="27" y="0"/>
                </a:cxn>
                <a:cxn ang="0">
                  <a:pos x="17" y="0"/>
                </a:cxn>
                <a:cxn ang="0">
                  <a:pos x="8" y="0"/>
                </a:cxn>
                <a:cxn ang="0">
                  <a:pos x="0" y="8"/>
                </a:cxn>
                <a:cxn ang="0">
                  <a:pos x="0" y="27"/>
                </a:cxn>
                <a:cxn ang="0">
                  <a:pos x="8" y="34"/>
                </a:cxn>
                <a:cxn ang="0">
                  <a:pos x="27" y="34"/>
                </a:cxn>
                <a:cxn ang="0">
                  <a:pos x="34" y="27"/>
                </a:cxn>
                <a:cxn ang="0">
                  <a:pos x="34" y="8"/>
                </a:cxn>
                <a:cxn ang="0">
                  <a:pos x="27" y="0"/>
                </a:cxn>
              </a:cxnLst>
              <a:rect l="0" t="0" r="r" b="b"/>
              <a:pathLst>
                <a:path w="35" h="35">
                  <a:moveTo>
                    <a:pt x="27" y="0"/>
                  </a:moveTo>
                  <a:lnTo>
                    <a:pt x="17" y="0"/>
                  </a:lnTo>
                  <a:lnTo>
                    <a:pt x="8" y="0"/>
                  </a:lnTo>
                  <a:lnTo>
                    <a:pt x="0" y="8"/>
                  </a:lnTo>
                  <a:lnTo>
                    <a:pt x="0" y="27"/>
                  </a:lnTo>
                  <a:lnTo>
                    <a:pt x="8" y="34"/>
                  </a:lnTo>
                  <a:lnTo>
                    <a:pt x="27" y="34"/>
                  </a:lnTo>
                  <a:lnTo>
                    <a:pt x="34" y="27"/>
                  </a:lnTo>
                  <a:lnTo>
                    <a:pt x="34" y="8"/>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28" name="Freeform 28"/>
            <p:cNvSpPr>
              <a:spLocks/>
            </p:cNvSpPr>
            <p:nvPr/>
          </p:nvSpPr>
          <p:spPr bwMode="auto">
            <a:xfrm>
              <a:off x="7165" y="390"/>
              <a:ext cx="35" cy="35"/>
            </a:xfrm>
            <a:custGeom>
              <a:avLst/>
              <a:gdLst/>
              <a:ahLst/>
              <a:cxnLst>
                <a:cxn ang="0">
                  <a:pos x="17" y="0"/>
                </a:cxn>
                <a:cxn ang="0">
                  <a:pos x="27" y="0"/>
                </a:cxn>
                <a:cxn ang="0">
                  <a:pos x="34" y="8"/>
                </a:cxn>
                <a:cxn ang="0">
                  <a:pos x="34" y="17"/>
                </a:cxn>
                <a:cxn ang="0">
                  <a:pos x="34" y="27"/>
                </a:cxn>
                <a:cxn ang="0">
                  <a:pos x="27" y="34"/>
                </a:cxn>
                <a:cxn ang="0">
                  <a:pos x="17" y="34"/>
                </a:cxn>
                <a:cxn ang="0">
                  <a:pos x="8" y="34"/>
                </a:cxn>
                <a:cxn ang="0">
                  <a:pos x="0" y="27"/>
                </a:cxn>
                <a:cxn ang="0">
                  <a:pos x="0" y="17"/>
                </a:cxn>
                <a:cxn ang="0">
                  <a:pos x="0" y="8"/>
                </a:cxn>
                <a:cxn ang="0">
                  <a:pos x="8" y="0"/>
                </a:cxn>
                <a:cxn ang="0">
                  <a:pos x="17" y="0"/>
                </a:cxn>
              </a:cxnLst>
              <a:rect l="0" t="0" r="r" b="b"/>
              <a:pathLst>
                <a:path w="35" h="35">
                  <a:moveTo>
                    <a:pt x="17" y="0"/>
                  </a:moveTo>
                  <a:lnTo>
                    <a:pt x="27" y="0"/>
                  </a:lnTo>
                  <a:lnTo>
                    <a:pt x="34" y="8"/>
                  </a:lnTo>
                  <a:lnTo>
                    <a:pt x="34" y="17"/>
                  </a:lnTo>
                  <a:lnTo>
                    <a:pt x="34" y="27"/>
                  </a:lnTo>
                  <a:lnTo>
                    <a:pt x="27" y="34"/>
                  </a:lnTo>
                  <a:lnTo>
                    <a:pt x="17" y="34"/>
                  </a:lnTo>
                  <a:lnTo>
                    <a:pt x="8" y="34"/>
                  </a:lnTo>
                  <a:lnTo>
                    <a:pt x="0" y="27"/>
                  </a:lnTo>
                  <a:lnTo>
                    <a:pt x="0" y="17"/>
                  </a:lnTo>
                  <a:lnTo>
                    <a:pt x="0" y="8"/>
                  </a:lnTo>
                  <a:lnTo>
                    <a:pt x="8" y="0"/>
                  </a:lnTo>
                  <a:lnTo>
                    <a:pt x="17"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29"/>
          <p:cNvGrpSpPr>
            <a:grpSpLocks/>
          </p:cNvGrpSpPr>
          <p:nvPr/>
        </p:nvGrpSpPr>
        <p:grpSpPr bwMode="auto">
          <a:xfrm>
            <a:off x="4201861" y="2854994"/>
            <a:ext cx="223838" cy="287338"/>
            <a:chOff x="7375" y="-72"/>
            <a:chExt cx="353" cy="452"/>
          </a:xfrm>
        </p:grpSpPr>
        <p:sp>
          <p:nvSpPr>
            <p:cNvPr id="25630" name="Freeform 30"/>
            <p:cNvSpPr>
              <a:spLocks/>
            </p:cNvSpPr>
            <p:nvPr/>
          </p:nvSpPr>
          <p:spPr bwMode="auto">
            <a:xfrm>
              <a:off x="7392" y="-54"/>
              <a:ext cx="312" cy="415"/>
            </a:xfrm>
            <a:custGeom>
              <a:avLst/>
              <a:gdLst/>
              <a:ahLst/>
              <a:cxnLst>
                <a:cxn ang="0">
                  <a:pos x="0" y="0"/>
                </a:cxn>
                <a:cxn ang="0">
                  <a:pos x="0" y="415"/>
                </a:cxn>
                <a:cxn ang="0">
                  <a:pos x="311" y="415"/>
                </a:cxn>
                <a:cxn ang="0">
                  <a:pos x="0" y="0"/>
                </a:cxn>
              </a:cxnLst>
              <a:rect l="0" t="0" r="r" b="b"/>
              <a:pathLst>
                <a:path w="312" h="415">
                  <a:moveTo>
                    <a:pt x="0" y="0"/>
                  </a:moveTo>
                  <a:lnTo>
                    <a:pt x="0" y="415"/>
                  </a:lnTo>
                  <a:lnTo>
                    <a:pt x="311" y="415"/>
                  </a:lnTo>
                  <a:lnTo>
                    <a:pt x="0"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31" name="Freeform 31"/>
            <p:cNvSpPr>
              <a:spLocks/>
            </p:cNvSpPr>
            <p:nvPr/>
          </p:nvSpPr>
          <p:spPr bwMode="auto">
            <a:xfrm>
              <a:off x="7378" y="-69"/>
              <a:ext cx="35" cy="35"/>
            </a:xfrm>
            <a:custGeom>
              <a:avLst/>
              <a:gdLst/>
              <a:ahLst/>
              <a:cxnLst>
                <a:cxn ang="0">
                  <a:pos x="27" y="0"/>
                </a:cxn>
                <a:cxn ang="0">
                  <a:pos x="17" y="0"/>
                </a:cxn>
                <a:cxn ang="0">
                  <a:pos x="8" y="0"/>
                </a:cxn>
                <a:cxn ang="0">
                  <a:pos x="0" y="8"/>
                </a:cxn>
                <a:cxn ang="0">
                  <a:pos x="0" y="27"/>
                </a:cxn>
                <a:cxn ang="0">
                  <a:pos x="8" y="35"/>
                </a:cxn>
                <a:cxn ang="0">
                  <a:pos x="27" y="35"/>
                </a:cxn>
                <a:cxn ang="0">
                  <a:pos x="35" y="27"/>
                </a:cxn>
                <a:cxn ang="0">
                  <a:pos x="35" y="8"/>
                </a:cxn>
                <a:cxn ang="0">
                  <a:pos x="27" y="0"/>
                </a:cxn>
              </a:cxnLst>
              <a:rect l="0" t="0" r="r" b="b"/>
              <a:pathLst>
                <a:path w="35" h="35">
                  <a:moveTo>
                    <a:pt x="27" y="0"/>
                  </a:moveTo>
                  <a:lnTo>
                    <a:pt x="17" y="0"/>
                  </a:lnTo>
                  <a:lnTo>
                    <a:pt x="8" y="0"/>
                  </a:lnTo>
                  <a:lnTo>
                    <a:pt x="0" y="8"/>
                  </a:lnTo>
                  <a:lnTo>
                    <a:pt x="0" y="27"/>
                  </a:lnTo>
                  <a:lnTo>
                    <a:pt x="8" y="35"/>
                  </a:lnTo>
                  <a:lnTo>
                    <a:pt x="27" y="35"/>
                  </a:lnTo>
                  <a:lnTo>
                    <a:pt x="35" y="27"/>
                  </a:lnTo>
                  <a:lnTo>
                    <a:pt x="35" y="8"/>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32" name="Freeform 32"/>
            <p:cNvSpPr>
              <a:spLocks/>
            </p:cNvSpPr>
            <p:nvPr/>
          </p:nvSpPr>
          <p:spPr bwMode="auto">
            <a:xfrm>
              <a:off x="7378" y="-69"/>
              <a:ext cx="35" cy="35"/>
            </a:xfrm>
            <a:custGeom>
              <a:avLst/>
              <a:gdLst/>
              <a:ahLst/>
              <a:cxnLst>
                <a:cxn ang="0">
                  <a:pos x="17" y="0"/>
                </a:cxn>
                <a:cxn ang="0">
                  <a:pos x="27" y="0"/>
                </a:cxn>
                <a:cxn ang="0">
                  <a:pos x="35" y="8"/>
                </a:cxn>
                <a:cxn ang="0">
                  <a:pos x="35" y="18"/>
                </a:cxn>
                <a:cxn ang="0">
                  <a:pos x="35" y="27"/>
                </a:cxn>
                <a:cxn ang="0">
                  <a:pos x="27" y="35"/>
                </a:cxn>
                <a:cxn ang="0">
                  <a:pos x="17" y="35"/>
                </a:cxn>
                <a:cxn ang="0">
                  <a:pos x="8" y="35"/>
                </a:cxn>
                <a:cxn ang="0">
                  <a:pos x="0" y="27"/>
                </a:cxn>
                <a:cxn ang="0">
                  <a:pos x="0" y="18"/>
                </a:cxn>
                <a:cxn ang="0">
                  <a:pos x="0" y="8"/>
                </a:cxn>
                <a:cxn ang="0">
                  <a:pos x="8" y="0"/>
                </a:cxn>
                <a:cxn ang="0">
                  <a:pos x="17" y="0"/>
                </a:cxn>
              </a:cxnLst>
              <a:rect l="0" t="0" r="r" b="b"/>
              <a:pathLst>
                <a:path w="35" h="35">
                  <a:moveTo>
                    <a:pt x="17" y="0"/>
                  </a:moveTo>
                  <a:lnTo>
                    <a:pt x="27" y="0"/>
                  </a:lnTo>
                  <a:lnTo>
                    <a:pt x="35" y="8"/>
                  </a:lnTo>
                  <a:lnTo>
                    <a:pt x="35" y="18"/>
                  </a:lnTo>
                  <a:lnTo>
                    <a:pt x="35" y="27"/>
                  </a:lnTo>
                  <a:lnTo>
                    <a:pt x="27" y="35"/>
                  </a:lnTo>
                  <a:lnTo>
                    <a:pt x="17" y="35"/>
                  </a:lnTo>
                  <a:lnTo>
                    <a:pt x="8" y="35"/>
                  </a:lnTo>
                  <a:lnTo>
                    <a:pt x="0" y="27"/>
                  </a:lnTo>
                  <a:lnTo>
                    <a:pt x="0" y="18"/>
                  </a:lnTo>
                  <a:lnTo>
                    <a:pt x="0" y="8"/>
                  </a:lnTo>
                  <a:lnTo>
                    <a:pt x="8" y="0"/>
                  </a:lnTo>
                  <a:lnTo>
                    <a:pt x="17"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33" name="Freeform 33"/>
            <p:cNvSpPr>
              <a:spLocks/>
            </p:cNvSpPr>
            <p:nvPr/>
          </p:nvSpPr>
          <p:spPr bwMode="auto">
            <a:xfrm>
              <a:off x="7689" y="341"/>
              <a:ext cx="35" cy="35"/>
            </a:xfrm>
            <a:custGeom>
              <a:avLst/>
              <a:gdLst/>
              <a:ahLst/>
              <a:cxnLst>
                <a:cxn ang="0">
                  <a:pos x="27" y="0"/>
                </a:cxn>
                <a:cxn ang="0">
                  <a:pos x="18" y="0"/>
                </a:cxn>
                <a:cxn ang="0">
                  <a:pos x="8" y="0"/>
                </a:cxn>
                <a:cxn ang="0">
                  <a:pos x="0" y="8"/>
                </a:cxn>
                <a:cxn ang="0">
                  <a:pos x="0" y="27"/>
                </a:cxn>
                <a:cxn ang="0">
                  <a:pos x="8" y="35"/>
                </a:cxn>
                <a:cxn ang="0">
                  <a:pos x="27" y="35"/>
                </a:cxn>
                <a:cxn ang="0">
                  <a:pos x="35" y="27"/>
                </a:cxn>
                <a:cxn ang="0">
                  <a:pos x="35" y="8"/>
                </a:cxn>
                <a:cxn ang="0">
                  <a:pos x="27" y="0"/>
                </a:cxn>
              </a:cxnLst>
              <a:rect l="0" t="0" r="r" b="b"/>
              <a:pathLst>
                <a:path w="35" h="35">
                  <a:moveTo>
                    <a:pt x="27" y="0"/>
                  </a:moveTo>
                  <a:lnTo>
                    <a:pt x="18" y="0"/>
                  </a:lnTo>
                  <a:lnTo>
                    <a:pt x="8" y="0"/>
                  </a:lnTo>
                  <a:lnTo>
                    <a:pt x="0" y="8"/>
                  </a:lnTo>
                  <a:lnTo>
                    <a:pt x="0" y="27"/>
                  </a:lnTo>
                  <a:lnTo>
                    <a:pt x="8" y="35"/>
                  </a:lnTo>
                  <a:lnTo>
                    <a:pt x="27" y="35"/>
                  </a:lnTo>
                  <a:lnTo>
                    <a:pt x="35" y="27"/>
                  </a:lnTo>
                  <a:lnTo>
                    <a:pt x="35" y="8"/>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34" name="Freeform 34"/>
            <p:cNvSpPr>
              <a:spLocks/>
            </p:cNvSpPr>
            <p:nvPr/>
          </p:nvSpPr>
          <p:spPr bwMode="auto">
            <a:xfrm>
              <a:off x="7689" y="341"/>
              <a:ext cx="35" cy="35"/>
            </a:xfrm>
            <a:custGeom>
              <a:avLst/>
              <a:gdLst/>
              <a:ahLst/>
              <a:cxnLst>
                <a:cxn ang="0">
                  <a:pos x="18" y="0"/>
                </a:cxn>
                <a:cxn ang="0">
                  <a:pos x="27" y="0"/>
                </a:cxn>
                <a:cxn ang="0">
                  <a:pos x="35" y="8"/>
                </a:cxn>
                <a:cxn ang="0">
                  <a:pos x="35" y="18"/>
                </a:cxn>
                <a:cxn ang="0">
                  <a:pos x="35" y="27"/>
                </a:cxn>
                <a:cxn ang="0">
                  <a:pos x="27" y="35"/>
                </a:cxn>
                <a:cxn ang="0">
                  <a:pos x="18" y="35"/>
                </a:cxn>
                <a:cxn ang="0">
                  <a:pos x="8" y="35"/>
                </a:cxn>
                <a:cxn ang="0">
                  <a:pos x="0" y="27"/>
                </a:cxn>
                <a:cxn ang="0">
                  <a:pos x="0" y="18"/>
                </a:cxn>
                <a:cxn ang="0">
                  <a:pos x="0" y="8"/>
                </a:cxn>
                <a:cxn ang="0">
                  <a:pos x="8" y="0"/>
                </a:cxn>
                <a:cxn ang="0">
                  <a:pos x="18" y="0"/>
                </a:cxn>
              </a:cxnLst>
              <a:rect l="0" t="0" r="r" b="b"/>
              <a:pathLst>
                <a:path w="35" h="35">
                  <a:moveTo>
                    <a:pt x="18" y="0"/>
                  </a:moveTo>
                  <a:lnTo>
                    <a:pt x="27" y="0"/>
                  </a:lnTo>
                  <a:lnTo>
                    <a:pt x="35" y="8"/>
                  </a:lnTo>
                  <a:lnTo>
                    <a:pt x="35" y="18"/>
                  </a:lnTo>
                  <a:lnTo>
                    <a:pt x="35" y="27"/>
                  </a:lnTo>
                  <a:lnTo>
                    <a:pt x="27" y="35"/>
                  </a:lnTo>
                  <a:lnTo>
                    <a:pt x="18" y="35"/>
                  </a:lnTo>
                  <a:lnTo>
                    <a:pt x="8" y="35"/>
                  </a:lnTo>
                  <a:lnTo>
                    <a:pt x="0" y="27"/>
                  </a:lnTo>
                  <a:lnTo>
                    <a:pt x="0" y="18"/>
                  </a:lnTo>
                  <a:lnTo>
                    <a:pt x="0" y="8"/>
                  </a:lnTo>
                  <a:lnTo>
                    <a:pt x="8" y="0"/>
                  </a:lnTo>
                  <a:lnTo>
                    <a:pt x="18"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35" name="Freeform 35"/>
            <p:cNvSpPr>
              <a:spLocks/>
            </p:cNvSpPr>
            <p:nvPr/>
          </p:nvSpPr>
          <p:spPr bwMode="auto">
            <a:xfrm>
              <a:off x="7378" y="341"/>
              <a:ext cx="35" cy="35"/>
            </a:xfrm>
            <a:custGeom>
              <a:avLst/>
              <a:gdLst/>
              <a:ahLst/>
              <a:cxnLst>
                <a:cxn ang="0">
                  <a:pos x="27" y="0"/>
                </a:cxn>
                <a:cxn ang="0">
                  <a:pos x="17" y="0"/>
                </a:cxn>
                <a:cxn ang="0">
                  <a:pos x="8" y="0"/>
                </a:cxn>
                <a:cxn ang="0">
                  <a:pos x="0" y="8"/>
                </a:cxn>
                <a:cxn ang="0">
                  <a:pos x="0" y="27"/>
                </a:cxn>
                <a:cxn ang="0">
                  <a:pos x="8" y="35"/>
                </a:cxn>
                <a:cxn ang="0">
                  <a:pos x="27" y="35"/>
                </a:cxn>
                <a:cxn ang="0">
                  <a:pos x="35" y="27"/>
                </a:cxn>
                <a:cxn ang="0">
                  <a:pos x="35" y="8"/>
                </a:cxn>
                <a:cxn ang="0">
                  <a:pos x="27" y="0"/>
                </a:cxn>
              </a:cxnLst>
              <a:rect l="0" t="0" r="r" b="b"/>
              <a:pathLst>
                <a:path w="35" h="35">
                  <a:moveTo>
                    <a:pt x="27" y="0"/>
                  </a:moveTo>
                  <a:lnTo>
                    <a:pt x="17" y="0"/>
                  </a:lnTo>
                  <a:lnTo>
                    <a:pt x="8" y="0"/>
                  </a:lnTo>
                  <a:lnTo>
                    <a:pt x="0" y="8"/>
                  </a:lnTo>
                  <a:lnTo>
                    <a:pt x="0" y="27"/>
                  </a:lnTo>
                  <a:lnTo>
                    <a:pt x="8" y="35"/>
                  </a:lnTo>
                  <a:lnTo>
                    <a:pt x="27" y="35"/>
                  </a:lnTo>
                  <a:lnTo>
                    <a:pt x="35" y="27"/>
                  </a:lnTo>
                  <a:lnTo>
                    <a:pt x="35" y="8"/>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36" name="Freeform 36"/>
            <p:cNvSpPr>
              <a:spLocks/>
            </p:cNvSpPr>
            <p:nvPr/>
          </p:nvSpPr>
          <p:spPr bwMode="auto">
            <a:xfrm>
              <a:off x="7378" y="341"/>
              <a:ext cx="35" cy="35"/>
            </a:xfrm>
            <a:custGeom>
              <a:avLst/>
              <a:gdLst/>
              <a:ahLst/>
              <a:cxnLst>
                <a:cxn ang="0">
                  <a:pos x="17" y="0"/>
                </a:cxn>
                <a:cxn ang="0">
                  <a:pos x="27" y="0"/>
                </a:cxn>
                <a:cxn ang="0">
                  <a:pos x="35" y="8"/>
                </a:cxn>
                <a:cxn ang="0">
                  <a:pos x="35" y="18"/>
                </a:cxn>
                <a:cxn ang="0">
                  <a:pos x="35" y="27"/>
                </a:cxn>
                <a:cxn ang="0">
                  <a:pos x="27" y="35"/>
                </a:cxn>
                <a:cxn ang="0">
                  <a:pos x="17" y="35"/>
                </a:cxn>
                <a:cxn ang="0">
                  <a:pos x="8" y="35"/>
                </a:cxn>
                <a:cxn ang="0">
                  <a:pos x="0" y="27"/>
                </a:cxn>
                <a:cxn ang="0">
                  <a:pos x="0" y="18"/>
                </a:cxn>
                <a:cxn ang="0">
                  <a:pos x="0" y="8"/>
                </a:cxn>
                <a:cxn ang="0">
                  <a:pos x="8" y="0"/>
                </a:cxn>
                <a:cxn ang="0">
                  <a:pos x="17" y="0"/>
                </a:cxn>
              </a:cxnLst>
              <a:rect l="0" t="0" r="r" b="b"/>
              <a:pathLst>
                <a:path w="35" h="35">
                  <a:moveTo>
                    <a:pt x="17" y="0"/>
                  </a:moveTo>
                  <a:lnTo>
                    <a:pt x="27" y="0"/>
                  </a:lnTo>
                  <a:lnTo>
                    <a:pt x="35" y="8"/>
                  </a:lnTo>
                  <a:lnTo>
                    <a:pt x="35" y="18"/>
                  </a:lnTo>
                  <a:lnTo>
                    <a:pt x="35" y="27"/>
                  </a:lnTo>
                  <a:lnTo>
                    <a:pt x="27" y="35"/>
                  </a:lnTo>
                  <a:lnTo>
                    <a:pt x="17" y="35"/>
                  </a:lnTo>
                  <a:lnTo>
                    <a:pt x="8" y="35"/>
                  </a:lnTo>
                  <a:lnTo>
                    <a:pt x="0" y="27"/>
                  </a:lnTo>
                  <a:lnTo>
                    <a:pt x="0" y="18"/>
                  </a:lnTo>
                  <a:lnTo>
                    <a:pt x="0" y="8"/>
                  </a:lnTo>
                  <a:lnTo>
                    <a:pt x="8" y="0"/>
                  </a:lnTo>
                  <a:lnTo>
                    <a:pt x="17"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37"/>
          <p:cNvGrpSpPr>
            <a:grpSpLocks/>
          </p:cNvGrpSpPr>
          <p:nvPr/>
        </p:nvGrpSpPr>
        <p:grpSpPr bwMode="auto">
          <a:xfrm>
            <a:off x="5245768" y="2784642"/>
            <a:ext cx="230188" cy="287338"/>
            <a:chOff x="8640" y="-107"/>
            <a:chExt cx="363" cy="452"/>
          </a:xfrm>
        </p:grpSpPr>
        <p:sp>
          <p:nvSpPr>
            <p:cNvPr id="25638" name="Freeform 38"/>
            <p:cNvSpPr>
              <a:spLocks/>
            </p:cNvSpPr>
            <p:nvPr/>
          </p:nvSpPr>
          <p:spPr bwMode="auto">
            <a:xfrm>
              <a:off x="8658" y="-89"/>
              <a:ext cx="312" cy="415"/>
            </a:xfrm>
            <a:custGeom>
              <a:avLst/>
              <a:gdLst/>
              <a:ahLst/>
              <a:cxnLst>
                <a:cxn ang="0">
                  <a:pos x="0" y="0"/>
                </a:cxn>
                <a:cxn ang="0">
                  <a:pos x="0" y="414"/>
                </a:cxn>
                <a:cxn ang="0">
                  <a:pos x="311" y="414"/>
                </a:cxn>
                <a:cxn ang="0">
                  <a:pos x="0" y="0"/>
                </a:cxn>
              </a:cxnLst>
              <a:rect l="0" t="0" r="r" b="b"/>
              <a:pathLst>
                <a:path w="312" h="415">
                  <a:moveTo>
                    <a:pt x="0" y="0"/>
                  </a:moveTo>
                  <a:lnTo>
                    <a:pt x="0" y="414"/>
                  </a:lnTo>
                  <a:lnTo>
                    <a:pt x="311" y="414"/>
                  </a:lnTo>
                  <a:lnTo>
                    <a:pt x="0"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39" name="Freeform 39"/>
            <p:cNvSpPr>
              <a:spLocks/>
            </p:cNvSpPr>
            <p:nvPr/>
          </p:nvSpPr>
          <p:spPr bwMode="auto">
            <a:xfrm>
              <a:off x="8643" y="-104"/>
              <a:ext cx="35" cy="35"/>
            </a:xfrm>
            <a:custGeom>
              <a:avLst/>
              <a:gdLst/>
              <a:ahLst/>
              <a:cxnLst>
                <a:cxn ang="0">
                  <a:pos x="27" y="0"/>
                </a:cxn>
                <a:cxn ang="0">
                  <a:pos x="18" y="0"/>
                </a:cxn>
                <a:cxn ang="0">
                  <a:pos x="8" y="0"/>
                </a:cxn>
                <a:cxn ang="0">
                  <a:pos x="0" y="7"/>
                </a:cxn>
                <a:cxn ang="0">
                  <a:pos x="0" y="27"/>
                </a:cxn>
                <a:cxn ang="0">
                  <a:pos x="8" y="34"/>
                </a:cxn>
                <a:cxn ang="0">
                  <a:pos x="27" y="34"/>
                </a:cxn>
                <a:cxn ang="0">
                  <a:pos x="35" y="27"/>
                </a:cxn>
                <a:cxn ang="0">
                  <a:pos x="35" y="7"/>
                </a:cxn>
                <a:cxn ang="0">
                  <a:pos x="27" y="0"/>
                </a:cxn>
              </a:cxnLst>
              <a:rect l="0" t="0" r="r" b="b"/>
              <a:pathLst>
                <a:path w="35" h="35">
                  <a:moveTo>
                    <a:pt x="27" y="0"/>
                  </a:moveTo>
                  <a:lnTo>
                    <a:pt x="18" y="0"/>
                  </a:lnTo>
                  <a:lnTo>
                    <a:pt x="8" y="0"/>
                  </a:lnTo>
                  <a:lnTo>
                    <a:pt x="0" y="7"/>
                  </a:lnTo>
                  <a:lnTo>
                    <a:pt x="0" y="27"/>
                  </a:lnTo>
                  <a:lnTo>
                    <a:pt x="8" y="34"/>
                  </a:lnTo>
                  <a:lnTo>
                    <a:pt x="27" y="34"/>
                  </a:lnTo>
                  <a:lnTo>
                    <a:pt x="35" y="27"/>
                  </a:lnTo>
                  <a:lnTo>
                    <a:pt x="35" y="7"/>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40" name="Freeform 40"/>
            <p:cNvSpPr>
              <a:spLocks/>
            </p:cNvSpPr>
            <p:nvPr/>
          </p:nvSpPr>
          <p:spPr bwMode="auto">
            <a:xfrm>
              <a:off x="8643" y="-104"/>
              <a:ext cx="35" cy="35"/>
            </a:xfrm>
            <a:custGeom>
              <a:avLst/>
              <a:gdLst/>
              <a:ahLst/>
              <a:cxnLst>
                <a:cxn ang="0">
                  <a:pos x="18" y="0"/>
                </a:cxn>
                <a:cxn ang="0">
                  <a:pos x="27" y="0"/>
                </a:cxn>
                <a:cxn ang="0">
                  <a:pos x="35" y="7"/>
                </a:cxn>
                <a:cxn ang="0">
                  <a:pos x="35" y="17"/>
                </a:cxn>
                <a:cxn ang="0">
                  <a:pos x="35" y="27"/>
                </a:cxn>
                <a:cxn ang="0">
                  <a:pos x="27" y="34"/>
                </a:cxn>
                <a:cxn ang="0">
                  <a:pos x="18" y="34"/>
                </a:cxn>
                <a:cxn ang="0">
                  <a:pos x="8" y="34"/>
                </a:cxn>
                <a:cxn ang="0">
                  <a:pos x="0" y="27"/>
                </a:cxn>
                <a:cxn ang="0">
                  <a:pos x="0" y="17"/>
                </a:cxn>
                <a:cxn ang="0">
                  <a:pos x="0" y="7"/>
                </a:cxn>
                <a:cxn ang="0">
                  <a:pos x="8" y="0"/>
                </a:cxn>
                <a:cxn ang="0">
                  <a:pos x="18" y="0"/>
                </a:cxn>
              </a:cxnLst>
              <a:rect l="0" t="0" r="r" b="b"/>
              <a:pathLst>
                <a:path w="35" h="35">
                  <a:moveTo>
                    <a:pt x="18" y="0"/>
                  </a:moveTo>
                  <a:lnTo>
                    <a:pt x="27" y="0"/>
                  </a:lnTo>
                  <a:lnTo>
                    <a:pt x="35" y="7"/>
                  </a:lnTo>
                  <a:lnTo>
                    <a:pt x="35" y="17"/>
                  </a:lnTo>
                  <a:lnTo>
                    <a:pt x="35" y="27"/>
                  </a:lnTo>
                  <a:lnTo>
                    <a:pt x="27" y="34"/>
                  </a:lnTo>
                  <a:lnTo>
                    <a:pt x="18" y="34"/>
                  </a:lnTo>
                  <a:lnTo>
                    <a:pt x="8" y="34"/>
                  </a:lnTo>
                  <a:lnTo>
                    <a:pt x="0" y="27"/>
                  </a:lnTo>
                  <a:lnTo>
                    <a:pt x="0" y="17"/>
                  </a:lnTo>
                  <a:lnTo>
                    <a:pt x="0" y="7"/>
                  </a:lnTo>
                  <a:lnTo>
                    <a:pt x="8" y="0"/>
                  </a:lnTo>
                  <a:lnTo>
                    <a:pt x="18"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41" name="Freeform 41"/>
            <p:cNvSpPr>
              <a:spLocks/>
            </p:cNvSpPr>
            <p:nvPr/>
          </p:nvSpPr>
          <p:spPr bwMode="auto">
            <a:xfrm>
              <a:off x="8954" y="306"/>
              <a:ext cx="35" cy="35"/>
            </a:xfrm>
            <a:custGeom>
              <a:avLst/>
              <a:gdLst/>
              <a:ahLst/>
              <a:cxnLst>
                <a:cxn ang="0">
                  <a:pos x="26" y="0"/>
                </a:cxn>
                <a:cxn ang="0">
                  <a:pos x="17" y="0"/>
                </a:cxn>
                <a:cxn ang="0">
                  <a:pos x="7" y="0"/>
                </a:cxn>
                <a:cxn ang="0">
                  <a:pos x="0" y="7"/>
                </a:cxn>
                <a:cxn ang="0">
                  <a:pos x="0" y="27"/>
                </a:cxn>
                <a:cxn ang="0">
                  <a:pos x="7" y="34"/>
                </a:cxn>
                <a:cxn ang="0">
                  <a:pos x="26" y="34"/>
                </a:cxn>
                <a:cxn ang="0">
                  <a:pos x="34" y="27"/>
                </a:cxn>
                <a:cxn ang="0">
                  <a:pos x="34" y="7"/>
                </a:cxn>
                <a:cxn ang="0">
                  <a:pos x="26" y="0"/>
                </a:cxn>
              </a:cxnLst>
              <a:rect l="0" t="0" r="r" b="b"/>
              <a:pathLst>
                <a:path w="35" h="35">
                  <a:moveTo>
                    <a:pt x="26" y="0"/>
                  </a:moveTo>
                  <a:lnTo>
                    <a:pt x="17" y="0"/>
                  </a:lnTo>
                  <a:lnTo>
                    <a:pt x="7" y="0"/>
                  </a:lnTo>
                  <a:lnTo>
                    <a:pt x="0" y="7"/>
                  </a:lnTo>
                  <a:lnTo>
                    <a:pt x="0" y="27"/>
                  </a:lnTo>
                  <a:lnTo>
                    <a:pt x="7" y="34"/>
                  </a:lnTo>
                  <a:lnTo>
                    <a:pt x="26" y="34"/>
                  </a:lnTo>
                  <a:lnTo>
                    <a:pt x="34" y="27"/>
                  </a:lnTo>
                  <a:lnTo>
                    <a:pt x="34" y="7"/>
                  </a:lnTo>
                  <a:lnTo>
                    <a:pt x="26"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42" name="Freeform 42"/>
            <p:cNvSpPr>
              <a:spLocks/>
            </p:cNvSpPr>
            <p:nvPr/>
          </p:nvSpPr>
          <p:spPr bwMode="auto">
            <a:xfrm>
              <a:off x="8954" y="306"/>
              <a:ext cx="35" cy="35"/>
            </a:xfrm>
            <a:custGeom>
              <a:avLst/>
              <a:gdLst/>
              <a:ahLst/>
              <a:cxnLst>
                <a:cxn ang="0">
                  <a:pos x="17" y="0"/>
                </a:cxn>
                <a:cxn ang="0">
                  <a:pos x="26" y="0"/>
                </a:cxn>
                <a:cxn ang="0">
                  <a:pos x="34" y="7"/>
                </a:cxn>
                <a:cxn ang="0">
                  <a:pos x="34" y="17"/>
                </a:cxn>
                <a:cxn ang="0">
                  <a:pos x="34" y="27"/>
                </a:cxn>
                <a:cxn ang="0">
                  <a:pos x="26" y="34"/>
                </a:cxn>
                <a:cxn ang="0">
                  <a:pos x="17" y="34"/>
                </a:cxn>
                <a:cxn ang="0">
                  <a:pos x="7" y="34"/>
                </a:cxn>
                <a:cxn ang="0">
                  <a:pos x="0" y="27"/>
                </a:cxn>
                <a:cxn ang="0">
                  <a:pos x="0" y="17"/>
                </a:cxn>
                <a:cxn ang="0">
                  <a:pos x="0" y="7"/>
                </a:cxn>
                <a:cxn ang="0">
                  <a:pos x="7" y="0"/>
                </a:cxn>
                <a:cxn ang="0">
                  <a:pos x="17" y="0"/>
                </a:cxn>
              </a:cxnLst>
              <a:rect l="0" t="0" r="r" b="b"/>
              <a:pathLst>
                <a:path w="35" h="35">
                  <a:moveTo>
                    <a:pt x="17" y="0"/>
                  </a:moveTo>
                  <a:lnTo>
                    <a:pt x="26" y="0"/>
                  </a:lnTo>
                  <a:lnTo>
                    <a:pt x="34" y="7"/>
                  </a:lnTo>
                  <a:lnTo>
                    <a:pt x="34" y="17"/>
                  </a:lnTo>
                  <a:lnTo>
                    <a:pt x="34" y="27"/>
                  </a:lnTo>
                  <a:lnTo>
                    <a:pt x="26" y="34"/>
                  </a:lnTo>
                  <a:lnTo>
                    <a:pt x="17" y="34"/>
                  </a:lnTo>
                  <a:lnTo>
                    <a:pt x="7" y="34"/>
                  </a:lnTo>
                  <a:lnTo>
                    <a:pt x="0" y="27"/>
                  </a:lnTo>
                  <a:lnTo>
                    <a:pt x="0" y="17"/>
                  </a:lnTo>
                  <a:lnTo>
                    <a:pt x="0" y="7"/>
                  </a:lnTo>
                  <a:lnTo>
                    <a:pt x="7" y="0"/>
                  </a:lnTo>
                  <a:lnTo>
                    <a:pt x="17"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43" name="Freeform 43"/>
            <p:cNvSpPr>
              <a:spLocks/>
            </p:cNvSpPr>
            <p:nvPr/>
          </p:nvSpPr>
          <p:spPr bwMode="auto">
            <a:xfrm>
              <a:off x="8643" y="306"/>
              <a:ext cx="35" cy="35"/>
            </a:xfrm>
            <a:custGeom>
              <a:avLst/>
              <a:gdLst/>
              <a:ahLst/>
              <a:cxnLst>
                <a:cxn ang="0">
                  <a:pos x="27" y="0"/>
                </a:cxn>
                <a:cxn ang="0">
                  <a:pos x="18" y="0"/>
                </a:cxn>
                <a:cxn ang="0">
                  <a:pos x="8" y="0"/>
                </a:cxn>
                <a:cxn ang="0">
                  <a:pos x="0" y="7"/>
                </a:cxn>
                <a:cxn ang="0">
                  <a:pos x="0" y="27"/>
                </a:cxn>
                <a:cxn ang="0">
                  <a:pos x="8" y="34"/>
                </a:cxn>
                <a:cxn ang="0">
                  <a:pos x="27" y="34"/>
                </a:cxn>
                <a:cxn ang="0">
                  <a:pos x="35" y="27"/>
                </a:cxn>
                <a:cxn ang="0">
                  <a:pos x="35" y="7"/>
                </a:cxn>
                <a:cxn ang="0">
                  <a:pos x="27" y="0"/>
                </a:cxn>
              </a:cxnLst>
              <a:rect l="0" t="0" r="r" b="b"/>
              <a:pathLst>
                <a:path w="35" h="35">
                  <a:moveTo>
                    <a:pt x="27" y="0"/>
                  </a:moveTo>
                  <a:lnTo>
                    <a:pt x="18" y="0"/>
                  </a:lnTo>
                  <a:lnTo>
                    <a:pt x="8" y="0"/>
                  </a:lnTo>
                  <a:lnTo>
                    <a:pt x="0" y="7"/>
                  </a:lnTo>
                  <a:lnTo>
                    <a:pt x="0" y="27"/>
                  </a:lnTo>
                  <a:lnTo>
                    <a:pt x="8" y="34"/>
                  </a:lnTo>
                  <a:lnTo>
                    <a:pt x="27" y="34"/>
                  </a:lnTo>
                  <a:lnTo>
                    <a:pt x="35" y="27"/>
                  </a:lnTo>
                  <a:lnTo>
                    <a:pt x="35" y="7"/>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44" name="Freeform 44"/>
            <p:cNvSpPr>
              <a:spLocks/>
            </p:cNvSpPr>
            <p:nvPr/>
          </p:nvSpPr>
          <p:spPr bwMode="auto">
            <a:xfrm>
              <a:off x="8643" y="306"/>
              <a:ext cx="35" cy="35"/>
            </a:xfrm>
            <a:custGeom>
              <a:avLst/>
              <a:gdLst/>
              <a:ahLst/>
              <a:cxnLst>
                <a:cxn ang="0">
                  <a:pos x="18" y="0"/>
                </a:cxn>
                <a:cxn ang="0">
                  <a:pos x="27" y="0"/>
                </a:cxn>
                <a:cxn ang="0">
                  <a:pos x="35" y="7"/>
                </a:cxn>
                <a:cxn ang="0">
                  <a:pos x="35" y="17"/>
                </a:cxn>
                <a:cxn ang="0">
                  <a:pos x="35" y="27"/>
                </a:cxn>
                <a:cxn ang="0">
                  <a:pos x="27" y="34"/>
                </a:cxn>
                <a:cxn ang="0">
                  <a:pos x="18" y="34"/>
                </a:cxn>
                <a:cxn ang="0">
                  <a:pos x="8" y="34"/>
                </a:cxn>
                <a:cxn ang="0">
                  <a:pos x="0" y="27"/>
                </a:cxn>
                <a:cxn ang="0">
                  <a:pos x="0" y="17"/>
                </a:cxn>
                <a:cxn ang="0">
                  <a:pos x="0" y="7"/>
                </a:cxn>
                <a:cxn ang="0">
                  <a:pos x="8" y="0"/>
                </a:cxn>
                <a:cxn ang="0">
                  <a:pos x="18" y="0"/>
                </a:cxn>
              </a:cxnLst>
              <a:rect l="0" t="0" r="r" b="b"/>
              <a:pathLst>
                <a:path w="35" h="35">
                  <a:moveTo>
                    <a:pt x="18" y="0"/>
                  </a:moveTo>
                  <a:lnTo>
                    <a:pt x="27" y="0"/>
                  </a:lnTo>
                  <a:lnTo>
                    <a:pt x="35" y="7"/>
                  </a:lnTo>
                  <a:lnTo>
                    <a:pt x="35" y="17"/>
                  </a:lnTo>
                  <a:lnTo>
                    <a:pt x="35" y="27"/>
                  </a:lnTo>
                  <a:lnTo>
                    <a:pt x="27" y="34"/>
                  </a:lnTo>
                  <a:lnTo>
                    <a:pt x="18" y="34"/>
                  </a:lnTo>
                  <a:lnTo>
                    <a:pt x="8" y="34"/>
                  </a:lnTo>
                  <a:lnTo>
                    <a:pt x="0" y="27"/>
                  </a:lnTo>
                  <a:lnTo>
                    <a:pt x="0" y="17"/>
                  </a:lnTo>
                  <a:lnTo>
                    <a:pt x="0" y="7"/>
                  </a:lnTo>
                  <a:lnTo>
                    <a:pt x="8" y="0"/>
                  </a:lnTo>
                  <a:lnTo>
                    <a:pt x="18"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45" name="Freeform 45"/>
            <p:cNvSpPr>
              <a:spLocks/>
            </p:cNvSpPr>
            <p:nvPr/>
          </p:nvSpPr>
          <p:spPr bwMode="auto">
            <a:xfrm>
              <a:off x="8964" y="-84"/>
              <a:ext cx="35" cy="35"/>
            </a:xfrm>
            <a:custGeom>
              <a:avLst/>
              <a:gdLst/>
              <a:ahLst/>
              <a:cxnLst>
                <a:cxn ang="0">
                  <a:pos x="27" y="0"/>
                </a:cxn>
                <a:cxn ang="0">
                  <a:pos x="18" y="0"/>
                </a:cxn>
                <a:cxn ang="0">
                  <a:pos x="8" y="0"/>
                </a:cxn>
                <a:cxn ang="0">
                  <a:pos x="0" y="8"/>
                </a:cxn>
                <a:cxn ang="0">
                  <a:pos x="0" y="27"/>
                </a:cxn>
                <a:cxn ang="0">
                  <a:pos x="8" y="35"/>
                </a:cxn>
                <a:cxn ang="0">
                  <a:pos x="27" y="35"/>
                </a:cxn>
                <a:cxn ang="0">
                  <a:pos x="35" y="27"/>
                </a:cxn>
                <a:cxn ang="0">
                  <a:pos x="35" y="8"/>
                </a:cxn>
                <a:cxn ang="0">
                  <a:pos x="27" y="0"/>
                </a:cxn>
              </a:cxnLst>
              <a:rect l="0" t="0" r="r" b="b"/>
              <a:pathLst>
                <a:path w="35" h="35">
                  <a:moveTo>
                    <a:pt x="27" y="0"/>
                  </a:moveTo>
                  <a:lnTo>
                    <a:pt x="18" y="0"/>
                  </a:lnTo>
                  <a:lnTo>
                    <a:pt x="8" y="0"/>
                  </a:lnTo>
                  <a:lnTo>
                    <a:pt x="0" y="8"/>
                  </a:lnTo>
                  <a:lnTo>
                    <a:pt x="0" y="27"/>
                  </a:lnTo>
                  <a:lnTo>
                    <a:pt x="8" y="35"/>
                  </a:lnTo>
                  <a:lnTo>
                    <a:pt x="27" y="35"/>
                  </a:lnTo>
                  <a:lnTo>
                    <a:pt x="35" y="27"/>
                  </a:lnTo>
                  <a:lnTo>
                    <a:pt x="35" y="8"/>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46" name="Freeform 46"/>
            <p:cNvSpPr>
              <a:spLocks/>
            </p:cNvSpPr>
            <p:nvPr/>
          </p:nvSpPr>
          <p:spPr bwMode="auto">
            <a:xfrm>
              <a:off x="8964" y="-84"/>
              <a:ext cx="35" cy="35"/>
            </a:xfrm>
            <a:custGeom>
              <a:avLst/>
              <a:gdLst/>
              <a:ahLst/>
              <a:cxnLst>
                <a:cxn ang="0">
                  <a:pos x="18" y="0"/>
                </a:cxn>
                <a:cxn ang="0">
                  <a:pos x="27" y="0"/>
                </a:cxn>
                <a:cxn ang="0">
                  <a:pos x="35" y="8"/>
                </a:cxn>
                <a:cxn ang="0">
                  <a:pos x="35" y="18"/>
                </a:cxn>
                <a:cxn ang="0">
                  <a:pos x="35" y="27"/>
                </a:cxn>
                <a:cxn ang="0">
                  <a:pos x="27" y="35"/>
                </a:cxn>
                <a:cxn ang="0">
                  <a:pos x="18" y="35"/>
                </a:cxn>
                <a:cxn ang="0">
                  <a:pos x="8" y="35"/>
                </a:cxn>
                <a:cxn ang="0">
                  <a:pos x="0" y="27"/>
                </a:cxn>
                <a:cxn ang="0">
                  <a:pos x="0" y="18"/>
                </a:cxn>
                <a:cxn ang="0">
                  <a:pos x="0" y="8"/>
                </a:cxn>
                <a:cxn ang="0">
                  <a:pos x="8" y="0"/>
                </a:cxn>
                <a:cxn ang="0">
                  <a:pos x="18" y="0"/>
                </a:cxn>
              </a:cxnLst>
              <a:rect l="0" t="0" r="r" b="b"/>
              <a:pathLst>
                <a:path w="35" h="35">
                  <a:moveTo>
                    <a:pt x="18" y="0"/>
                  </a:moveTo>
                  <a:lnTo>
                    <a:pt x="27" y="0"/>
                  </a:lnTo>
                  <a:lnTo>
                    <a:pt x="35" y="8"/>
                  </a:lnTo>
                  <a:lnTo>
                    <a:pt x="35" y="18"/>
                  </a:lnTo>
                  <a:lnTo>
                    <a:pt x="35" y="27"/>
                  </a:lnTo>
                  <a:lnTo>
                    <a:pt x="27" y="35"/>
                  </a:lnTo>
                  <a:lnTo>
                    <a:pt x="18" y="35"/>
                  </a:lnTo>
                  <a:lnTo>
                    <a:pt x="8" y="35"/>
                  </a:lnTo>
                  <a:lnTo>
                    <a:pt x="0" y="27"/>
                  </a:lnTo>
                  <a:lnTo>
                    <a:pt x="0" y="18"/>
                  </a:lnTo>
                  <a:lnTo>
                    <a:pt x="0" y="8"/>
                  </a:lnTo>
                  <a:lnTo>
                    <a:pt x="8" y="0"/>
                  </a:lnTo>
                  <a:lnTo>
                    <a:pt x="18"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47"/>
          <p:cNvGrpSpPr>
            <a:grpSpLocks/>
          </p:cNvGrpSpPr>
          <p:nvPr/>
        </p:nvGrpSpPr>
        <p:grpSpPr bwMode="auto">
          <a:xfrm>
            <a:off x="6129588" y="2798846"/>
            <a:ext cx="469900" cy="463550"/>
            <a:chOff x="3136" y="-255"/>
            <a:chExt cx="738" cy="728"/>
          </a:xfrm>
        </p:grpSpPr>
        <p:sp>
          <p:nvSpPr>
            <p:cNvPr id="25648" name="AutoShape 48"/>
            <p:cNvSpPr>
              <a:spLocks/>
            </p:cNvSpPr>
            <p:nvPr/>
          </p:nvSpPr>
          <p:spPr bwMode="auto">
            <a:xfrm>
              <a:off x="3159" y="-237"/>
              <a:ext cx="692" cy="697"/>
            </a:xfrm>
            <a:custGeom>
              <a:avLst/>
              <a:gdLst/>
              <a:ahLst/>
              <a:cxnLst>
                <a:cxn ang="0">
                  <a:pos x="346" y="0"/>
                </a:cxn>
                <a:cxn ang="0">
                  <a:pos x="416" y="7"/>
                </a:cxn>
                <a:cxn ang="0">
                  <a:pos x="481" y="28"/>
                </a:cxn>
                <a:cxn ang="0">
                  <a:pos x="539" y="60"/>
                </a:cxn>
                <a:cxn ang="0">
                  <a:pos x="590" y="102"/>
                </a:cxn>
                <a:cxn ang="0">
                  <a:pos x="633" y="154"/>
                </a:cxn>
                <a:cxn ang="0">
                  <a:pos x="665" y="213"/>
                </a:cxn>
                <a:cxn ang="0">
                  <a:pos x="685" y="278"/>
                </a:cxn>
                <a:cxn ang="0">
                  <a:pos x="692" y="348"/>
                </a:cxn>
                <a:cxn ang="0">
                  <a:pos x="685" y="418"/>
                </a:cxn>
                <a:cxn ang="0">
                  <a:pos x="665" y="484"/>
                </a:cxn>
                <a:cxn ang="0">
                  <a:pos x="633" y="543"/>
                </a:cxn>
                <a:cxn ang="0">
                  <a:pos x="590" y="594"/>
                </a:cxn>
                <a:cxn ang="0">
                  <a:pos x="539" y="637"/>
                </a:cxn>
                <a:cxn ang="0">
                  <a:pos x="481" y="669"/>
                </a:cxn>
                <a:cxn ang="0">
                  <a:pos x="416" y="689"/>
                </a:cxn>
                <a:cxn ang="0">
                  <a:pos x="346" y="697"/>
                </a:cxn>
                <a:cxn ang="0">
                  <a:pos x="277" y="689"/>
                </a:cxn>
                <a:cxn ang="0">
                  <a:pos x="212" y="669"/>
                </a:cxn>
                <a:cxn ang="0">
                  <a:pos x="153" y="637"/>
                </a:cxn>
                <a:cxn ang="0">
                  <a:pos x="102" y="594"/>
                </a:cxn>
                <a:cxn ang="0">
                  <a:pos x="60" y="543"/>
                </a:cxn>
                <a:cxn ang="0">
                  <a:pos x="28" y="484"/>
                </a:cxn>
                <a:cxn ang="0">
                  <a:pos x="7" y="418"/>
                </a:cxn>
                <a:cxn ang="0">
                  <a:pos x="0" y="348"/>
                </a:cxn>
                <a:cxn ang="0">
                  <a:pos x="7" y="278"/>
                </a:cxn>
                <a:cxn ang="0">
                  <a:pos x="28" y="213"/>
                </a:cxn>
                <a:cxn ang="0">
                  <a:pos x="60" y="154"/>
                </a:cxn>
                <a:cxn ang="0">
                  <a:pos x="102" y="102"/>
                </a:cxn>
                <a:cxn ang="0">
                  <a:pos x="153" y="60"/>
                </a:cxn>
                <a:cxn ang="0">
                  <a:pos x="212" y="28"/>
                </a:cxn>
                <a:cxn ang="0">
                  <a:pos x="277" y="7"/>
                </a:cxn>
                <a:cxn ang="0">
                  <a:pos x="346" y="0"/>
                </a:cxn>
                <a:cxn ang="0">
                  <a:pos x="0" y="356"/>
                </a:cxn>
                <a:cxn ang="0">
                  <a:pos x="687" y="356"/>
                </a:cxn>
                <a:cxn ang="0">
                  <a:pos x="346" y="0"/>
                </a:cxn>
                <a:cxn ang="0">
                  <a:pos x="346" y="697"/>
                </a:cxn>
              </a:cxnLst>
              <a:rect l="0" t="0" r="r" b="b"/>
              <a:pathLst>
                <a:path w="692" h="697">
                  <a:moveTo>
                    <a:pt x="346" y="0"/>
                  </a:moveTo>
                  <a:lnTo>
                    <a:pt x="416" y="7"/>
                  </a:lnTo>
                  <a:lnTo>
                    <a:pt x="481" y="28"/>
                  </a:lnTo>
                  <a:lnTo>
                    <a:pt x="539" y="60"/>
                  </a:lnTo>
                  <a:lnTo>
                    <a:pt x="590" y="102"/>
                  </a:lnTo>
                  <a:lnTo>
                    <a:pt x="633" y="154"/>
                  </a:lnTo>
                  <a:lnTo>
                    <a:pt x="665" y="213"/>
                  </a:lnTo>
                  <a:lnTo>
                    <a:pt x="685" y="278"/>
                  </a:lnTo>
                  <a:lnTo>
                    <a:pt x="692" y="348"/>
                  </a:lnTo>
                  <a:lnTo>
                    <a:pt x="685" y="418"/>
                  </a:lnTo>
                  <a:lnTo>
                    <a:pt x="665" y="484"/>
                  </a:lnTo>
                  <a:lnTo>
                    <a:pt x="633" y="543"/>
                  </a:lnTo>
                  <a:lnTo>
                    <a:pt x="590" y="594"/>
                  </a:lnTo>
                  <a:lnTo>
                    <a:pt x="539" y="637"/>
                  </a:lnTo>
                  <a:lnTo>
                    <a:pt x="481" y="669"/>
                  </a:lnTo>
                  <a:lnTo>
                    <a:pt x="416" y="689"/>
                  </a:lnTo>
                  <a:lnTo>
                    <a:pt x="346" y="697"/>
                  </a:lnTo>
                  <a:lnTo>
                    <a:pt x="277" y="689"/>
                  </a:lnTo>
                  <a:lnTo>
                    <a:pt x="212" y="669"/>
                  </a:lnTo>
                  <a:lnTo>
                    <a:pt x="153" y="637"/>
                  </a:lnTo>
                  <a:lnTo>
                    <a:pt x="102" y="594"/>
                  </a:lnTo>
                  <a:lnTo>
                    <a:pt x="60" y="543"/>
                  </a:lnTo>
                  <a:lnTo>
                    <a:pt x="28" y="484"/>
                  </a:lnTo>
                  <a:lnTo>
                    <a:pt x="7" y="418"/>
                  </a:lnTo>
                  <a:lnTo>
                    <a:pt x="0" y="348"/>
                  </a:lnTo>
                  <a:lnTo>
                    <a:pt x="7" y="278"/>
                  </a:lnTo>
                  <a:lnTo>
                    <a:pt x="28" y="213"/>
                  </a:lnTo>
                  <a:lnTo>
                    <a:pt x="60" y="154"/>
                  </a:lnTo>
                  <a:lnTo>
                    <a:pt x="102" y="102"/>
                  </a:lnTo>
                  <a:lnTo>
                    <a:pt x="153" y="60"/>
                  </a:lnTo>
                  <a:lnTo>
                    <a:pt x="212" y="28"/>
                  </a:lnTo>
                  <a:lnTo>
                    <a:pt x="277" y="7"/>
                  </a:lnTo>
                  <a:lnTo>
                    <a:pt x="346" y="0"/>
                  </a:lnTo>
                  <a:close/>
                  <a:moveTo>
                    <a:pt x="0" y="356"/>
                  </a:moveTo>
                  <a:lnTo>
                    <a:pt x="687" y="356"/>
                  </a:lnTo>
                  <a:moveTo>
                    <a:pt x="346" y="0"/>
                  </a:moveTo>
                  <a:lnTo>
                    <a:pt x="346" y="697"/>
                  </a:lnTo>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49" name="Freeform 49"/>
            <p:cNvSpPr>
              <a:spLocks/>
            </p:cNvSpPr>
            <p:nvPr/>
          </p:nvSpPr>
          <p:spPr bwMode="auto">
            <a:xfrm>
              <a:off x="3485" y="-252"/>
              <a:ext cx="35" cy="35"/>
            </a:xfrm>
            <a:custGeom>
              <a:avLst/>
              <a:gdLst/>
              <a:ahLst/>
              <a:cxnLst>
                <a:cxn ang="0">
                  <a:pos x="27" y="0"/>
                </a:cxn>
                <a:cxn ang="0">
                  <a:pos x="18" y="0"/>
                </a:cxn>
                <a:cxn ang="0">
                  <a:pos x="8" y="0"/>
                </a:cxn>
                <a:cxn ang="0">
                  <a:pos x="0" y="8"/>
                </a:cxn>
                <a:cxn ang="0">
                  <a:pos x="0" y="27"/>
                </a:cxn>
                <a:cxn ang="0">
                  <a:pos x="8" y="35"/>
                </a:cxn>
                <a:cxn ang="0">
                  <a:pos x="27" y="35"/>
                </a:cxn>
                <a:cxn ang="0">
                  <a:pos x="35" y="27"/>
                </a:cxn>
                <a:cxn ang="0">
                  <a:pos x="35" y="8"/>
                </a:cxn>
                <a:cxn ang="0">
                  <a:pos x="27" y="0"/>
                </a:cxn>
              </a:cxnLst>
              <a:rect l="0" t="0" r="r" b="b"/>
              <a:pathLst>
                <a:path w="35" h="35">
                  <a:moveTo>
                    <a:pt x="27" y="0"/>
                  </a:moveTo>
                  <a:lnTo>
                    <a:pt x="18" y="0"/>
                  </a:lnTo>
                  <a:lnTo>
                    <a:pt x="8" y="0"/>
                  </a:lnTo>
                  <a:lnTo>
                    <a:pt x="0" y="8"/>
                  </a:lnTo>
                  <a:lnTo>
                    <a:pt x="0" y="27"/>
                  </a:lnTo>
                  <a:lnTo>
                    <a:pt x="8" y="35"/>
                  </a:lnTo>
                  <a:lnTo>
                    <a:pt x="27" y="35"/>
                  </a:lnTo>
                  <a:lnTo>
                    <a:pt x="35" y="27"/>
                  </a:lnTo>
                  <a:lnTo>
                    <a:pt x="35" y="8"/>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50" name="Freeform 50"/>
            <p:cNvSpPr>
              <a:spLocks/>
            </p:cNvSpPr>
            <p:nvPr/>
          </p:nvSpPr>
          <p:spPr bwMode="auto">
            <a:xfrm>
              <a:off x="3485" y="-252"/>
              <a:ext cx="35" cy="35"/>
            </a:xfrm>
            <a:custGeom>
              <a:avLst/>
              <a:gdLst/>
              <a:ahLst/>
              <a:cxnLst>
                <a:cxn ang="0">
                  <a:pos x="18" y="0"/>
                </a:cxn>
                <a:cxn ang="0">
                  <a:pos x="27" y="0"/>
                </a:cxn>
                <a:cxn ang="0">
                  <a:pos x="35" y="8"/>
                </a:cxn>
                <a:cxn ang="0">
                  <a:pos x="35" y="18"/>
                </a:cxn>
                <a:cxn ang="0">
                  <a:pos x="35" y="27"/>
                </a:cxn>
                <a:cxn ang="0">
                  <a:pos x="27" y="35"/>
                </a:cxn>
                <a:cxn ang="0">
                  <a:pos x="18" y="35"/>
                </a:cxn>
                <a:cxn ang="0">
                  <a:pos x="8" y="35"/>
                </a:cxn>
                <a:cxn ang="0">
                  <a:pos x="0" y="27"/>
                </a:cxn>
                <a:cxn ang="0">
                  <a:pos x="0" y="18"/>
                </a:cxn>
                <a:cxn ang="0">
                  <a:pos x="0" y="8"/>
                </a:cxn>
                <a:cxn ang="0">
                  <a:pos x="8" y="0"/>
                </a:cxn>
                <a:cxn ang="0">
                  <a:pos x="18" y="0"/>
                </a:cxn>
              </a:cxnLst>
              <a:rect l="0" t="0" r="r" b="b"/>
              <a:pathLst>
                <a:path w="35" h="35">
                  <a:moveTo>
                    <a:pt x="18" y="0"/>
                  </a:moveTo>
                  <a:lnTo>
                    <a:pt x="27" y="0"/>
                  </a:lnTo>
                  <a:lnTo>
                    <a:pt x="35" y="8"/>
                  </a:lnTo>
                  <a:lnTo>
                    <a:pt x="35" y="18"/>
                  </a:lnTo>
                  <a:lnTo>
                    <a:pt x="35" y="27"/>
                  </a:lnTo>
                  <a:lnTo>
                    <a:pt x="27" y="35"/>
                  </a:lnTo>
                  <a:lnTo>
                    <a:pt x="18" y="35"/>
                  </a:lnTo>
                  <a:lnTo>
                    <a:pt x="8" y="35"/>
                  </a:lnTo>
                  <a:lnTo>
                    <a:pt x="0" y="27"/>
                  </a:lnTo>
                  <a:lnTo>
                    <a:pt x="0" y="18"/>
                  </a:lnTo>
                  <a:lnTo>
                    <a:pt x="0" y="8"/>
                  </a:lnTo>
                  <a:lnTo>
                    <a:pt x="8" y="0"/>
                  </a:lnTo>
                  <a:lnTo>
                    <a:pt x="18"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51" name="Freeform 51"/>
            <p:cNvSpPr>
              <a:spLocks/>
            </p:cNvSpPr>
            <p:nvPr/>
          </p:nvSpPr>
          <p:spPr bwMode="auto">
            <a:xfrm>
              <a:off x="3139" y="94"/>
              <a:ext cx="35" cy="35"/>
            </a:xfrm>
            <a:custGeom>
              <a:avLst/>
              <a:gdLst/>
              <a:ahLst/>
              <a:cxnLst>
                <a:cxn ang="0">
                  <a:pos x="26" y="0"/>
                </a:cxn>
                <a:cxn ang="0">
                  <a:pos x="17" y="0"/>
                </a:cxn>
                <a:cxn ang="0">
                  <a:pos x="7" y="0"/>
                </a:cxn>
                <a:cxn ang="0">
                  <a:pos x="0" y="8"/>
                </a:cxn>
                <a:cxn ang="0">
                  <a:pos x="0" y="27"/>
                </a:cxn>
                <a:cxn ang="0">
                  <a:pos x="7" y="35"/>
                </a:cxn>
                <a:cxn ang="0">
                  <a:pos x="26" y="35"/>
                </a:cxn>
                <a:cxn ang="0">
                  <a:pos x="34" y="27"/>
                </a:cxn>
                <a:cxn ang="0">
                  <a:pos x="34" y="8"/>
                </a:cxn>
                <a:cxn ang="0">
                  <a:pos x="26" y="0"/>
                </a:cxn>
              </a:cxnLst>
              <a:rect l="0" t="0" r="r" b="b"/>
              <a:pathLst>
                <a:path w="35" h="35">
                  <a:moveTo>
                    <a:pt x="26" y="0"/>
                  </a:moveTo>
                  <a:lnTo>
                    <a:pt x="17" y="0"/>
                  </a:lnTo>
                  <a:lnTo>
                    <a:pt x="7" y="0"/>
                  </a:lnTo>
                  <a:lnTo>
                    <a:pt x="0" y="8"/>
                  </a:lnTo>
                  <a:lnTo>
                    <a:pt x="0" y="27"/>
                  </a:lnTo>
                  <a:lnTo>
                    <a:pt x="7" y="35"/>
                  </a:lnTo>
                  <a:lnTo>
                    <a:pt x="26" y="35"/>
                  </a:lnTo>
                  <a:lnTo>
                    <a:pt x="34" y="27"/>
                  </a:lnTo>
                  <a:lnTo>
                    <a:pt x="34" y="8"/>
                  </a:lnTo>
                  <a:lnTo>
                    <a:pt x="26"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52" name="Freeform 52"/>
            <p:cNvSpPr>
              <a:spLocks/>
            </p:cNvSpPr>
            <p:nvPr/>
          </p:nvSpPr>
          <p:spPr bwMode="auto">
            <a:xfrm>
              <a:off x="3139" y="94"/>
              <a:ext cx="35" cy="35"/>
            </a:xfrm>
            <a:custGeom>
              <a:avLst/>
              <a:gdLst/>
              <a:ahLst/>
              <a:cxnLst>
                <a:cxn ang="0">
                  <a:pos x="17" y="0"/>
                </a:cxn>
                <a:cxn ang="0">
                  <a:pos x="26" y="0"/>
                </a:cxn>
                <a:cxn ang="0">
                  <a:pos x="34" y="8"/>
                </a:cxn>
                <a:cxn ang="0">
                  <a:pos x="34" y="17"/>
                </a:cxn>
                <a:cxn ang="0">
                  <a:pos x="34" y="27"/>
                </a:cxn>
                <a:cxn ang="0">
                  <a:pos x="26" y="35"/>
                </a:cxn>
                <a:cxn ang="0">
                  <a:pos x="17" y="35"/>
                </a:cxn>
                <a:cxn ang="0">
                  <a:pos x="7" y="35"/>
                </a:cxn>
                <a:cxn ang="0">
                  <a:pos x="0" y="27"/>
                </a:cxn>
                <a:cxn ang="0">
                  <a:pos x="0" y="17"/>
                </a:cxn>
                <a:cxn ang="0">
                  <a:pos x="0" y="8"/>
                </a:cxn>
                <a:cxn ang="0">
                  <a:pos x="7" y="0"/>
                </a:cxn>
                <a:cxn ang="0">
                  <a:pos x="17" y="0"/>
                </a:cxn>
              </a:cxnLst>
              <a:rect l="0" t="0" r="r" b="b"/>
              <a:pathLst>
                <a:path w="35" h="35">
                  <a:moveTo>
                    <a:pt x="17" y="0"/>
                  </a:moveTo>
                  <a:lnTo>
                    <a:pt x="26" y="0"/>
                  </a:lnTo>
                  <a:lnTo>
                    <a:pt x="34" y="8"/>
                  </a:lnTo>
                  <a:lnTo>
                    <a:pt x="34" y="17"/>
                  </a:lnTo>
                  <a:lnTo>
                    <a:pt x="34" y="27"/>
                  </a:lnTo>
                  <a:lnTo>
                    <a:pt x="26" y="35"/>
                  </a:lnTo>
                  <a:lnTo>
                    <a:pt x="17" y="35"/>
                  </a:lnTo>
                  <a:lnTo>
                    <a:pt x="7" y="35"/>
                  </a:lnTo>
                  <a:lnTo>
                    <a:pt x="0" y="27"/>
                  </a:lnTo>
                  <a:lnTo>
                    <a:pt x="0" y="17"/>
                  </a:lnTo>
                  <a:lnTo>
                    <a:pt x="0" y="8"/>
                  </a:lnTo>
                  <a:lnTo>
                    <a:pt x="7" y="0"/>
                  </a:lnTo>
                  <a:lnTo>
                    <a:pt x="17"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53" name="Freeform 53"/>
            <p:cNvSpPr>
              <a:spLocks/>
            </p:cNvSpPr>
            <p:nvPr/>
          </p:nvSpPr>
          <p:spPr bwMode="auto">
            <a:xfrm>
              <a:off x="3485" y="434"/>
              <a:ext cx="35" cy="35"/>
            </a:xfrm>
            <a:custGeom>
              <a:avLst/>
              <a:gdLst/>
              <a:ahLst/>
              <a:cxnLst>
                <a:cxn ang="0">
                  <a:pos x="27" y="0"/>
                </a:cxn>
                <a:cxn ang="0">
                  <a:pos x="18" y="0"/>
                </a:cxn>
                <a:cxn ang="0">
                  <a:pos x="8" y="0"/>
                </a:cxn>
                <a:cxn ang="0">
                  <a:pos x="0" y="8"/>
                </a:cxn>
                <a:cxn ang="0">
                  <a:pos x="0" y="27"/>
                </a:cxn>
                <a:cxn ang="0">
                  <a:pos x="8" y="34"/>
                </a:cxn>
                <a:cxn ang="0">
                  <a:pos x="27" y="34"/>
                </a:cxn>
                <a:cxn ang="0">
                  <a:pos x="35" y="27"/>
                </a:cxn>
                <a:cxn ang="0">
                  <a:pos x="35" y="8"/>
                </a:cxn>
                <a:cxn ang="0">
                  <a:pos x="27" y="0"/>
                </a:cxn>
              </a:cxnLst>
              <a:rect l="0" t="0" r="r" b="b"/>
              <a:pathLst>
                <a:path w="35" h="35">
                  <a:moveTo>
                    <a:pt x="27" y="0"/>
                  </a:moveTo>
                  <a:lnTo>
                    <a:pt x="18" y="0"/>
                  </a:lnTo>
                  <a:lnTo>
                    <a:pt x="8" y="0"/>
                  </a:lnTo>
                  <a:lnTo>
                    <a:pt x="0" y="8"/>
                  </a:lnTo>
                  <a:lnTo>
                    <a:pt x="0" y="27"/>
                  </a:lnTo>
                  <a:lnTo>
                    <a:pt x="8" y="34"/>
                  </a:lnTo>
                  <a:lnTo>
                    <a:pt x="27" y="34"/>
                  </a:lnTo>
                  <a:lnTo>
                    <a:pt x="35" y="27"/>
                  </a:lnTo>
                  <a:lnTo>
                    <a:pt x="35" y="8"/>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54" name="Freeform 54"/>
            <p:cNvSpPr>
              <a:spLocks/>
            </p:cNvSpPr>
            <p:nvPr/>
          </p:nvSpPr>
          <p:spPr bwMode="auto">
            <a:xfrm>
              <a:off x="3485" y="434"/>
              <a:ext cx="35" cy="35"/>
            </a:xfrm>
            <a:custGeom>
              <a:avLst/>
              <a:gdLst/>
              <a:ahLst/>
              <a:cxnLst>
                <a:cxn ang="0">
                  <a:pos x="18" y="0"/>
                </a:cxn>
                <a:cxn ang="0">
                  <a:pos x="27" y="0"/>
                </a:cxn>
                <a:cxn ang="0">
                  <a:pos x="35" y="8"/>
                </a:cxn>
                <a:cxn ang="0">
                  <a:pos x="35" y="17"/>
                </a:cxn>
                <a:cxn ang="0">
                  <a:pos x="35" y="27"/>
                </a:cxn>
                <a:cxn ang="0">
                  <a:pos x="27" y="34"/>
                </a:cxn>
                <a:cxn ang="0">
                  <a:pos x="18" y="34"/>
                </a:cxn>
                <a:cxn ang="0">
                  <a:pos x="8" y="34"/>
                </a:cxn>
                <a:cxn ang="0">
                  <a:pos x="0" y="27"/>
                </a:cxn>
                <a:cxn ang="0">
                  <a:pos x="0" y="17"/>
                </a:cxn>
                <a:cxn ang="0">
                  <a:pos x="0" y="8"/>
                </a:cxn>
                <a:cxn ang="0">
                  <a:pos x="8" y="0"/>
                </a:cxn>
                <a:cxn ang="0">
                  <a:pos x="18" y="0"/>
                </a:cxn>
              </a:cxnLst>
              <a:rect l="0" t="0" r="r" b="b"/>
              <a:pathLst>
                <a:path w="35" h="35">
                  <a:moveTo>
                    <a:pt x="18" y="0"/>
                  </a:moveTo>
                  <a:lnTo>
                    <a:pt x="27" y="0"/>
                  </a:lnTo>
                  <a:lnTo>
                    <a:pt x="35" y="8"/>
                  </a:lnTo>
                  <a:lnTo>
                    <a:pt x="35" y="17"/>
                  </a:lnTo>
                  <a:lnTo>
                    <a:pt x="35" y="27"/>
                  </a:lnTo>
                  <a:lnTo>
                    <a:pt x="27" y="34"/>
                  </a:lnTo>
                  <a:lnTo>
                    <a:pt x="18" y="34"/>
                  </a:lnTo>
                  <a:lnTo>
                    <a:pt x="8" y="34"/>
                  </a:lnTo>
                  <a:lnTo>
                    <a:pt x="0" y="27"/>
                  </a:lnTo>
                  <a:lnTo>
                    <a:pt x="0" y="17"/>
                  </a:lnTo>
                  <a:lnTo>
                    <a:pt x="0" y="8"/>
                  </a:lnTo>
                  <a:lnTo>
                    <a:pt x="8" y="0"/>
                  </a:lnTo>
                  <a:lnTo>
                    <a:pt x="18"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55" name="Freeform 55"/>
            <p:cNvSpPr>
              <a:spLocks/>
            </p:cNvSpPr>
            <p:nvPr/>
          </p:nvSpPr>
          <p:spPr bwMode="auto">
            <a:xfrm>
              <a:off x="3836" y="103"/>
              <a:ext cx="35" cy="35"/>
            </a:xfrm>
            <a:custGeom>
              <a:avLst/>
              <a:gdLst/>
              <a:ahLst/>
              <a:cxnLst>
                <a:cxn ang="0">
                  <a:pos x="27" y="0"/>
                </a:cxn>
                <a:cxn ang="0">
                  <a:pos x="17" y="0"/>
                </a:cxn>
                <a:cxn ang="0">
                  <a:pos x="8" y="0"/>
                </a:cxn>
                <a:cxn ang="0">
                  <a:pos x="0" y="8"/>
                </a:cxn>
                <a:cxn ang="0">
                  <a:pos x="0" y="27"/>
                </a:cxn>
                <a:cxn ang="0">
                  <a:pos x="8" y="34"/>
                </a:cxn>
                <a:cxn ang="0">
                  <a:pos x="27" y="34"/>
                </a:cxn>
                <a:cxn ang="0">
                  <a:pos x="35" y="27"/>
                </a:cxn>
                <a:cxn ang="0">
                  <a:pos x="35" y="8"/>
                </a:cxn>
                <a:cxn ang="0">
                  <a:pos x="27" y="0"/>
                </a:cxn>
              </a:cxnLst>
              <a:rect l="0" t="0" r="r" b="b"/>
              <a:pathLst>
                <a:path w="35" h="35">
                  <a:moveTo>
                    <a:pt x="27" y="0"/>
                  </a:moveTo>
                  <a:lnTo>
                    <a:pt x="17" y="0"/>
                  </a:lnTo>
                  <a:lnTo>
                    <a:pt x="8" y="0"/>
                  </a:lnTo>
                  <a:lnTo>
                    <a:pt x="0" y="8"/>
                  </a:lnTo>
                  <a:lnTo>
                    <a:pt x="0" y="27"/>
                  </a:lnTo>
                  <a:lnTo>
                    <a:pt x="8" y="34"/>
                  </a:lnTo>
                  <a:lnTo>
                    <a:pt x="27" y="34"/>
                  </a:lnTo>
                  <a:lnTo>
                    <a:pt x="35" y="27"/>
                  </a:lnTo>
                  <a:lnTo>
                    <a:pt x="35" y="8"/>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56" name="Freeform 56"/>
            <p:cNvSpPr>
              <a:spLocks/>
            </p:cNvSpPr>
            <p:nvPr/>
          </p:nvSpPr>
          <p:spPr bwMode="auto">
            <a:xfrm>
              <a:off x="3836" y="103"/>
              <a:ext cx="35" cy="35"/>
            </a:xfrm>
            <a:custGeom>
              <a:avLst/>
              <a:gdLst/>
              <a:ahLst/>
              <a:cxnLst>
                <a:cxn ang="0">
                  <a:pos x="17" y="0"/>
                </a:cxn>
                <a:cxn ang="0">
                  <a:pos x="27" y="0"/>
                </a:cxn>
                <a:cxn ang="0">
                  <a:pos x="35" y="8"/>
                </a:cxn>
                <a:cxn ang="0">
                  <a:pos x="35" y="17"/>
                </a:cxn>
                <a:cxn ang="0">
                  <a:pos x="35" y="27"/>
                </a:cxn>
                <a:cxn ang="0">
                  <a:pos x="27" y="34"/>
                </a:cxn>
                <a:cxn ang="0">
                  <a:pos x="17" y="34"/>
                </a:cxn>
                <a:cxn ang="0">
                  <a:pos x="8" y="34"/>
                </a:cxn>
                <a:cxn ang="0">
                  <a:pos x="0" y="27"/>
                </a:cxn>
                <a:cxn ang="0">
                  <a:pos x="0" y="17"/>
                </a:cxn>
                <a:cxn ang="0">
                  <a:pos x="0" y="8"/>
                </a:cxn>
                <a:cxn ang="0">
                  <a:pos x="8" y="0"/>
                </a:cxn>
                <a:cxn ang="0">
                  <a:pos x="17" y="0"/>
                </a:cxn>
              </a:cxnLst>
              <a:rect l="0" t="0" r="r" b="b"/>
              <a:pathLst>
                <a:path w="35" h="35">
                  <a:moveTo>
                    <a:pt x="17" y="0"/>
                  </a:moveTo>
                  <a:lnTo>
                    <a:pt x="27" y="0"/>
                  </a:lnTo>
                  <a:lnTo>
                    <a:pt x="35" y="8"/>
                  </a:lnTo>
                  <a:lnTo>
                    <a:pt x="35" y="17"/>
                  </a:lnTo>
                  <a:lnTo>
                    <a:pt x="35" y="27"/>
                  </a:lnTo>
                  <a:lnTo>
                    <a:pt x="27" y="34"/>
                  </a:lnTo>
                  <a:lnTo>
                    <a:pt x="17" y="34"/>
                  </a:lnTo>
                  <a:lnTo>
                    <a:pt x="8" y="34"/>
                  </a:lnTo>
                  <a:lnTo>
                    <a:pt x="0" y="27"/>
                  </a:lnTo>
                  <a:lnTo>
                    <a:pt x="0" y="17"/>
                  </a:lnTo>
                  <a:lnTo>
                    <a:pt x="0" y="8"/>
                  </a:lnTo>
                  <a:lnTo>
                    <a:pt x="8" y="0"/>
                  </a:lnTo>
                  <a:lnTo>
                    <a:pt x="17"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57" name="Freeform 57"/>
            <p:cNvSpPr>
              <a:spLocks/>
            </p:cNvSpPr>
            <p:nvPr/>
          </p:nvSpPr>
          <p:spPr bwMode="auto">
            <a:xfrm>
              <a:off x="3485" y="103"/>
              <a:ext cx="35" cy="35"/>
            </a:xfrm>
            <a:custGeom>
              <a:avLst/>
              <a:gdLst/>
              <a:ahLst/>
              <a:cxnLst>
                <a:cxn ang="0">
                  <a:pos x="27" y="0"/>
                </a:cxn>
                <a:cxn ang="0">
                  <a:pos x="18" y="0"/>
                </a:cxn>
                <a:cxn ang="0">
                  <a:pos x="8" y="0"/>
                </a:cxn>
                <a:cxn ang="0">
                  <a:pos x="0" y="8"/>
                </a:cxn>
                <a:cxn ang="0">
                  <a:pos x="0" y="27"/>
                </a:cxn>
                <a:cxn ang="0">
                  <a:pos x="8" y="34"/>
                </a:cxn>
                <a:cxn ang="0">
                  <a:pos x="27" y="34"/>
                </a:cxn>
                <a:cxn ang="0">
                  <a:pos x="35" y="27"/>
                </a:cxn>
                <a:cxn ang="0">
                  <a:pos x="35" y="8"/>
                </a:cxn>
                <a:cxn ang="0">
                  <a:pos x="27" y="0"/>
                </a:cxn>
              </a:cxnLst>
              <a:rect l="0" t="0" r="r" b="b"/>
              <a:pathLst>
                <a:path w="35" h="35">
                  <a:moveTo>
                    <a:pt x="27" y="0"/>
                  </a:moveTo>
                  <a:lnTo>
                    <a:pt x="18" y="0"/>
                  </a:lnTo>
                  <a:lnTo>
                    <a:pt x="8" y="0"/>
                  </a:lnTo>
                  <a:lnTo>
                    <a:pt x="0" y="8"/>
                  </a:lnTo>
                  <a:lnTo>
                    <a:pt x="0" y="27"/>
                  </a:lnTo>
                  <a:lnTo>
                    <a:pt x="8" y="34"/>
                  </a:lnTo>
                  <a:lnTo>
                    <a:pt x="27" y="34"/>
                  </a:lnTo>
                  <a:lnTo>
                    <a:pt x="35" y="27"/>
                  </a:lnTo>
                  <a:lnTo>
                    <a:pt x="35" y="8"/>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58" name="Freeform 58"/>
            <p:cNvSpPr>
              <a:spLocks/>
            </p:cNvSpPr>
            <p:nvPr/>
          </p:nvSpPr>
          <p:spPr bwMode="auto">
            <a:xfrm>
              <a:off x="3485" y="103"/>
              <a:ext cx="35" cy="35"/>
            </a:xfrm>
            <a:custGeom>
              <a:avLst/>
              <a:gdLst/>
              <a:ahLst/>
              <a:cxnLst>
                <a:cxn ang="0">
                  <a:pos x="18" y="0"/>
                </a:cxn>
                <a:cxn ang="0">
                  <a:pos x="27" y="0"/>
                </a:cxn>
                <a:cxn ang="0">
                  <a:pos x="35" y="8"/>
                </a:cxn>
                <a:cxn ang="0">
                  <a:pos x="35" y="17"/>
                </a:cxn>
                <a:cxn ang="0">
                  <a:pos x="35" y="27"/>
                </a:cxn>
                <a:cxn ang="0">
                  <a:pos x="27" y="34"/>
                </a:cxn>
                <a:cxn ang="0">
                  <a:pos x="18" y="34"/>
                </a:cxn>
                <a:cxn ang="0">
                  <a:pos x="8" y="34"/>
                </a:cxn>
                <a:cxn ang="0">
                  <a:pos x="0" y="27"/>
                </a:cxn>
                <a:cxn ang="0">
                  <a:pos x="0" y="17"/>
                </a:cxn>
                <a:cxn ang="0">
                  <a:pos x="0" y="8"/>
                </a:cxn>
                <a:cxn ang="0">
                  <a:pos x="8" y="0"/>
                </a:cxn>
                <a:cxn ang="0">
                  <a:pos x="18" y="0"/>
                </a:cxn>
              </a:cxnLst>
              <a:rect l="0" t="0" r="r" b="b"/>
              <a:pathLst>
                <a:path w="35" h="35">
                  <a:moveTo>
                    <a:pt x="18" y="0"/>
                  </a:moveTo>
                  <a:lnTo>
                    <a:pt x="27" y="0"/>
                  </a:lnTo>
                  <a:lnTo>
                    <a:pt x="35" y="8"/>
                  </a:lnTo>
                  <a:lnTo>
                    <a:pt x="35" y="17"/>
                  </a:lnTo>
                  <a:lnTo>
                    <a:pt x="35" y="27"/>
                  </a:lnTo>
                  <a:lnTo>
                    <a:pt x="27" y="34"/>
                  </a:lnTo>
                  <a:lnTo>
                    <a:pt x="18" y="34"/>
                  </a:lnTo>
                  <a:lnTo>
                    <a:pt x="8" y="34"/>
                  </a:lnTo>
                  <a:lnTo>
                    <a:pt x="0" y="27"/>
                  </a:lnTo>
                  <a:lnTo>
                    <a:pt x="0" y="17"/>
                  </a:lnTo>
                  <a:lnTo>
                    <a:pt x="0" y="8"/>
                  </a:lnTo>
                  <a:lnTo>
                    <a:pt x="8" y="0"/>
                  </a:lnTo>
                  <a:lnTo>
                    <a:pt x="18"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59"/>
          <p:cNvGrpSpPr>
            <a:grpSpLocks/>
          </p:cNvGrpSpPr>
          <p:nvPr/>
        </p:nvGrpSpPr>
        <p:grpSpPr bwMode="auto">
          <a:xfrm>
            <a:off x="7078078" y="2812215"/>
            <a:ext cx="468313" cy="463550"/>
            <a:chOff x="4875" y="-215"/>
            <a:chExt cx="738" cy="728"/>
          </a:xfrm>
        </p:grpSpPr>
        <p:sp>
          <p:nvSpPr>
            <p:cNvPr id="25660" name="AutoShape 60"/>
            <p:cNvSpPr>
              <a:spLocks/>
            </p:cNvSpPr>
            <p:nvPr/>
          </p:nvSpPr>
          <p:spPr bwMode="auto">
            <a:xfrm>
              <a:off x="4898" y="-198"/>
              <a:ext cx="692" cy="697"/>
            </a:xfrm>
            <a:custGeom>
              <a:avLst/>
              <a:gdLst/>
              <a:ahLst/>
              <a:cxnLst>
                <a:cxn ang="0">
                  <a:pos x="346" y="0"/>
                </a:cxn>
                <a:cxn ang="0">
                  <a:pos x="416" y="7"/>
                </a:cxn>
                <a:cxn ang="0">
                  <a:pos x="480" y="27"/>
                </a:cxn>
                <a:cxn ang="0">
                  <a:pos x="539" y="59"/>
                </a:cxn>
                <a:cxn ang="0">
                  <a:pos x="590" y="102"/>
                </a:cxn>
                <a:cxn ang="0">
                  <a:pos x="633" y="153"/>
                </a:cxn>
                <a:cxn ang="0">
                  <a:pos x="665" y="212"/>
                </a:cxn>
                <a:cxn ang="0">
                  <a:pos x="685" y="278"/>
                </a:cxn>
                <a:cxn ang="0">
                  <a:pos x="692" y="348"/>
                </a:cxn>
                <a:cxn ang="0">
                  <a:pos x="685" y="418"/>
                </a:cxn>
                <a:cxn ang="0">
                  <a:pos x="665" y="483"/>
                </a:cxn>
                <a:cxn ang="0">
                  <a:pos x="633" y="542"/>
                </a:cxn>
                <a:cxn ang="0">
                  <a:pos x="590" y="594"/>
                </a:cxn>
                <a:cxn ang="0">
                  <a:pos x="539" y="636"/>
                </a:cxn>
                <a:cxn ang="0">
                  <a:pos x="480" y="669"/>
                </a:cxn>
                <a:cxn ang="0">
                  <a:pos x="416" y="689"/>
                </a:cxn>
                <a:cxn ang="0">
                  <a:pos x="346" y="696"/>
                </a:cxn>
                <a:cxn ang="0">
                  <a:pos x="276" y="689"/>
                </a:cxn>
                <a:cxn ang="0">
                  <a:pos x="212" y="669"/>
                </a:cxn>
                <a:cxn ang="0">
                  <a:pos x="153" y="636"/>
                </a:cxn>
                <a:cxn ang="0">
                  <a:pos x="102" y="594"/>
                </a:cxn>
                <a:cxn ang="0">
                  <a:pos x="59" y="542"/>
                </a:cxn>
                <a:cxn ang="0">
                  <a:pos x="27" y="483"/>
                </a:cxn>
                <a:cxn ang="0">
                  <a:pos x="7" y="418"/>
                </a:cxn>
                <a:cxn ang="0">
                  <a:pos x="0" y="348"/>
                </a:cxn>
                <a:cxn ang="0">
                  <a:pos x="7" y="278"/>
                </a:cxn>
                <a:cxn ang="0">
                  <a:pos x="27" y="212"/>
                </a:cxn>
                <a:cxn ang="0">
                  <a:pos x="59" y="153"/>
                </a:cxn>
                <a:cxn ang="0">
                  <a:pos x="102" y="102"/>
                </a:cxn>
                <a:cxn ang="0">
                  <a:pos x="153" y="59"/>
                </a:cxn>
                <a:cxn ang="0">
                  <a:pos x="212" y="27"/>
                </a:cxn>
                <a:cxn ang="0">
                  <a:pos x="276" y="7"/>
                </a:cxn>
                <a:cxn ang="0">
                  <a:pos x="346" y="0"/>
                </a:cxn>
                <a:cxn ang="0">
                  <a:pos x="0" y="355"/>
                </a:cxn>
                <a:cxn ang="0">
                  <a:pos x="687" y="355"/>
                </a:cxn>
                <a:cxn ang="0">
                  <a:pos x="346" y="0"/>
                </a:cxn>
                <a:cxn ang="0">
                  <a:pos x="346" y="696"/>
                </a:cxn>
              </a:cxnLst>
              <a:rect l="0" t="0" r="r" b="b"/>
              <a:pathLst>
                <a:path w="692" h="697">
                  <a:moveTo>
                    <a:pt x="346" y="0"/>
                  </a:moveTo>
                  <a:lnTo>
                    <a:pt x="416" y="7"/>
                  </a:lnTo>
                  <a:lnTo>
                    <a:pt x="480" y="27"/>
                  </a:lnTo>
                  <a:lnTo>
                    <a:pt x="539" y="59"/>
                  </a:lnTo>
                  <a:lnTo>
                    <a:pt x="590" y="102"/>
                  </a:lnTo>
                  <a:lnTo>
                    <a:pt x="633" y="153"/>
                  </a:lnTo>
                  <a:lnTo>
                    <a:pt x="665" y="212"/>
                  </a:lnTo>
                  <a:lnTo>
                    <a:pt x="685" y="278"/>
                  </a:lnTo>
                  <a:lnTo>
                    <a:pt x="692" y="348"/>
                  </a:lnTo>
                  <a:lnTo>
                    <a:pt x="685" y="418"/>
                  </a:lnTo>
                  <a:lnTo>
                    <a:pt x="665" y="483"/>
                  </a:lnTo>
                  <a:lnTo>
                    <a:pt x="633" y="542"/>
                  </a:lnTo>
                  <a:lnTo>
                    <a:pt x="590" y="594"/>
                  </a:lnTo>
                  <a:lnTo>
                    <a:pt x="539" y="636"/>
                  </a:lnTo>
                  <a:lnTo>
                    <a:pt x="480" y="669"/>
                  </a:lnTo>
                  <a:lnTo>
                    <a:pt x="416" y="689"/>
                  </a:lnTo>
                  <a:lnTo>
                    <a:pt x="346" y="696"/>
                  </a:lnTo>
                  <a:lnTo>
                    <a:pt x="276" y="689"/>
                  </a:lnTo>
                  <a:lnTo>
                    <a:pt x="212" y="669"/>
                  </a:lnTo>
                  <a:lnTo>
                    <a:pt x="153" y="636"/>
                  </a:lnTo>
                  <a:lnTo>
                    <a:pt x="102" y="594"/>
                  </a:lnTo>
                  <a:lnTo>
                    <a:pt x="59" y="542"/>
                  </a:lnTo>
                  <a:lnTo>
                    <a:pt x="27" y="483"/>
                  </a:lnTo>
                  <a:lnTo>
                    <a:pt x="7" y="418"/>
                  </a:lnTo>
                  <a:lnTo>
                    <a:pt x="0" y="348"/>
                  </a:lnTo>
                  <a:lnTo>
                    <a:pt x="7" y="278"/>
                  </a:lnTo>
                  <a:lnTo>
                    <a:pt x="27" y="212"/>
                  </a:lnTo>
                  <a:lnTo>
                    <a:pt x="59" y="153"/>
                  </a:lnTo>
                  <a:lnTo>
                    <a:pt x="102" y="102"/>
                  </a:lnTo>
                  <a:lnTo>
                    <a:pt x="153" y="59"/>
                  </a:lnTo>
                  <a:lnTo>
                    <a:pt x="212" y="27"/>
                  </a:lnTo>
                  <a:lnTo>
                    <a:pt x="276" y="7"/>
                  </a:lnTo>
                  <a:lnTo>
                    <a:pt x="346" y="0"/>
                  </a:lnTo>
                  <a:close/>
                  <a:moveTo>
                    <a:pt x="0" y="355"/>
                  </a:moveTo>
                  <a:lnTo>
                    <a:pt x="687" y="355"/>
                  </a:lnTo>
                  <a:moveTo>
                    <a:pt x="346" y="0"/>
                  </a:moveTo>
                  <a:lnTo>
                    <a:pt x="346" y="696"/>
                  </a:lnTo>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61" name="Freeform 61"/>
            <p:cNvSpPr>
              <a:spLocks/>
            </p:cNvSpPr>
            <p:nvPr/>
          </p:nvSpPr>
          <p:spPr bwMode="auto">
            <a:xfrm>
              <a:off x="5224" y="-213"/>
              <a:ext cx="35" cy="35"/>
            </a:xfrm>
            <a:custGeom>
              <a:avLst/>
              <a:gdLst/>
              <a:ahLst/>
              <a:cxnLst>
                <a:cxn ang="0">
                  <a:pos x="27" y="0"/>
                </a:cxn>
                <a:cxn ang="0">
                  <a:pos x="18" y="0"/>
                </a:cxn>
                <a:cxn ang="0">
                  <a:pos x="8" y="0"/>
                </a:cxn>
                <a:cxn ang="0">
                  <a:pos x="0" y="8"/>
                </a:cxn>
                <a:cxn ang="0">
                  <a:pos x="0" y="27"/>
                </a:cxn>
                <a:cxn ang="0">
                  <a:pos x="8" y="34"/>
                </a:cxn>
                <a:cxn ang="0">
                  <a:pos x="27" y="34"/>
                </a:cxn>
                <a:cxn ang="0">
                  <a:pos x="35" y="27"/>
                </a:cxn>
                <a:cxn ang="0">
                  <a:pos x="35" y="8"/>
                </a:cxn>
                <a:cxn ang="0">
                  <a:pos x="27" y="0"/>
                </a:cxn>
              </a:cxnLst>
              <a:rect l="0" t="0" r="r" b="b"/>
              <a:pathLst>
                <a:path w="35" h="35">
                  <a:moveTo>
                    <a:pt x="27" y="0"/>
                  </a:moveTo>
                  <a:lnTo>
                    <a:pt x="18" y="0"/>
                  </a:lnTo>
                  <a:lnTo>
                    <a:pt x="8" y="0"/>
                  </a:lnTo>
                  <a:lnTo>
                    <a:pt x="0" y="8"/>
                  </a:lnTo>
                  <a:lnTo>
                    <a:pt x="0" y="27"/>
                  </a:lnTo>
                  <a:lnTo>
                    <a:pt x="8" y="34"/>
                  </a:lnTo>
                  <a:lnTo>
                    <a:pt x="27" y="34"/>
                  </a:lnTo>
                  <a:lnTo>
                    <a:pt x="35" y="27"/>
                  </a:lnTo>
                  <a:lnTo>
                    <a:pt x="35" y="8"/>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62" name="Freeform 62"/>
            <p:cNvSpPr>
              <a:spLocks/>
            </p:cNvSpPr>
            <p:nvPr/>
          </p:nvSpPr>
          <p:spPr bwMode="auto">
            <a:xfrm>
              <a:off x="5224" y="-213"/>
              <a:ext cx="35" cy="35"/>
            </a:xfrm>
            <a:custGeom>
              <a:avLst/>
              <a:gdLst/>
              <a:ahLst/>
              <a:cxnLst>
                <a:cxn ang="0">
                  <a:pos x="18" y="0"/>
                </a:cxn>
                <a:cxn ang="0">
                  <a:pos x="27" y="0"/>
                </a:cxn>
                <a:cxn ang="0">
                  <a:pos x="35" y="8"/>
                </a:cxn>
                <a:cxn ang="0">
                  <a:pos x="35" y="17"/>
                </a:cxn>
                <a:cxn ang="0">
                  <a:pos x="35" y="27"/>
                </a:cxn>
                <a:cxn ang="0">
                  <a:pos x="27" y="34"/>
                </a:cxn>
                <a:cxn ang="0">
                  <a:pos x="18" y="34"/>
                </a:cxn>
                <a:cxn ang="0">
                  <a:pos x="8" y="34"/>
                </a:cxn>
                <a:cxn ang="0">
                  <a:pos x="0" y="27"/>
                </a:cxn>
                <a:cxn ang="0">
                  <a:pos x="0" y="17"/>
                </a:cxn>
                <a:cxn ang="0">
                  <a:pos x="0" y="8"/>
                </a:cxn>
                <a:cxn ang="0">
                  <a:pos x="8" y="0"/>
                </a:cxn>
                <a:cxn ang="0">
                  <a:pos x="18" y="0"/>
                </a:cxn>
              </a:cxnLst>
              <a:rect l="0" t="0" r="r" b="b"/>
              <a:pathLst>
                <a:path w="35" h="35">
                  <a:moveTo>
                    <a:pt x="18" y="0"/>
                  </a:moveTo>
                  <a:lnTo>
                    <a:pt x="27" y="0"/>
                  </a:lnTo>
                  <a:lnTo>
                    <a:pt x="35" y="8"/>
                  </a:lnTo>
                  <a:lnTo>
                    <a:pt x="35" y="17"/>
                  </a:lnTo>
                  <a:lnTo>
                    <a:pt x="35" y="27"/>
                  </a:lnTo>
                  <a:lnTo>
                    <a:pt x="27" y="34"/>
                  </a:lnTo>
                  <a:lnTo>
                    <a:pt x="18" y="34"/>
                  </a:lnTo>
                  <a:lnTo>
                    <a:pt x="8" y="34"/>
                  </a:lnTo>
                  <a:lnTo>
                    <a:pt x="0" y="27"/>
                  </a:lnTo>
                  <a:lnTo>
                    <a:pt x="0" y="17"/>
                  </a:lnTo>
                  <a:lnTo>
                    <a:pt x="0" y="8"/>
                  </a:lnTo>
                  <a:lnTo>
                    <a:pt x="8" y="0"/>
                  </a:lnTo>
                  <a:lnTo>
                    <a:pt x="18"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63" name="Freeform 63"/>
            <p:cNvSpPr>
              <a:spLocks/>
            </p:cNvSpPr>
            <p:nvPr/>
          </p:nvSpPr>
          <p:spPr bwMode="auto">
            <a:xfrm>
              <a:off x="4878" y="133"/>
              <a:ext cx="35" cy="35"/>
            </a:xfrm>
            <a:custGeom>
              <a:avLst/>
              <a:gdLst/>
              <a:ahLst/>
              <a:cxnLst>
                <a:cxn ang="0">
                  <a:pos x="27" y="0"/>
                </a:cxn>
                <a:cxn ang="0">
                  <a:pos x="18" y="0"/>
                </a:cxn>
                <a:cxn ang="0">
                  <a:pos x="8" y="0"/>
                </a:cxn>
                <a:cxn ang="0">
                  <a:pos x="0" y="7"/>
                </a:cxn>
                <a:cxn ang="0">
                  <a:pos x="0" y="26"/>
                </a:cxn>
                <a:cxn ang="0">
                  <a:pos x="8" y="34"/>
                </a:cxn>
                <a:cxn ang="0">
                  <a:pos x="27" y="34"/>
                </a:cxn>
                <a:cxn ang="0">
                  <a:pos x="35" y="26"/>
                </a:cxn>
                <a:cxn ang="0">
                  <a:pos x="35" y="7"/>
                </a:cxn>
                <a:cxn ang="0">
                  <a:pos x="27" y="0"/>
                </a:cxn>
              </a:cxnLst>
              <a:rect l="0" t="0" r="r" b="b"/>
              <a:pathLst>
                <a:path w="35" h="35">
                  <a:moveTo>
                    <a:pt x="27" y="0"/>
                  </a:moveTo>
                  <a:lnTo>
                    <a:pt x="18" y="0"/>
                  </a:lnTo>
                  <a:lnTo>
                    <a:pt x="8" y="0"/>
                  </a:lnTo>
                  <a:lnTo>
                    <a:pt x="0" y="7"/>
                  </a:lnTo>
                  <a:lnTo>
                    <a:pt x="0" y="26"/>
                  </a:lnTo>
                  <a:lnTo>
                    <a:pt x="8" y="34"/>
                  </a:lnTo>
                  <a:lnTo>
                    <a:pt x="27" y="34"/>
                  </a:lnTo>
                  <a:lnTo>
                    <a:pt x="35" y="26"/>
                  </a:lnTo>
                  <a:lnTo>
                    <a:pt x="35" y="7"/>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64" name="Freeform 64"/>
            <p:cNvSpPr>
              <a:spLocks/>
            </p:cNvSpPr>
            <p:nvPr/>
          </p:nvSpPr>
          <p:spPr bwMode="auto">
            <a:xfrm>
              <a:off x="4878" y="133"/>
              <a:ext cx="35" cy="35"/>
            </a:xfrm>
            <a:custGeom>
              <a:avLst/>
              <a:gdLst/>
              <a:ahLst/>
              <a:cxnLst>
                <a:cxn ang="0">
                  <a:pos x="18" y="0"/>
                </a:cxn>
                <a:cxn ang="0">
                  <a:pos x="27" y="0"/>
                </a:cxn>
                <a:cxn ang="0">
                  <a:pos x="35" y="7"/>
                </a:cxn>
                <a:cxn ang="0">
                  <a:pos x="35" y="17"/>
                </a:cxn>
                <a:cxn ang="0">
                  <a:pos x="35" y="26"/>
                </a:cxn>
                <a:cxn ang="0">
                  <a:pos x="27" y="34"/>
                </a:cxn>
                <a:cxn ang="0">
                  <a:pos x="18" y="34"/>
                </a:cxn>
                <a:cxn ang="0">
                  <a:pos x="8" y="34"/>
                </a:cxn>
                <a:cxn ang="0">
                  <a:pos x="0" y="26"/>
                </a:cxn>
                <a:cxn ang="0">
                  <a:pos x="0" y="17"/>
                </a:cxn>
                <a:cxn ang="0">
                  <a:pos x="0" y="7"/>
                </a:cxn>
                <a:cxn ang="0">
                  <a:pos x="8" y="0"/>
                </a:cxn>
                <a:cxn ang="0">
                  <a:pos x="18" y="0"/>
                </a:cxn>
              </a:cxnLst>
              <a:rect l="0" t="0" r="r" b="b"/>
              <a:pathLst>
                <a:path w="35" h="35">
                  <a:moveTo>
                    <a:pt x="18" y="0"/>
                  </a:moveTo>
                  <a:lnTo>
                    <a:pt x="27" y="0"/>
                  </a:lnTo>
                  <a:lnTo>
                    <a:pt x="35" y="7"/>
                  </a:lnTo>
                  <a:lnTo>
                    <a:pt x="35" y="17"/>
                  </a:lnTo>
                  <a:lnTo>
                    <a:pt x="35" y="26"/>
                  </a:lnTo>
                  <a:lnTo>
                    <a:pt x="27" y="34"/>
                  </a:lnTo>
                  <a:lnTo>
                    <a:pt x="18" y="34"/>
                  </a:lnTo>
                  <a:lnTo>
                    <a:pt x="8" y="34"/>
                  </a:lnTo>
                  <a:lnTo>
                    <a:pt x="0" y="26"/>
                  </a:lnTo>
                  <a:lnTo>
                    <a:pt x="0" y="17"/>
                  </a:lnTo>
                  <a:lnTo>
                    <a:pt x="0" y="7"/>
                  </a:lnTo>
                  <a:lnTo>
                    <a:pt x="8" y="0"/>
                  </a:lnTo>
                  <a:lnTo>
                    <a:pt x="18"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65" name="Freeform 65"/>
            <p:cNvSpPr>
              <a:spLocks/>
            </p:cNvSpPr>
            <p:nvPr/>
          </p:nvSpPr>
          <p:spPr bwMode="auto">
            <a:xfrm>
              <a:off x="5224" y="474"/>
              <a:ext cx="35" cy="35"/>
            </a:xfrm>
            <a:custGeom>
              <a:avLst/>
              <a:gdLst/>
              <a:ahLst/>
              <a:cxnLst>
                <a:cxn ang="0">
                  <a:pos x="27" y="0"/>
                </a:cxn>
                <a:cxn ang="0">
                  <a:pos x="18" y="0"/>
                </a:cxn>
                <a:cxn ang="0">
                  <a:pos x="8" y="0"/>
                </a:cxn>
                <a:cxn ang="0">
                  <a:pos x="0" y="8"/>
                </a:cxn>
                <a:cxn ang="0">
                  <a:pos x="0" y="27"/>
                </a:cxn>
                <a:cxn ang="0">
                  <a:pos x="8" y="35"/>
                </a:cxn>
                <a:cxn ang="0">
                  <a:pos x="27" y="35"/>
                </a:cxn>
                <a:cxn ang="0">
                  <a:pos x="35" y="27"/>
                </a:cxn>
                <a:cxn ang="0">
                  <a:pos x="35" y="8"/>
                </a:cxn>
                <a:cxn ang="0">
                  <a:pos x="27" y="0"/>
                </a:cxn>
              </a:cxnLst>
              <a:rect l="0" t="0" r="r" b="b"/>
              <a:pathLst>
                <a:path w="35" h="35">
                  <a:moveTo>
                    <a:pt x="27" y="0"/>
                  </a:moveTo>
                  <a:lnTo>
                    <a:pt x="18" y="0"/>
                  </a:lnTo>
                  <a:lnTo>
                    <a:pt x="8" y="0"/>
                  </a:lnTo>
                  <a:lnTo>
                    <a:pt x="0" y="8"/>
                  </a:lnTo>
                  <a:lnTo>
                    <a:pt x="0" y="27"/>
                  </a:lnTo>
                  <a:lnTo>
                    <a:pt x="8" y="35"/>
                  </a:lnTo>
                  <a:lnTo>
                    <a:pt x="27" y="35"/>
                  </a:lnTo>
                  <a:lnTo>
                    <a:pt x="35" y="27"/>
                  </a:lnTo>
                  <a:lnTo>
                    <a:pt x="35" y="8"/>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66" name="Freeform 66"/>
            <p:cNvSpPr>
              <a:spLocks/>
            </p:cNvSpPr>
            <p:nvPr/>
          </p:nvSpPr>
          <p:spPr bwMode="auto">
            <a:xfrm>
              <a:off x="5224" y="474"/>
              <a:ext cx="35" cy="35"/>
            </a:xfrm>
            <a:custGeom>
              <a:avLst/>
              <a:gdLst/>
              <a:ahLst/>
              <a:cxnLst>
                <a:cxn ang="0">
                  <a:pos x="18" y="0"/>
                </a:cxn>
                <a:cxn ang="0">
                  <a:pos x="27" y="0"/>
                </a:cxn>
                <a:cxn ang="0">
                  <a:pos x="35" y="8"/>
                </a:cxn>
                <a:cxn ang="0">
                  <a:pos x="35" y="18"/>
                </a:cxn>
                <a:cxn ang="0">
                  <a:pos x="35" y="27"/>
                </a:cxn>
                <a:cxn ang="0">
                  <a:pos x="27" y="35"/>
                </a:cxn>
                <a:cxn ang="0">
                  <a:pos x="18" y="35"/>
                </a:cxn>
                <a:cxn ang="0">
                  <a:pos x="8" y="35"/>
                </a:cxn>
                <a:cxn ang="0">
                  <a:pos x="0" y="27"/>
                </a:cxn>
                <a:cxn ang="0">
                  <a:pos x="0" y="18"/>
                </a:cxn>
                <a:cxn ang="0">
                  <a:pos x="0" y="8"/>
                </a:cxn>
                <a:cxn ang="0">
                  <a:pos x="8" y="0"/>
                </a:cxn>
                <a:cxn ang="0">
                  <a:pos x="18" y="0"/>
                </a:cxn>
              </a:cxnLst>
              <a:rect l="0" t="0" r="r" b="b"/>
              <a:pathLst>
                <a:path w="35" h="35">
                  <a:moveTo>
                    <a:pt x="18" y="0"/>
                  </a:moveTo>
                  <a:lnTo>
                    <a:pt x="27" y="0"/>
                  </a:lnTo>
                  <a:lnTo>
                    <a:pt x="35" y="8"/>
                  </a:lnTo>
                  <a:lnTo>
                    <a:pt x="35" y="18"/>
                  </a:lnTo>
                  <a:lnTo>
                    <a:pt x="35" y="27"/>
                  </a:lnTo>
                  <a:lnTo>
                    <a:pt x="27" y="35"/>
                  </a:lnTo>
                  <a:lnTo>
                    <a:pt x="18" y="35"/>
                  </a:lnTo>
                  <a:lnTo>
                    <a:pt x="8" y="35"/>
                  </a:lnTo>
                  <a:lnTo>
                    <a:pt x="0" y="27"/>
                  </a:lnTo>
                  <a:lnTo>
                    <a:pt x="0" y="18"/>
                  </a:lnTo>
                  <a:lnTo>
                    <a:pt x="0" y="8"/>
                  </a:lnTo>
                  <a:lnTo>
                    <a:pt x="8" y="0"/>
                  </a:lnTo>
                  <a:lnTo>
                    <a:pt x="18"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67" name="Freeform 67"/>
            <p:cNvSpPr>
              <a:spLocks/>
            </p:cNvSpPr>
            <p:nvPr/>
          </p:nvSpPr>
          <p:spPr bwMode="auto">
            <a:xfrm>
              <a:off x="5574" y="143"/>
              <a:ext cx="35" cy="35"/>
            </a:xfrm>
            <a:custGeom>
              <a:avLst/>
              <a:gdLst/>
              <a:ahLst/>
              <a:cxnLst>
                <a:cxn ang="0">
                  <a:pos x="27" y="0"/>
                </a:cxn>
                <a:cxn ang="0">
                  <a:pos x="17" y="0"/>
                </a:cxn>
                <a:cxn ang="0">
                  <a:pos x="8" y="0"/>
                </a:cxn>
                <a:cxn ang="0">
                  <a:pos x="0" y="8"/>
                </a:cxn>
                <a:cxn ang="0">
                  <a:pos x="0" y="27"/>
                </a:cxn>
                <a:cxn ang="0">
                  <a:pos x="8" y="35"/>
                </a:cxn>
                <a:cxn ang="0">
                  <a:pos x="27" y="35"/>
                </a:cxn>
                <a:cxn ang="0">
                  <a:pos x="35" y="27"/>
                </a:cxn>
                <a:cxn ang="0">
                  <a:pos x="35" y="8"/>
                </a:cxn>
                <a:cxn ang="0">
                  <a:pos x="27" y="0"/>
                </a:cxn>
              </a:cxnLst>
              <a:rect l="0" t="0" r="r" b="b"/>
              <a:pathLst>
                <a:path w="35" h="35">
                  <a:moveTo>
                    <a:pt x="27" y="0"/>
                  </a:moveTo>
                  <a:lnTo>
                    <a:pt x="17" y="0"/>
                  </a:lnTo>
                  <a:lnTo>
                    <a:pt x="8" y="0"/>
                  </a:lnTo>
                  <a:lnTo>
                    <a:pt x="0" y="8"/>
                  </a:lnTo>
                  <a:lnTo>
                    <a:pt x="0" y="27"/>
                  </a:lnTo>
                  <a:lnTo>
                    <a:pt x="8" y="35"/>
                  </a:lnTo>
                  <a:lnTo>
                    <a:pt x="27" y="35"/>
                  </a:lnTo>
                  <a:lnTo>
                    <a:pt x="35" y="27"/>
                  </a:lnTo>
                  <a:lnTo>
                    <a:pt x="35" y="8"/>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68" name="Freeform 68"/>
            <p:cNvSpPr>
              <a:spLocks/>
            </p:cNvSpPr>
            <p:nvPr/>
          </p:nvSpPr>
          <p:spPr bwMode="auto">
            <a:xfrm>
              <a:off x="5574" y="143"/>
              <a:ext cx="35" cy="35"/>
            </a:xfrm>
            <a:custGeom>
              <a:avLst/>
              <a:gdLst/>
              <a:ahLst/>
              <a:cxnLst>
                <a:cxn ang="0">
                  <a:pos x="17" y="0"/>
                </a:cxn>
                <a:cxn ang="0">
                  <a:pos x="27" y="0"/>
                </a:cxn>
                <a:cxn ang="0">
                  <a:pos x="35" y="8"/>
                </a:cxn>
                <a:cxn ang="0">
                  <a:pos x="35" y="18"/>
                </a:cxn>
                <a:cxn ang="0">
                  <a:pos x="35" y="27"/>
                </a:cxn>
                <a:cxn ang="0">
                  <a:pos x="27" y="35"/>
                </a:cxn>
                <a:cxn ang="0">
                  <a:pos x="17" y="35"/>
                </a:cxn>
                <a:cxn ang="0">
                  <a:pos x="8" y="35"/>
                </a:cxn>
                <a:cxn ang="0">
                  <a:pos x="0" y="27"/>
                </a:cxn>
                <a:cxn ang="0">
                  <a:pos x="0" y="18"/>
                </a:cxn>
                <a:cxn ang="0">
                  <a:pos x="0" y="8"/>
                </a:cxn>
                <a:cxn ang="0">
                  <a:pos x="8" y="0"/>
                </a:cxn>
                <a:cxn ang="0">
                  <a:pos x="17" y="0"/>
                </a:cxn>
              </a:cxnLst>
              <a:rect l="0" t="0" r="r" b="b"/>
              <a:pathLst>
                <a:path w="35" h="35">
                  <a:moveTo>
                    <a:pt x="17" y="0"/>
                  </a:moveTo>
                  <a:lnTo>
                    <a:pt x="27" y="0"/>
                  </a:lnTo>
                  <a:lnTo>
                    <a:pt x="35" y="8"/>
                  </a:lnTo>
                  <a:lnTo>
                    <a:pt x="35" y="18"/>
                  </a:lnTo>
                  <a:lnTo>
                    <a:pt x="35" y="27"/>
                  </a:lnTo>
                  <a:lnTo>
                    <a:pt x="27" y="35"/>
                  </a:lnTo>
                  <a:lnTo>
                    <a:pt x="17" y="35"/>
                  </a:lnTo>
                  <a:lnTo>
                    <a:pt x="8" y="35"/>
                  </a:lnTo>
                  <a:lnTo>
                    <a:pt x="0" y="27"/>
                  </a:lnTo>
                  <a:lnTo>
                    <a:pt x="0" y="18"/>
                  </a:lnTo>
                  <a:lnTo>
                    <a:pt x="0" y="8"/>
                  </a:lnTo>
                  <a:lnTo>
                    <a:pt x="8" y="0"/>
                  </a:lnTo>
                  <a:lnTo>
                    <a:pt x="17"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69" name="Freeform 69"/>
            <p:cNvSpPr>
              <a:spLocks/>
            </p:cNvSpPr>
            <p:nvPr/>
          </p:nvSpPr>
          <p:spPr bwMode="auto">
            <a:xfrm>
              <a:off x="5224" y="143"/>
              <a:ext cx="35" cy="35"/>
            </a:xfrm>
            <a:custGeom>
              <a:avLst/>
              <a:gdLst/>
              <a:ahLst/>
              <a:cxnLst>
                <a:cxn ang="0">
                  <a:pos x="27" y="0"/>
                </a:cxn>
                <a:cxn ang="0">
                  <a:pos x="18" y="0"/>
                </a:cxn>
                <a:cxn ang="0">
                  <a:pos x="8" y="0"/>
                </a:cxn>
                <a:cxn ang="0">
                  <a:pos x="0" y="8"/>
                </a:cxn>
                <a:cxn ang="0">
                  <a:pos x="0" y="27"/>
                </a:cxn>
                <a:cxn ang="0">
                  <a:pos x="8" y="35"/>
                </a:cxn>
                <a:cxn ang="0">
                  <a:pos x="27" y="35"/>
                </a:cxn>
                <a:cxn ang="0">
                  <a:pos x="35" y="27"/>
                </a:cxn>
                <a:cxn ang="0">
                  <a:pos x="35" y="8"/>
                </a:cxn>
                <a:cxn ang="0">
                  <a:pos x="27" y="0"/>
                </a:cxn>
              </a:cxnLst>
              <a:rect l="0" t="0" r="r" b="b"/>
              <a:pathLst>
                <a:path w="35" h="35">
                  <a:moveTo>
                    <a:pt x="27" y="0"/>
                  </a:moveTo>
                  <a:lnTo>
                    <a:pt x="18" y="0"/>
                  </a:lnTo>
                  <a:lnTo>
                    <a:pt x="8" y="0"/>
                  </a:lnTo>
                  <a:lnTo>
                    <a:pt x="0" y="8"/>
                  </a:lnTo>
                  <a:lnTo>
                    <a:pt x="0" y="27"/>
                  </a:lnTo>
                  <a:lnTo>
                    <a:pt x="8" y="35"/>
                  </a:lnTo>
                  <a:lnTo>
                    <a:pt x="27" y="35"/>
                  </a:lnTo>
                  <a:lnTo>
                    <a:pt x="35" y="27"/>
                  </a:lnTo>
                  <a:lnTo>
                    <a:pt x="35" y="8"/>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70" name="AutoShape 70"/>
            <p:cNvSpPr>
              <a:spLocks/>
            </p:cNvSpPr>
            <p:nvPr/>
          </p:nvSpPr>
          <p:spPr bwMode="auto">
            <a:xfrm>
              <a:off x="4898" y="-198"/>
              <a:ext cx="692" cy="376"/>
            </a:xfrm>
            <a:custGeom>
              <a:avLst/>
              <a:gdLst/>
              <a:ahLst/>
              <a:cxnLst>
                <a:cxn ang="0">
                  <a:pos x="344" y="340"/>
                </a:cxn>
                <a:cxn ang="0">
                  <a:pos x="353" y="340"/>
                </a:cxn>
                <a:cxn ang="0">
                  <a:pos x="361" y="348"/>
                </a:cxn>
                <a:cxn ang="0">
                  <a:pos x="361" y="358"/>
                </a:cxn>
                <a:cxn ang="0">
                  <a:pos x="361" y="367"/>
                </a:cxn>
                <a:cxn ang="0">
                  <a:pos x="353" y="375"/>
                </a:cxn>
                <a:cxn ang="0">
                  <a:pos x="344" y="375"/>
                </a:cxn>
                <a:cxn ang="0">
                  <a:pos x="334" y="375"/>
                </a:cxn>
                <a:cxn ang="0">
                  <a:pos x="326" y="367"/>
                </a:cxn>
                <a:cxn ang="0">
                  <a:pos x="326" y="358"/>
                </a:cxn>
                <a:cxn ang="0">
                  <a:pos x="326" y="348"/>
                </a:cxn>
                <a:cxn ang="0">
                  <a:pos x="334" y="340"/>
                </a:cxn>
                <a:cxn ang="0">
                  <a:pos x="344" y="340"/>
                </a:cxn>
                <a:cxn ang="0">
                  <a:pos x="0" y="340"/>
                </a:cxn>
                <a:cxn ang="0">
                  <a:pos x="346" y="0"/>
                </a:cxn>
                <a:cxn ang="0">
                  <a:pos x="692" y="350"/>
                </a:cxn>
              </a:cxnLst>
              <a:rect l="0" t="0" r="r" b="b"/>
              <a:pathLst>
                <a:path w="692" h="376">
                  <a:moveTo>
                    <a:pt x="344" y="340"/>
                  </a:moveTo>
                  <a:lnTo>
                    <a:pt x="353" y="340"/>
                  </a:lnTo>
                  <a:lnTo>
                    <a:pt x="361" y="348"/>
                  </a:lnTo>
                  <a:lnTo>
                    <a:pt x="361" y="358"/>
                  </a:lnTo>
                  <a:lnTo>
                    <a:pt x="361" y="367"/>
                  </a:lnTo>
                  <a:lnTo>
                    <a:pt x="353" y="375"/>
                  </a:lnTo>
                  <a:lnTo>
                    <a:pt x="344" y="375"/>
                  </a:lnTo>
                  <a:lnTo>
                    <a:pt x="334" y="375"/>
                  </a:lnTo>
                  <a:lnTo>
                    <a:pt x="326" y="367"/>
                  </a:lnTo>
                  <a:lnTo>
                    <a:pt x="326" y="358"/>
                  </a:lnTo>
                  <a:lnTo>
                    <a:pt x="326" y="348"/>
                  </a:lnTo>
                  <a:lnTo>
                    <a:pt x="334" y="340"/>
                  </a:lnTo>
                  <a:lnTo>
                    <a:pt x="344" y="340"/>
                  </a:lnTo>
                  <a:close/>
                  <a:moveTo>
                    <a:pt x="0" y="340"/>
                  </a:moveTo>
                  <a:lnTo>
                    <a:pt x="346" y="0"/>
                  </a:lnTo>
                  <a:lnTo>
                    <a:pt x="692" y="350"/>
                  </a:lnTo>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71"/>
          <p:cNvGrpSpPr>
            <a:grpSpLocks/>
          </p:cNvGrpSpPr>
          <p:nvPr/>
        </p:nvGrpSpPr>
        <p:grpSpPr bwMode="auto">
          <a:xfrm>
            <a:off x="8071518" y="2805865"/>
            <a:ext cx="479425" cy="479425"/>
            <a:chOff x="6611" y="-236"/>
            <a:chExt cx="754" cy="754"/>
          </a:xfrm>
        </p:grpSpPr>
        <p:sp>
          <p:nvSpPr>
            <p:cNvPr id="25672" name="AutoShape 72"/>
            <p:cNvSpPr>
              <a:spLocks/>
            </p:cNvSpPr>
            <p:nvPr/>
          </p:nvSpPr>
          <p:spPr bwMode="auto">
            <a:xfrm>
              <a:off x="6613" y="-234"/>
              <a:ext cx="748" cy="748"/>
            </a:xfrm>
            <a:custGeom>
              <a:avLst/>
              <a:gdLst/>
              <a:ahLst/>
              <a:cxnLst>
                <a:cxn ang="0">
                  <a:pos x="373" y="0"/>
                </a:cxn>
                <a:cxn ang="0">
                  <a:pos x="448" y="7"/>
                </a:cxn>
                <a:cxn ang="0">
                  <a:pos x="519" y="29"/>
                </a:cxn>
                <a:cxn ang="0">
                  <a:pos x="582" y="64"/>
                </a:cxn>
                <a:cxn ang="0">
                  <a:pos x="637" y="109"/>
                </a:cxn>
                <a:cxn ang="0">
                  <a:pos x="683" y="165"/>
                </a:cxn>
                <a:cxn ang="0">
                  <a:pos x="717" y="228"/>
                </a:cxn>
                <a:cxn ang="0">
                  <a:pos x="739" y="298"/>
                </a:cxn>
                <a:cxn ang="0">
                  <a:pos x="747" y="373"/>
                </a:cxn>
                <a:cxn ang="0">
                  <a:pos x="739" y="448"/>
                </a:cxn>
                <a:cxn ang="0">
                  <a:pos x="717" y="519"/>
                </a:cxn>
                <a:cxn ang="0">
                  <a:pos x="683" y="582"/>
                </a:cxn>
                <a:cxn ang="0">
                  <a:pos x="637" y="637"/>
                </a:cxn>
                <a:cxn ang="0">
                  <a:pos x="582" y="683"/>
                </a:cxn>
                <a:cxn ang="0">
                  <a:pos x="519" y="717"/>
                </a:cxn>
                <a:cxn ang="0">
                  <a:pos x="448" y="739"/>
                </a:cxn>
                <a:cxn ang="0">
                  <a:pos x="373" y="747"/>
                </a:cxn>
                <a:cxn ang="0">
                  <a:pos x="298" y="739"/>
                </a:cxn>
                <a:cxn ang="0">
                  <a:pos x="228" y="717"/>
                </a:cxn>
                <a:cxn ang="0">
                  <a:pos x="165" y="683"/>
                </a:cxn>
                <a:cxn ang="0">
                  <a:pos x="109" y="637"/>
                </a:cxn>
                <a:cxn ang="0">
                  <a:pos x="64" y="582"/>
                </a:cxn>
                <a:cxn ang="0">
                  <a:pos x="29" y="519"/>
                </a:cxn>
                <a:cxn ang="0">
                  <a:pos x="7" y="448"/>
                </a:cxn>
                <a:cxn ang="0">
                  <a:pos x="0" y="373"/>
                </a:cxn>
                <a:cxn ang="0">
                  <a:pos x="7" y="298"/>
                </a:cxn>
                <a:cxn ang="0">
                  <a:pos x="29" y="228"/>
                </a:cxn>
                <a:cxn ang="0">
                  <a:pos x="64" y="165"/>
                </a:cxn>
                <a:cxn ang="0">
                  <a:pos x="109" y="109"/>
                </a:cxn>
                <a:cxn ang="0">
                  <a:pos x="165" y="64"/>
                </a:cxn>
                <a:cxn ang="0">
                  <a:pos x="228" y="29"/>
                </a:cxn>
                <a:cxn ang="0">
                  <a:pos x="298" y="7"/>
                </a:cxn>
                <a:cxn ang="0">
                  <a:pos x="373" y="0"/>
                </a:cxn>
                <a:cxn ang="0">
                  <a:pos x="100" y="625"/>
                </a:cxn>
                <a:cxn ang="0">
                  <a:pos x="637" y="625"/>
                </a:cxn>
                <a:cxn ang="0">
                  <a:pos x="637" y="122"/>
                </a:cxn>
                <a:cxn ang="0">
                  <a:pos x="100" y="122"/>
                </a:cxn>
                <a:cxn ang="0">
                  <a:pos x="100" y="625"/>
                </a:cxn>
                <a:cxn ang="0">
                  <a:pos x="368" y="127"/>
                </a:cxn>
                <a:cxn ang="0">
                  <a:pos x="438" y="136"/>
                </a:cxn>
                <a:cxn ang="0">
                  <a:pos x="500" y="161"/>
                </a:cxn>
                <a:cxn ang="0">
                  <a:pos x="554" y="200"/>
                </a:cxn>
                <a:cxn ang="0">
                  <a:pos x="595" y="251"/>
                </a:cxn>
                <a:cxn ang="0">
                  <a:pos x="621" y="310"/>
                </a:cxn>
                <a:cxn ang="0">
                  <a:pos x="631" y="376"/>
                </a:cxn>
                <a:cxn ang="0">
                  <a:pos x="621" y="442"/>
                </a:cxn>
                <a:cxn ang="0">
                  <a:pos x="595" y="502"/>
                </a:cxn>
                <a:cxn ang="0">
                  <a:pos x="554" y="552"/>
                </a:cxn>
                <a:cxn ang="0">
                  <a:pos x="500" y="591"/>
                </a:cxn>
                <a:cxn ang="0">
                  <a:pos x="438" y="616"/>
                </a:cxn>
                <a:cxn ang="0">
                  <a:pos x="368" y="625"/>
                </a:cxn>
                <a:cxn ang="0">
                  <a:pos x="298" y="616"/>
                </a:cxn>
                <a:cxn ang="0">
                  <a:pos x="235" y="591"/>
                </a:cxn>
                <a:cxn ang="0">
                  <a:pos x="182" y="552"/>
                </a:cxn>
                <a:cxn ang="0">
                  <a:pos x="141" y="502"/>
                </a:cxn>
                <a:cxn ang="0">
                  <a:pos x="114" y="442"/>
                </a:cxn>
                <a:cxn ang="0">
                  <a:pos x="105" y="376"/>
                </a:cxn>
                <a:cxn ang="0">
                  <a:pos x="114" y="310"/>
                </a:cxn>
                <a:cxn ang="0">
                  <a:pos x="141" y="251"/>
                </a:cxn>
                <a:cxn ang="0">
                  <a:pos x="182" y="200"/>
                </a:cxn>
                <a:cxn ang="0">
                  <a:pos x="235" y="161"/>
                </a:cxn>
                <a:cxn ang="0">
                  <a:pos x="298" y="136"/>
                </a:cxn>
                <a:cxn ang="0">
                  <a:pos x="368" y="127"/>
                </a:cxn>
              </a:cxnLst>
              <a:rect l="0" t="0" r="r" b="b"/>
              <a:pathLst>
                <a:path w="748" h="748">
                  <a:moveTo>
                    <a:pt x="373" y="0"/>
                  </a:moveTo>
                  <a:lnTo>
                    <a:pt x="448" y="7"/>
                  </a:lnTo>
                  <a:lnTo>
                    <a:pt x="519" y="29"/>
                  </a:lnTo>
                  <a:lnTo>
                    <a:pt x="582" y="64"/>
                  </a:lnTo>
                  <a:lnTo>
                    <a:pt x="637" y="109"/>
                  </a:lnTo>
                  <a:lnTo>
                    <a:pt x="683" y="165"/>
                  </a:lnTo>
                  <a:lnTo>
                    <a:pt x="717" y="228"/>
                  </a:lnTo>
                  <a:lnTo>
                    <a:pt x="739" y="298"/>
                  </a:lnTo>
                  <a:lnTo>
                    <a:pt x="747" y="373"/>
                  </a:lnTo>
                  <a:lnTo>
                    <a:pt x="739" y="448"/>
                  </a:lnTo>
                  <a:lnTo>
                    <a:pt x="717" y="519"/>
                  </a:lnTo>
                  <a:lnTo>
                    <a:pt x="683" y="582"/>
                  </a:lnTo>
                  <a:lnTo>
                    <a:pt x="637" y="637"/>
                  </a:lnTo>
                  <a:lnTo>
                    <a:pt x="582" y="683"/>
                  </a:lnTo>
                  <a:lnTo>
                    <a:pt x="519" y="717"/>
                  </a:lnTo>
                  <a:lnTo>
                    <a:pt x="448" y="739"/>
                  </a:lnTo>
                  <a:lnTo>
                    <a:pt x="373" y="747"/>
                  </a:lnTo>
                  <a:lnTo>
                    <a:pt x="298" y="739"/>
                  </a:lnTo>
                  <a:lnTo>
                    <a:pt x="228" y="717"/>
                  </a:lnTo>
                  <a:lnTo>
                    <a:pt x="165" y="683"/>
                  </a:lnTo>
                  <a:lnTo>
                    <a:pt x="109" y="637"/>
                  </a:lnTo>
                  <a:lnTo>
                    <a:pt x="64" y="582"/>
                  </a:lnTo>
                  <a:lnTo>
                    <a:pt x="29" y="519"/>
                  </a:lnTo>
                  <a:lnTo>
                    <a:pt x="7" y="448"/>
                  </a:lnTo>
                  <a:lnTo>
                    <a:pt x="0" y="373"/>
                  </a:lnTo>
                  <a:lnTo>
                    <a:pt x="7" y="298"/>
                  </a:lnTo>
                  <a:lnTo>
                    <a:pt x="29" y="228"/>
                  </a:lnTo>
                  <a:lnTo>
                    <a:pt x="64" y="165"/>
                  </a:lnTo>
                  <a:lnTo>
                    <a:pt x="109" y="109"/>
                  </a:lnTo>
                  <a:lnTo>
                    <a:pt x="165" y="64"/>
                  </a:lnTo>
                  <a:lnTo>
                    <a:pt x="228" y="29"/>
                  </a:lnTo>
                  <a:lnTo>
                    <a:pt x="298" y="7"/>
                  </a:lnTo>
                  <a:lnTo>
                    <a:pt x="373" y="0"/>
                  </a:lnTo>
                  <a:close/>
                  <a:moveTo>
                    <a:pt x="100" y="625"/>
                  </a:moveTo>
                  <a:lnTo>
                    <a:pt x="637" y="625"/>
                  </a:lnTo>
                  <a:lnTo>
                    <a:pt x="637" y="122"/>
                  </a:lnTo>
                  <a:lnTo>
                    <a:pt x="100" y="122"/>
                  </a:lnTo>
                  <a:lnTo>
                    <a:pt x="100" y="625"/>
                  </a:lnTo>
                  <a:close/>
                  <a:moveTo>
                    <a:pt x="368" y="127"/>
                  </a:moveTo>
                  <a:lnTo>
                    <a:pt x="438" y="136"/>
                  </a:lnTo>
                  <a:lnTo>
                    <a:pt x="500" y="161"/>
                  </a:lnTo>
                  <a:lnTo>
                    <a:pt x="554" y="200"/>
                  </a:lnTo>
                  <a:lnTo>
                    <a:pt x="595" y="251"/>
                  </a:lnTo>
                  <a:lnTo>
                    <a:pt x="621" y="310"/>
                  </a:lnTo>
                  <a:lnTo>
                    <a:pt x="631" y="376"/>
                  </a:lnTo>
                  <a:lnTo>
                    <a:pt x="621" y="442"/>
                  </a:lnTo>
                  <a:lnTo>
                    <a:pt x="595" y="502"/>
                  </a:lnTo>
                  <a:lnTo>
                    <a:pt x="554" y="552"/>
                  </a:lnTo>
                  <a:lnTo>
                    <a:pt x="500" y="591"/>
                  </a:lnTo>
                  <a:lnTo>
                    <a:pt x="438" y="616"/>
                  </a:lnTo>
                  <a:lnTo>
                    <a:pt x="368" y="625"/>
                  </a:lnTo>
                  <a:lnTo>
                    <a:pt x="298" y="616"/>
                  </a:lnTo>
                  <a:lnTo>
                    <a:pt x="235" y="591"/>
                  </a:lnTo>
                  <a:lnTo>
                    <a:pt x="182" y="552"/>
                  </a:lnTo>
                  <a:lnTo>
                    <a:pt x="141" y="502"/>
                  </a:lnTo>
                  <a:lnTo>
                    <a:pt x="114" y="442"/>
                  </a:lnTo>
                  <a:lnTo>
                    <a:pt x="105" y="376"/>
                  </a:lnTo>
                  <a:lnTo>
                    <a:pt x="114" y="310"/>
                  </a:lnTo>
                  <a:lnTo>
                    <a:pt x="141" y="251"/>
                  </a:lnTo>
                  <a:lnTo>
                    <a:pt x="182" y="200"/>
                  </a:lnTo>
                  <a:lnTo>
                    <a:pt x="235" y="161"/>
                  </a:lnTo>
                  <a:lnTo>
                    <a:pt x="298" y="136"/>
                  </a:lnTo>
                  <a:lnTo>
                    <a:pt x="368" y="127"/>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73" name="Freeform 73"/>
            <p:cNvSpPr>
              <a:spLocks/>
            </p:cNvSpPr>
            <p:nvPr/>
          </p:nvSpPr>
          <p:spPr bwMode="auto">
            <a:xfrm>
              <a:off x="6702" y="-123"/>
              <a:ext cx="39" cy="39"/>
            </a:xfrm>
            <a:custGeom>
              <a:avLst/>
              <a:gdLst/>
              <a:ahLst/>
              <a:cxnLst>
                <a:cxn ang="0">
                  <a:pos x="30" y="0"/>
                </a:cxn>
                <a:cxn ang="0">
                  <a:pos x="20" y="0"/>
                </a:cxn>
                <a:cxn ang="0">
                  <a:pos x="9" y="0"/>
                </a:cxn>
                <a:cxn ang="0">
                  <a:pos x="0" y="9"/>
                </a:cxn>
                <a:cxn ang="0">
                  <a:pos x="0" y="31"/>
                </a:cxn>
                <a:cxn ang="0">
                  <a:pos x="9" y="39"/>
                </a:cxn>
                <a:cxn ang="0">
                  <a:pos x="30" y="39"/>
                </a:cxn>
                <a:cxn ang="0">
                  <a:pos x="39" y="31"/>
                </a:cxn>
                <a:cxn ang="0">
                  <a:pos x="39" y="9"/>
                </a:cxn>
                <a:cxn ang="0">
                  <a:pos x="30" y="0"/>
                </a:cxn>
              </a:cxnLst>
              <a:rect l="0" t="0" r="r" b="b"/>
              <a:pathLst>
                <a:path w="39" h="39">
                  <a:moveTo>
                    <a:pt x="30" y="0"/>
                  </a:moveTo>
                  <a:lnTo>
                    <a:pt x="20" y="0"/>
                  </a:lnTo>
                  <a:lnTo>
                    <a:pt x="9" y="0"/>
                  </a:lnTo>
                  <a:lnTo>
                    <a:pt x="0" y="9"/>
                  </a:lnTo>
                  <a:lnTo>
                    <a:pt x="0" y="31"/>
                  </a:lnTo>
                  <a:lnTo>
                    <a:pt x="9" y="39"/>
                  </a:lnTo>
                  <a:lnTo>
                    <a:pt x="30" y="39"/>
                  </a:lnTo>
                  <a:lnTo>
                    <a:pt x="39" y="31"/>
                  </a:lnTo>
                  <a:lnTo>
                    <a:pt x="39" y="9"/>
                  </a:lnTo>
                  <a:lnTo>
                    <a:pt x="3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74" name="Freeform 74"/>
            <p:cNvSpPr>
              <a:spLocks/>
            </p:cNvSpPr>
            <p:nvPr/>
          </p:nvSpPr>
          <p:spPr bwMode="auto">
            <a:xfrm>
              <a:off x="6702" y="-123"/>
              <a:ext cx="39" cy="39"/>
            </a:xfrm>
            <a:custGeom>
              <a:avLst/>
              <a:gdLst/>
              <a:ahLst/>
              <a:cxnLst>
                <a:cxn ang="0">
                  <a:pos x="20" y="0"/>
                </a:cxn>
                <a:cxn ang="0">
                  <a:pos x="30" y="0"/>
                </a:cxn>
                <a:cxn ang="0">
                  <a:pos x="39" y="9"/>
                </a:cxn>
                <a:cxn ang="0">
                  <a:pos x="39" y="20"/>
                </a:cxn>
                <a:cxn ang="0">
                  <a:pos x="39" y="31"/>
                </a:cxn>
                <a:cxn ang="0">
                  <a:pos x="30" y="39"/>
                </a:cxn>
                <a:cxn ang="0">
                  <a:pos x="20" y="39"/>
                </a:cxn>
                <a:cxn ang="0">
                  <a:pos x="9" y="39"/>
                </a:cxn>
                <a:cxn ang="0">
                  <a:pos x="0" y="31"/>
                </a:cxn>
                <a:cxn ang="0">
                  <a:pos x="0" y="20"/>
                </a:cxn>
                <a:cxn ang="0">
                  <a:pos x="0" y="9"/>
                </a:cxn>
                <a:cxn ang="0">
                  <a:pos x="9" y="0"/>
                </a:cxn>
                <a:cxn ang="0">
                  <a:pos x="20" y="0"/>
                </a:cxn>
              </a:cxnLst>
              <a:rect l="0" t="0" r="r" b="b"/>
              <a:pathLst>
                <a:path w="39" h="39">
                  <a:moveTo>
                    <a:pt x="20" y="0"/>
                  </a:moveTo>
                  <a:lnTo>
                    <a:pt x="30" y="0"/>
                  </a:lnTo>
                  <a:lnTo>
                    <a:pt x="39" y="9"/>
                  </a:lnTo>
                  <a:lnTo>
                    <a:pt x="39" y="20"/>
                  </a:lnTo>
                  <a:lnTo>
                    <a:pt x="39" y="31"/>
                  </a:lnTo>
                  <a:lnTo>
                    <a:pt x="30" y="39"/>
                  </a:lnTo>
                  <a:lnTo>
                    <a:pt x="20" y="39"/>
                  </a:lnTo>
                  <a:lnTo>
                    <a:pt x="9" y="39"/>
                  </a:lnTo>
                  <a:lnTo>
                    <a:pt x="0" y="31"/>
                  </a:lnTo>
                  <a:lnTo>
                    <a:pt x="0" y="20"/>
                  </a:lnTo>
                  <a:lnTo>
                    <a:pt x="0" y="9"/>
                  </a:lnTo>
                  <a:lnTo>
                    <a:pt x="9" y="0"/>
                  </a:lnTo>
                  <a:lnTo>
                    <a:pt x="20"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75" name="Freeform 75"/>
            <p:cNvSpPr>
              <a:spLocks/>
            </p:cNvSpPr>
            <p:nvPr/>
          </p:nvSpPr>
          <p:spPr bwMode="auto">
            <a:xfrm>
              <a:off x="7239" y="-134"/>
              <a:ext cx="39" cy="39"/>
            </a:xfrm>
            <a:custGeom>
              <a:avLst/>
              <a:gdLst/>
              <a:ahLst/>
              <a:cxnLst>
                <a:cxn ang="0">
                  <a:pos x="30" y="0"/>
                </a:cxn>
                <a:cxn ang="0">
                  <a:pos x="20" y="0"/>
                </a:cxn>
                <a:cxn ang="0">
                  <a:pos x="9" y="0"/>
                </a:cxn>
                <a:cxn ang="0">
                  <a:pos x="0" y="9"/>
                </a:cxn>
                <a:cxn ang="0">
                  <a:pos x="0" y="30"/>
                </a:cxn>
                <a:cxn ang="0">
                  <a:pos x="9" y="39"/>
                </a:cxn>
                <a:cxn ang="0">
                  <a:pos x="30" y="39"/>
                </a:cxn>
                <a:cxn ang="0">
                  <a:pos x="39" y="30"/>
                </a:cxn>
                <a:cxn ang="0">
                  <a:pos x="39" y="9"/>
                </a:cxn>
                <a:cxn ang="0">
                  <a:pos x="30" y="0"/>
                </a:cxn>
              </a:cxnLst>
              <a:rect l="0" t="0" r="r" b="b"/>
              <a:pathLst>
                <a:path w="39" h="39">
                  <a:moveTo>
                    <a:pt x="30" y="0"/>
                  </a:moveTo>
                  <a:lnTo>
                    <a:pt x="20" y="0"/>
                  </a:lnTo>
                  <a:lnTo>
                    <a:pt x="9" y="0"/>
                  </a:lnTo>
                  <a:lnTo>
                    <a:pt x="0" y="9"/>
                  </a:lnTo>
                  <a:lnTo>
                    <a:pt x="0" y="30"/>
                  </a:lnTo>
                  <a:lnTo>
                    <a:pt x="9" y="39"/>
                  </a:lnTo>
                  <a:lnTo>
                    <a:pt x="30" y="39"/>
                  </a:lnTo>
                  <a:lnTo>
                    <a:pt x="39" y="30"/>
                  </a:lnTo>
                  <a:lnTo>
                    <a:pt x="39" y="9"/>
                  </a:lnTo>
                  <a:lnTo>
                    <a:pt x="3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76" name="Freeform 76"/>
            <p:cNvSpPr>
              <a:spLocks/>
            </p:cNvSpPr>
            <p:nvPr/>
          </p:nvSpPr>
          <p:spPr bwMode="auto">
            <a:xfrm>
              <a:off x="7239" y="-134"/>
              <a:ext cx="39" cy="39"/>
            </a:xfrm>
            <a:custGeom>
              <a:avLst/>
              <a:gdLst/>
              <a:ahLst/>
              <a:cxnLst>
                <a:cxn ang="0">
                  <a:pos x="20" y="0"/>
                </a:cxn>
                <a:cxn ang="0">
                  <a:pos x="30" y="0"/>
                </a:cxn>
                <a:cxn ang="0">
                  <a:pos x="39" y="9"/>
                </a:cxn>
                <a:cxn ang="0">
                  <a:pos x="39" y="20"/>
                </a:cxn>
                <a:cxn ang="0">
                  <a:pos x="39" y="30"/>
                </a:cxn>
                <a:cxn ang="0">
                  <a:pos x="30" y="39"/>
                </a:cxn>
                <a:cxn ang="0">
                  <a:pos x="20" y="39"/>
                </a:cxn>
                <a:cxn ang="0">
                  <a:pos x="9" y="39"/>
                </a:cxn>
                <a:cxn ang="0">
                  <a:pos x="0" y="30"/>
                </a:cxn>
                <a:cxn ang="0">
                  <a:pos x="0" y="20"/>
                </a:cxn>
                <a:cxn ang="0">
                  <a:pos x="0" y="9"/>
                </a:cxn>
                <a:cxn ang="0">
                  <a:pos x="9" y="0"/>
                </a:cxn>
                <a:cxn ang="0">
                  <a:pos x="20" y="0"/>
                </a:cxn>
              </a:cxnLst>
              <a:rect l="0" t="0" r="r" b="b"/>
              <a:pathLst>
                <a:path w="39" h="39">
                  <a:moveTo>
                    <a:pt x="20" y="0"/>
                  </a:moveTo>
                  <a:lnTo>
                    <a:pt x="30" y="0"/>
                  </a:lnTo>
                  <a:lnTo>
                    <a:pt x="39" y="9"/>
                  </a:lnTo>
                  <a:lnTo>
                    <a:pt x="39" y="20"/>
                  </a:lnTo>
                  <a:lnTo>
                    <a:pt x="39" y="30"/>
                  </a:lnTo>
                  <a:lnTo>
                    <a:pt x="30" y="39"/>
                  </a:lnTo>
                  <a:lnTo>
                    <a:pt x="20" y="39"/>
                  </a:lnTo>
                  <a:lnTo>
                    <a:pt x="9" y="39"/>
                  </a:lnTo>
                  <a:lnTo>
                    <a:pt x="0" y="30"/>
                  </a:lnTo>
                  <a:lnTo>
                    <a:pt x="0" y="20"/>
                  </a:lnTo>
                  <a:lnTo>
                    <a:pt x="0" y="9"/>
                  </a:lnTo>
                  <a:lnTo>
                    <a:pt x="9" y="0"/>
                  </a:lnTo>
                  <a:lnTo>
                    <a:pt x="20"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77" name="Freeform 77"/>
            <p:cNvSpPr>
              <a:spLocks/>
            </p:cNvSpPr>
            <p:nvPr/>
          </p:nvSpPr>
          <p:spPr bwMode="auto">
            <a:xfrm>
              <a:off x="6962" y="-129"/>
              <a:ext cx="39" cy="39"/>
            </a:xfrm>
            <a:custGeom>
              <a:avLst/>
              <a:gdLst/>
              <a:ahLst/>
              <a:cxnLst>
                <a:cxn ang="0">
                  <a:pos x="30" y="0"/>
                </a:cxn>
                <a:cxn ang="0">
                  <a:pos x="20" y="0"/>
                </a:cxn>
                <a:cxn ang="0">
                  <a:pos x="9" y="0"/>
                </a:cxn>
                <a:cxn ang="0">
                  <a:pos x="0" y="9"/>
                </a:cxn>
                <a:cxn ang="0">
                  <a:pos x="0" y="30"/>
                </a:cxn>
                <a:cxn ang="0">
                  <a:pos x="9" y="39"/>
                </a:cxn>
                <a:cxn ang="0">
                  <a:pos x="30" y="39"/>
                </a:cxn>
                <a:cxn ang="0">
                  <a:pos x="39" y="30"/>
                </a:cxn>
                <a:cxn ang="0">
                  <a:pos x="39" y="9"/>
                </a:cxn>
                <a:cxn ang="0">
                  <a:pos x="30" y="0"/>
                </a:cxn>
              </a:cxnLst>
              <a:rect l="0" t="0" r="r" b="b"/>
              <a:pathLst>
                <a:path w="39" h="39">
                  <a:moveTo>
                    <a:pt x="30" y="0"/>
                  </a:moveTo>
                  <a:lnTo>
                    <a:pt x="20" y="0"/>
                  </a:lnTo>
                  <a:lnTo>
                    <a:pt x="9" y="0"/>
                  </a:lnTo>
                  <a:lnTo>
                    <a:pt x="0" y="9"/>
                  </a:lnTo>
                  <a:lnTo>
                    <a:pt x="0" y="30"/>
                  </a:lnTo>
                  <a:lnTo>
                    <a:pt x="9" y="39"/>
                  </a:lnTo>
                  <a:lnTo>
                    <a:pt x="30" y="39"/>
                  </a:lnTo>
                  <a:lnTo>
                    <a:pt x="39" y="30"/>
                  </a:lnTo>
                  <a:lnTo>
                    <a:pt x="39" y="9"/>
                  </a:lnTo>
                  <a:lnTo>
                    <a:pt x="3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78" name="Freeform 78"/>
            <p:cNvSpPr>
              <a:spLocks/>
            </p:cNvSpPr>
            <p:nvPr/>
          </p:nvSpPr>
          <p:spPr bwMode="auto">
            <a:xfrm>
              <a:off x="6962" y="-129"/>
              <a:ext cx="39" cy="39"/>
            </a:xfrm>
            <a:custGeom>
              <a:avLst/>
              <a:gdLst/>
              <a:ahLst/>
              <a:cxnLst>
                <a:cxn ang="0">
                  <a:pos x="20" y="0"/>
                </a:cxn>
                <a:cxn ang="0">
                  <a:pos x="30" y="0"/>
                </a:cxn>
                <a:cxn ang="0">
                  <a:pos x="39" y="9"/>
                </a:cxn>
                <a:cxn ang="0">
                  <a:pos x="39" y="19"/>
                </a:cxn>
                <a:cxn ang="0">
                  <a:pos x="39" y="30"/>
                </a:cxn>
                <a:cxn ang="0">
                  <a:pos x="30" y="39"/>
                </a:cxn>
                <a:cxn ang="0">
                  <a:pos x="20" y="39"/>
                </a:cxn>
                <a:cxn ang="0">
                  <a:pos x="9" y="39"/>
                </a:cxn>
                <a:cxn ang="0">
                  <a:pos x="0" y="30"/>
                </a:cxn>
                <a:cxn ang="0">
                  <a:pos x="0" y="19"/>
                </a:cxn>
                <a:cxn ang="0">
                  <a:pos x="0" y="9"/>
                </a:cxn>
                <a:cxn ang="0">
                  <a:pos x="9" y="0"/>
                </a:cxn>
                <a:cxn ang="0">
                  <a:pos x="20" y="0"/>
                </a:cxn>
              </a:cxnLst>
              <a:rect l="0" t="0" r="r" b="b"/>
              <a:pathLst>
                <a:path w="39" h="39">
                  <a:moveTo>
                    <a:pt x="20" y="0"/>
                  </a:moveTo>
                  <a:lnTo>
                    <a:pt x="30" y="0"/>
                  </a:lnTo>
                  <a:lnTo>
                    <a:pt x="39" y="9"/>
                  </a:lnTo>
                  <a:lnTo>
                    <a:pt x="39" y="19"/>
                  </a:lnTo>
                  <a:lnTo>
                    <a:pt x="39" y="30"/>
                  </a:lnTo>
                  <a:lnTo>
                    <a:pt x="30" y="39"/>
                  </a:lnTo>
                  <a:lnTo>
                    <a:pt x="20" y="39"/>
                  </a:lnTo>
                  <a:lnTo>
                    <a:pt x="9" y="39"/>
                  </a:lnTo>
                  <a:lnTo>
                    <a:pt x="0" y="30"/>
                  </a:lnTo>
                  <a:lnTo>
                    <a:pt x="0" y="19"/>
                  </a:lnTo>
                  <a:lnTo>
                    <a:pt x="0" y="9"/>
                  </a:lnTo>
                  <a:lnTo>
                    <a:pt x="9" y="0"/>
                  </a:lnTo>
                  <a:lnTo>
                    <a:pt x="20"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79" name="Freeform 79"/>
            <p:cNvSpPr>
              <a:spLocks/>
            </p:cNvSpPr>
            <p:nvPr/>
          </p:nvSpPr>
          <p:spPr bwMode="auto">
            <a:xfrm>
              <a:off x="6696" y="120"/>
              <a:ext cx="39" cy="39"/>
            </a:xfrm>
            <a:custGeom>
              <a:avLst/>
              <a:gdLst/>
              <a:ahLst/>
              <a:cxnLst>
                <a:cxn ang="0">
                  <a:pos x="30" y="0"/>
                </a:cxn>
                <a:cxn ang="0">
                  <a:pos x="19" y="0"/>
                </a:cxn>
                <a:cxn ang="0">
                  <a:pos x="9" y="0"/>
                </a:cxn>
                <a:cxn ang="0">
                  <a:pos x="0" y="9"/>
                </a:cxn>
                <a:cxn ang="0">
                  <a:pos x="0" y="30"/>
                </a:cxn>
                <a:cxn ang="0">
                  <a:pos x="9" y="39"/>
                </a:cxn>
                <a:cxn ang="0">
                  <a:pos x="30" y="39"/>
                </a:cxn>
                <a:cxn ang="0">
                  <a:pos x="39" y="30"/>
                </a:cxn>
                <a:cxn ang="0">
                  <a:pos x="39" y="9"/>
                </a:cxn>
                <a:cxn ang="0">
                  <a:pos x="30" y="0"/>
                </a:cxn>
              </a:cxnLst>
              <a:rect l="0" t="0" r="r" b="b"/>
              <a:pathLst>
                <a:path w="39" h="39">
                  <a:moveTo>
                    <a:pt x="30" y="0"/>
                  </a:moveTo>
                  <a:lnTo>
                    <a:pt x="19" y="0"/>
                  </a:lnTo>
                  <a:lnTo>
                    <a:pt x="9" y="0"/>
                  </a:lnTo>
                  <a:lnTo>
                    <a:pt x="0" y="9"/>
                  </a:lnTo>
                  <a:lnTo>
                    <a:pt x="0" y="30"/>
                  </a:lnTo>
                  <a:lnTo>
                    <a:pt x="9" y="39"/>
                  </a:lnTo>
                  <a:lnTo>
                    <a:pt x="30" y="39"/>
                  </a:lnTo>
                  <a:lnTo>
                    <a:pt x="39" y="30"/>
                  </a:lnTo>
                  <a:lnTo>
                    <a:pt x="39" y="9"/>
                  </a:lnTo>
                  <a:lnTo>
                    <a:pt x="3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80" name="Freeform 80"/>
            <p:cNvSpPr>
              <a:spLocks/>
            </p:cNvSpPr>
            <p:nvPr/>
          </p:nvSpPr>
          <p:spPr bwMode="auto">
            <a:xfrm>
              <a:off x="6696" y="120"/>
              <a:ext cx="39" cy="39"/>
            </a:xfrm>
            <a:custGeom>
              <a:avLst/>
              <a:gdLst/>
              <a:ahLst/>
              <a:cxnLst>
                <a:cxn ang="0">
                  <a:pos x="19" y="0"/>
                </a:cxn>
                <a:cxn ang="0">
                  <a:pos x="30" y="0"/>
                </a:cxn>
                <a:cxn ang="0">
                  <a:pos x="39" y="9"/>
                </a:cxn>
                <a:cxn ang="0">
                  <a:pos x="39" y="19"/>
                </a:cxn>
                <a:cxn ang="0">
                  <a:pos x="39" y="30"/>
                </a:cxn>
                <a:cxn ang="0">
                  <a:pos x="30" y="39"/>
                </a:cxn>
                <a:cxn ang="0">
                  <a:pos x="19" y="39"/>
                </a:cxn>
                <a:cxn ang="0">
                  <a:pos x="9" y="39"/>
                </a:cxn>
                <a:cxn ang="0">
                  <a:pos x="0" y="30"/>
                </a:cxn>
                <a:cxn ang="0">
                  <a:pos x="0" y="19"/>
                </a:cxn>
                <a:cxn ang="0">
                  <a:pos x="0" y="9"/>
                </a:cxn>
                <a:cxn ang="0">
                  <a:pos x="9" y="0"/>
                </a:cxn>
                <a:cxn ang="0">
                  <a:pos x="19" y="0"/>
                </a:cxn>
              </a:cxnLst>
              <a:rect l="0" t="0" r="r" b="b"/>
              <a:pathLst>
                <a:path w="39" h="39">
                  <a:moveTo>
                    <a:pt x="19" y="0"/>
                  </a:moveTo>
                  <a:lnTo>
                    <a:pt x="30" y="0"/>
                  </a:lnTo>
                  <a:lnTo>
                    <a:pt x="39" y="9"/>
                  </a:lnTo>
                  <a:lnTo>
                    <a:pt x="39" y="19"/>
                  </a:lnTo>
                  <a:lnTo>
                    <a:pt x="39" y="30"/>
                  </a:lnTo>
                  <a:lnTo>
                    <a:pt x="30" y="39"/>
                  </a:lnTo>
                  <a:lnTo>
                    <a:pt x="19" y="39"/>
                  </a:lnTo>
                  <a:lnTo>
                    <a:pt x="9" y="39"/>
                  </a:lnTo>
                  <a:lnTo>
                    <a:pt x="0" y="30"/>
                  </a:lnTo>
                  <a:lnTo>
                    <a:pt x="0" y="19"/>
                  </a:lnTo>
                  <a:lnTo>
                    <a:pt x="0" y="9"/>
                  </a:lnTo>
                  <a:lnTo>
                    <a:pt x="9" y="0"/>
                  </a:lnTo>
                  <a:lnTo>
                    <a:pt x="19"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81" name="Freeform 81"/>
            <p:cNvSpPr>
              <a:spLocks/>
            </p:cNvSpPr>
            <p:nvPr/>
          </p:nvSpPr>
          <p:spPr bwMode="auto">
            <a:xfrm>
              <a:off x="7228" y="126"/>
              <a:ext cx="39" cy="39"/>
            </a:xfrm>
            <a:custGeom>
              <a:avLst/>
              <a:gdLst/>
              <a:ahLst/>
              <a:cxnLst>
                <a:cxn ang="0">
                  <a:pos x="30" y="0"/>
                </a:cxn>
                <a:cxn ang="0">
                  <a:pos x="19" y="0"/>
                </a:cxn>
                <a:cxn ang="0">
                  <a:pos x="9" y="0"/>
                </a:cxn>
                <a:cxn ang="0">
                  <a:pos x="0" y="8"/>
                </a:cxn>
                <a:cxn ang="0">
                  <a:pos x="0" y="30"/>
                </a:cxn>
                <a:cxn ang="0">
                  <a:pos x="9" y="38"/>
                </a:cxn>
                <a:cxn ang="0">
                  <a:pos x="30" y="38"/>
                </a:cxn>
                <a:cxn ang="0">
                  <a:pos x="39" y="30"/>
                </a:cxn>
                <a:cxn ang="0">
                  <a:pos x="39" y="8"/>
                </a:cxn>
                <a:cxn ang="0">
                  <a:pos x="30" y="0"/>
                </a:cxn>
              </a:cxnLst>
              <a:rect l="0" t="0" r="r" b="b"/>
              <a:pathLst>
                <a:path w="39" h="39">
                  <a:moveTo>
                    <a:pt x="30" y="0"/>
                  </a:moveTo>
                  <a:lnTo>
                    <a:pt x="19" y="0"/>
                  </a:lnTo>
                  <a:lnTo>
                    <a:pt x="9" y="0"/>
                  </a:lnTo>
                  <a:lnTo>
                    <a:pt x="0" y="8"/>
                  </a:lnTo>
                  <a:lnTo>
                    <a:pt x="0" y="30"/>
                  </a:lnTo>
                  <a:lnTo>
                    <a:pt x="9" y="38"/>
                  </a:lnTo>
                  <a:lnTo>
                    <a:pt x="30" y="38"/>
                  </a:lnTo>
                  <a:lnTo>
                    <a:pt x="39" y="30"/>
                  </a:lnTo>
                  <a:lnTo>
                    <a:pt x="39" y="8"/>
                  </a:lnTo>
                  <a:lnTo>
                    <a:pt x="3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82" name="Freeform 82"/>
            <p:cNvSpPr>
              <a:spLocks/>
            </p:cNvSpPr>
            <p:nvPr/>
          </p:nvSpPr>
          <p:spPr bwMode="auto">
            <a:xfrm>
              <a:off x="7228" y="126"/>
              <a:ext cx="39" cy="39"/>
            </a:xfrm>
            <a:custGeom>
              <a:avLst/>
              <a:gdLst/>
              <a:ahLst/>
              <a:cxnLst>
                <a:cxn ang="0">
                  <a:pos x="19" y="0"/>
                </a:cxn>
                <a:cxn ang="0">
                  <a:pos x="30" y="0"/>
                </a:cxn>
                <a:cxn ang="0">
                  <a:pos x="39" y="8"/>
                </a:cxn>
                <a:cxn ang="0">
                  <a:pos x="39" y="19"/>
                </a:cxn>
                <a:cxn ang="0">
                  <a:pos x="39" y="30"/>
                </a:cxn>
                <a:cxn ang="0">
                  <a:pos x="30" y="38"/>
                </a:cxn>
                <a:cxn ang="0">
                  <a:pos x="19" y="38"/>
                </a:cxn>
                <a:cxn ang="0">
                  <a:pos x="9" y="38"/>
                </a:cxn>
                <a:cxn ang="0">
                  <a:pos x="0" y="30"/>
                </a:cxn>
                <a:cxn ang="0">
                  <a:pos x="0" y="19"/>
                </a:cxn>
                <a:cxn ang="0">
                  <a:pos x="0" y="8"/>
                </a:cxn>
                <a:cxn ang="0">
                  <a:pos x="9" y="0"/>
                </a:cxn>
                <a:cxn ang="0">
                  <a:pos x="19" y="0"/>
                </a:cxn>
              </a:cxnLst>
              <a:rect l="0" t="0" r="r" b="b"/>
              <a:pathLst>
                <a:path w="39" h="39">
                  <a:moveTo>
                    <a:pt x="19" y="0"/>
                  </a:moveTo>
                  <a:lnTo>
                    <a:pt x="30" y="0"/>
                  </a:lnTo>
                  <a:lnTo>
                    <a:pt x="39" y="8"/>
                  </a:lnTo>
                  <a:lnTo>
                    <a:pt x="39" y="19"/>
                  </a:lnTo>
                  <a:lnTo>
                    <a:pt x="39" y="30"/>
                  </a:lnTo>
                  <a:lnTo>
                    <a:pt x="30" y="38"/>
                  </a:lnTo>
                  <a:lnTo>
                    <a:pt x="19" y="38"/>
                  </a:lnTo>
                  <a:lnTo>
                    <a:pt x="9" y="38"/>
                  </a:lnTo>
                  <a:lnTo>
                    <a:pt x="0" y="30"/>
                  </a:lnTo>
                  <a:lnTo>
                    <a:pt x="0" y="19"/>
                  </a:lnTo>
                  <a:lnTo>
                    <a:pt x="0" y="8"/>
                  </a:lnTo>
                  <a:lnTo>
                    <a:pt x="9" y="0"/>
                  </a:lnTo>
                  <a:lnTo>
                    <a:pt x="19"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83" name="Freeform 83"/>
            <p:cNvSpPr>
              <a:spLocks/>
            </p:cNvSpPr>
            <p:nvPr/>
          </p:nvSpPr>
          <p:spPr bwMode="auto">
            <a:xfrm>
              <a:off x="6956" y="370"/>
              <a:ext cx="39" cy="39"/>
            </a:xfrm>
            <a:custGeom>
              <a:avLst/>
              <a:gdLst/>
              <a:ahLst/>
              <a:cxnLst>
                <a:cxn ang="0">
                  <a:pos x="30" y="0"/>
                </a:cxn>
                <a:cxn ang="0">
                  <a:pos x="19" y="0"/>
                </a:cxn>
                <a:cxn ang="0">
                  <a:pos x="9" y="0"/>
                </a:cxn>
                <a:cxn ang="0">
                  <a:pos x="0" y="9"/>
                </a:cxn>
                <a:cxn ang="0">
                  <a:pos x="0" y="30"/>
                </a:cxn>
                <a:cxn ang="0">
                  <a:pos x="9" y="39"/>
                </a:cxn>
                <a:cxn ang="0">
                  <a:pos x="30" y="39"/>
                </a:cxn>
                <a:cxn ang="0">
                  <a:pos x="39" y="30"/>
                </a:cxn>
                <a:cxn ang="0">
                  <a:pos x="39" y="9"/>
                </a:cxn>
                <a:cxn ang="0">
                  <a:pos x="30" y="0"/>
                </a:cxn>
              </a:cxnLst>
              <a:rect l="0" t="0" r="r" b="b"/>
              <a:pathLst>
                <a:path w="39" h="39">
                  <a:moveTo>
                    <a:pt x="30" y="0"/>
                  </a:moveTo>
                  <a:lnTo>
                    <a:pt x="19" y="0"/>
                  </a:lnTo>
                  <a:lnTo>
                    <a:pt x="9" y="0"/>
                  </a:lnTo>
                  <a:lnTo>
                    <a:pt x="0" y="9"/>
                  </a:lnTo>
                  <a:lnTo>
                    <a:pt x="0" y="30"/>
                  </a:lnTo>
                  <a:lnTo>
                    <a:pt x="9" y="39"/>
                  </a:lnTo>
                  <a:lnTo>
                    <a:pt x="30" y="39"/>
                  </a:lnTo>
                  <a:lnTo>
                    <a:pt x="39" y="30"/>
                  </a:lnTo>
                  <a:lnTo>
                    <a:pt x="39" y="9"/>
                  </a:lnTo>
                  <a:lnTo>
                    <a:pt x="3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84" name="Freeform 84"/>
            <p:cNvSpPr>
              <a:spLocks/>
            </p:cNvSpPr>
            <p:nvPr/>
          </p:nvSpPr>
          <p:spPr bwMode="auto">
            <a:xfrm>
              <a:off x="6956" y="370"/>
              <a:ext cx="39" cy="39"/>
            </a:xfrm>
            <a:custGeom>
              <a:avLst/>
              <a:gdLst/>
              <a:ahLst/>
              <a:cxnLst>
                <a:cxn ang="0">
                  <a:pos x="19" y="0"/>
                </a:cxn>
                <a:cxn ang="0">
                  <a:pos x="30" y="0"/>
                </a:cxn>
                <a:cxn ang="0">
                  <a:pos x="39" y="9"/>
                </a:cxn>
                <a:cxn ang="0">
                  <a:pos x="39" y="19"/>
                </a:cxn>
                <a:cxn ang="0">
                  <a:pos x="39" y="30"/>
                </a:cxn>
                <a:cxn ang="0">
                  <a:pos x="30" y="39"/>
                </a:cxn>
                <a:cxn ang="0">
                  <a:pos x="19" y="39"/>
                </a:cxn>
                <a:cxn ang="0">
                  <a:pos x="9" y="39"/>
                </a:cxn>
                <a:cxn ang="0">
                  <a:pos x="0" y="30"/>
                </a:cxn>
                <a:cxn ang="0">
                  <a:pos x="0" y="19"/>
                </a:cxn>
                <a:cxn ang="0">
                  <a:pos x="0" y="9"/>
                </a:cxn>
                <a:cxn ang="0">
                  <a:pos x="9" y="0"/>
                </a:cxn>
                <a:cxn ang="0">
                  <a:pos x="19" y="0"/>
                </a:cxn>
              </a:cxnLst>
              <a:rect l="0" t="0" r="r" b="b"/>
              <a:pathLst>
                <a:path w="39" h="39">
                  <a:moveTo>
                    <a:pt x="19" y="0"/>
                  </a:moveTo>
                  <a:lnTo>
                    <a:pt x="30" y="0"/>
                  </a:lnTo>
                  <a:lnTo>
                    <a:pt x="39" y="9"/>
                  </a:lnTo>
                  <a:lnTo>
                    <a:pt x="39" y="19"/>
                  </a:lnTo>
                  <a:lnTo>
                    <a:pt x="39" y="30"/>
                  </a:lnTo>
                  <a:lnTo>
                    <a:pt x="30" y="39"/>
                  </a:lnTo>
                  <a:lnTo>
                    <a:pt x="19" y="39"/>
                  </a:lnTo>
                  <a:lnTo>
                    <a:pt x="9" y="39"/>
                  </a:lnTo>
                  <a:lnTo>
                    <a:pt x="0" y="30"/>
                  </a:lnTo>
                  <a:lnTo>
                    <a:pt x="0" y="19"/>
                  </a:lnTo>
                  <a:lnTo>
                    <a:pt x="0" y="9"/>
                  </a:lnTo>
                  <a:lnTo>
                    <a:pt x="9" y="0"/>
                  </a:lnTo>
                  <a:lnTo>
                    <a:pt x="19"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85" name="Freeform 85"/>
            <p:cNvSpPr>
              <a:spLocks/>
            </p:cNvSpPr>
            <p:nvPr/>
          </p:nvSpPr>
          <p:spPr bwMode="auto">
            <a:xfrm>
              <a:off x="6696" y="375"/>
              <a:ext cx="39" cy="39"/>
            </a:xfrm>
            <a:custGeom>
              <a:avLst/>
              <a:gdLst/>
              <a:ahLst/>
              <a:cxnLst>
                <a:cxn ang="0">
                  <a:pos x="30" y="0"/>
                </a:cxn>
                <a:cxn ang="0">
                  <a:pos x="19" y="0"/>
                </a:cxn>
                <a:cxn ang="0">
                  <a:pos x="9" y="0"/>
                </a:cxn>
                <a:cxn ang="0">
                  <a:pos x="0" y="8"/>
                </a:cxn>
                <a:cxn ang="0">
                  <a:pos x="0" y="30"/>
                </a:cxn>
                <a:cxn ang="0">
                  <a:pos x="9" y="38"/>
                </a:cxn>
                <a:cxn ang="0">
                  <a:pos x="30" y="38"/>
                </a:cxn>
                <a:cxn ang="0">
                  <a:pos x="39" y="30"/>
                </a:cxn>
                <a:cxn ang="0">
                  <a:pos x="39" y="8"/>
                </a:cxn>
                <a:cxn ang="0">
                  <a:pos x="30" y="0"/>
                </a:cxn>
              </a:cxnLst>
              <a:rect l="0" t="0" r="r" b="b"/>
              <a:pathLst>
                <a:path w="39" h="39">
                  <a:moveTo>
                    <a:pt x="30" y="0"/>
                  </a:moveTo>
                  <a:lnTo>
                    <a:pt x="19" y="0"/>
                  </a:lnTo>
                  <a:lnTo>
                    <a:pt x="9" y="0"/>
                  </a:lnTo>
                  <a:lnTo>
                    <a:pt x="0" y="8"/>
                  </a:lnTo>
                  <a:lnTo>
                    <a:pt x="0" y="30"/>
                  </a:lnTo>
                  <a:lnTo>
                    <a:pt x="9" y="38"/>
                  </a:lnTo>
                  <a:lnTo>
                    <a:pt x="30" y="38"/>
                  </a:lnTo>
                  <a:lnTo>
                    <a:pt x="39" y="30"/>
                  </a:lnTo>
                  <a:lnTo>
                    <a:pt x="39" y="8"/>
                  </a:lnTo>
                  <a:lnTo>
                    <a:pt x="3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86" name="Freeform 86"/>
            <p:cNvSpPr>
              <a:spLocks/>
            </p:cNvSpPr>
            <p:nvPr/>
          </p:nvSpPr>
          <p:spPr bwMode="auto">
            <a:xfrm>
              <a:off x="6696" y="375"/>
              <a:ext cx="39" cy="39"/>
            </a:xfrm>
            <a:custGeom>
              <a:avLst/>
              <a:gdLst/>
              <a:ahLst/>
              <a:cxnLst>
                <a:cxn ang="0">
                  <a:pos x="19" y="0"/>
                </a:cxn>
                <a:cxn ang="0">
                  <a:pos x="30" y="0"/>
                </a:cxn>
                <a:cxn ang="0">
                  <a:pos x="39" y="8"/>
                </a:cxn>
                <a:cxn ang="0">
                  <a:pos x="39" y="19"/>
                </a:cxn>
                <a:cxn ang="0">
                  <a:pos x="39" y="30"/>
                </a:cxn>
                <a:cxn ang="0">
                  <a:pos x="30" y="38"/>
                </a:cxn>
                <a:cxn ang="0">
                  <a:pos x="19" y="38"/>
                </a:cxn>
                <a:cxn ang="0">
                  <a:pos x="9" y="38"/>
                </a:cxn>
                <a:cxn ang="0">
                  <a:pos x="0" y="30"/>
                </a:cxn>
                <a:cxn ang="0">
                  <a:pos x="0" y="19"/>
                </a:cxn>
                <a:cxn ang="0">
                  <a:pos x="0" y="8"/>
                </a:cxn>
                <a:cxn ang="0">
                  <a:pos x="9" y="0"/>
                </a:cxn>
                <a:cxn ang="0">
                  <a:pos x="19" y="0"/>
                </a:cxn>
              </a:cxnLst>
              <a:rect l="0" t="0" r="r" b="b"/>
              <a:pathLst>
                <a:path w="39" h="39">
                  <a:moveTo>
                    <a:pt x="19" y="0"/>
                  </a:moveTo>
                  <a:lnTo>
                    <a:pt x="30" y="0"/>
                  </a:lnTo>
                  <a:lnTo>
                    <a:pt x="39" y="8"/>
                  </a:lnTo>
                  <a:lnTo>
                    <a:pt x="39" y="19"/>
                  </a:lnTo>
                  <a:lnTo>
                    <a:pt x="39" y="30"/>
                  </a:lnTo>
                  <a:lnTo>
                    <a:pt x="30" y="38"/>
                  </a:lnTo>
                  <a:lnTo>
                    <a:pt x="19" y="38"/>
                  </a:lnTo>
                  <a:lnTo>
                    <a:pt x="9" y="38"/>
                  </a:lnTo>
                  <a:lnTo>
                    <a:pt x="0" y="30"/>
                  </a:lnTo>
                  <a:lnTo>
                    <a:pt x="0" y="19"/>
                  </a:lnTo>
                  <a:lnTo>
                    <a:pt x="0" y="8"/>
                  </a:lnTo>
                  <a:lnTo>
                    <a:pt x="9" y="0"/>
                  </a:lnTo>
                  <a:lnTo>
                    <a:pt x="19"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87" name="Freeform 87"/>
            <p:cNvSpPr>
              <a:spLocks/>
            </p:cNvSpPr>
            <p:nvPr/>
          </p:nvSpPr>
          <p:spPr bwMode="auto">
            <a:xfrm>
              <a:off x="7233" y="381"/>
              <a:ext cx="39" cy="39"/>
            </a:xfrm>
            <a:custGeom>
              <a:avLst/>
              <a:gdLst/>
              <a:ahLst/>
              <a:cxnLst>
                <a:cxn ang="0">
                  <a:pos x="30" y="0"/>
                </a:cxn>
                <a:cxn ang="0">
                  <a:pos x="19" y="0"/>
                </a:cxn>
                <a:cxn ang="0">
                  <a:pos x="8" y="0"/>
                </a:cxn>
                <a:cxn ang="0">
                  <a:pos x="0" y="9"/>
                </a:cxn>
                <a:cxn ang="0">
                  <a:pos x="0" y="30"/>
                </a:cxn>
                <a:cxn ang="0">
                  <a:pos x="8" y="39"/>
                </a:cxn>
                <a:cxn ang="0">
                  <a:pos x="30" y="39"/>
                </a:cxn>
                <a:cxn ang="0">
                  <a:pos x="38" y="30"/>
                </a:cxn>
                <a:cxn ang="0">
                  <a:pos x="38" y="9"/>
                </a:cxn>
                <a:cxn ang="0">
                  <a:pos x="30" y="0"/>
                </a:cxn>
              </a:cxnLst>
              <a:rect l="0" t="0" r="r" b="b"/>
              <a:pathLst>
                <a:path w="39" h="39">
                  <a:moveTo>
                    <a:pt x="30" y="0"/>
                  </a:moveTo>
                  <a:lnTo>
                    <a:pt x="19" y="0"/>
                  </a:lnTo>
                  <a:lnTo>
                    <a:pt x="8" y="0"/>
                  </a:lnTo>
                  <a:lnTo>
                    <a:pt x="0" y="9"/>
                  </a:lnTo>
                  <a:lnTo>
                    <a:pt x="0" y="30"/>
                  </a:lnTo>
                  <a:lnTo>
                    <a:pt x="8" y="39"/>
                  </a:lnTo>
                  <a:lnTo>
                    <a:pt x="30" y="39"/>
                  </a:lnTo>
                  <a:lnTo>
                    <a:pt x="38" y="30"/>
                  </a:lnTo>
                  <a:lnTo>
                    <a:pt x="38" y="9"/>
                  </a:lnTo>
                  <a:lnTo>
                    <a:pt x="3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88" name="AutoShape 88"/>
            <p:cNvSpPr>
              <a:spLocks/>
            </p:cNvSpPr>
            <p:nvPr/>
          </p:nvSpPr>
          <p:spPr bwMode="auto">
            <a:xfrm>
              <a:off x="6979" y="-101"/>
              <a:ext cx="294" cy="521"/>
            </a:xfrm>
            <a:custGeom>
              <a:avLst/>
              <a:gdLst/>
              <a:ahLst/>
              <a:cxnLst>
                <a:cxn ang="0">
                  <a:pos x="274" y="481"/>
                </a:cxn>
                <a:cxn ang="0">
                  <a:pos x="285" y="481"/>
                </a:cxn>
                <a:cxn ang="0">
                  <a:pos x="293" y="490"/>
                </a:cxn>
                <a:cxn ang="0">
                  <a:pos x="293" y="500"/>
                </a:cxn>
                <a:cxn ang="0">
                  <a:pos x="293" y="511"/>
                </a:cxn>
                <a:cxn ang="0">
                  <a:pos x="285" y="520"/>
                </a:cxn>
                <a:cxn ang="0">
                  <a:pos x="274" y="520"/>
                </a:cxn>
                <a:cxn ang="0">
                  <a:pos x="263" y="520"/>
                </a:cxn>
                <a:cxn ang="0">
                  <a:pos x="255" y="511"/>
                </a:cxn>
                <a:cxn ang="0">
                  <a:pos x="255" y="500"/>
                </a:cxn>
                <a:cxn ang="0">
                  <a:pos x="255" y="490"/>
                </a:cxn>
                <a:cxn ang="0">
                  <a:pos x="263" y="481"/>
                </a:cxn>
                <a:cxn ang="0">
                  <a:pos x="274" y="481"/>
                </a:cxn>
                <a:cxn ang="0">
                  <a:pos x="0" y="0"/>
                </a:cxn>
                <a:cxn ang="0">
                  <a:pos x="0" y="487"/>
                </a:cxn>
              </a:cxnLst>
              <a:rect l="0" t="0" r="r" b="b"/>
              <a:pathLst>
                <a:path w="294" h="521">
                  <a:moveTo>
                    <a:pt x="274" y="481"/>
                  </a:moveTo>
                  <a:lnTo>
                    <a:pt x="285" y="481"/>
                  </a:lnTo>
                  <a:lnTo>
                    <a:pt x="293" y="490"/>
                  </a:lnTo>
                  <a:lnTo>
                    <a:pt x="293" y="500"/>
                  </a:lnTo>
                  <a:lnTo>
                    <a:pt x="293" y="511"/>
                  </a:lnTo>
                  <a:lnTo>
                    <a:pt x="285" y="520"/>
                  </a:lnTo>
                  <a:lnTo>
                    <a:pt x="274" y="520"/>
                  </a:lnTo>
                  <a:lnTo>
                    <a:pt x="263" y="520"/>
                  </a:lnTo>
                  <a:lnTo>
                    <a:pt x="255" y="511"/>
                  </a:lnTo>
                  <a:lnTo>
                    <a:pt x="255" y="500"/>
                  </a:lnTo>
                  <a:lnTo>
                    <a:pt x="255" y="490"/>
                  </a:lnTo>
                  <a:lnTo>
                    <a:pt x="263" y="481"/>
                  </a:lnTo>
                  <a:lnTo>
                    <a:pt x="274" y="481"/>
                  </a:lnTo>
                  <a:close/>
                  <a:moveTo>
                    <a:pt x="0" y="0"/>
                  </a:moveTo>
                  <a:lnTo>
                    <a:pt x="0" y="487"/>
                  </a:lnTo>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89"/>
          <p:cNvGrpSpPr>
            <a:grpSpLocks/>
          </p:cNvGrpSpPr>
          <p:nvPr/>
        </p:nvGrpSpPr>
        <p:grpSpPr bwMode="auto">
          <a:xfrm>
            <a:off x="9156700" y="2858001"/>
            <a:ext cx="522288" cy="330200"/>
            <a:chOff x="8660" y="-117"/>
            <a:chExt cx="822" cy="521"/>
          </a:xfrm>
        </p:grpSpPr>
        <p:sp>
          <p:nvSpPr>
            <p:cNvPr id="25690" name="Freeform 90"/>
            <p:cNvSpPr>
              <a:spLocks/>
            </p:cNvSpPr>
            <p:nvPr/>
          </p:nvSpPr>
          <p:spPr bwMode="auto">
            <a:xfrm>
              <a:off x="8662" y="-114"/>
              <a:ext cx="35" cy="35"/>
            </a:xfrm>
            <a:custGeom>
              <a:avLst/>
              <a:gdLst/>
              <a:ahLst/>
              <a:cxnLst>
                <a:cxn ang="0">
                  <a:pos x="27" y="0"/>
                </a:cxn>
                <a:cxn ang="0">
                  <a:pos x="17" y="0"/>
                </a:cxn>
                <a:cxn ang="0">
                  <a:pos x="8" y="0"/>
                </a:cxn>
                <a:cxn ang="0">
                  <a:pos x="0" y="8"/>
                </a:cxn>
                <a:cxn ang="0">
                  <a:pos x="0" y="27"/>
                </a:cxn>
                <a:cxn ang="0">
                  <a:pos x="8" y="35"/>
                </a:cxn>
                <a:cxn ang="0">
                  <a:pos x="27" y="35"/>
                </a:cxn>
                <a:cxn ang="0">
                  <a:pos x="35" y="27"/>
                </a:cxn>
                <a:cxn ang="0">
                  <a:pos x="35" y="8"/>
                </a:cxn>
                <a:cxn ang="0">
                  <a:pos x="27" y="0"/>
                </a:cxn>
              </a:cxnLst>
              <a:rect l="0" t="0" r="r" b="b"/>
              <a:pathLst>
                <a:path w="35" h="35">
                  <a:moveTo>
                    <a:pt x="27" y="0"/>
                  </a:moveTo>
                  <a:lnTo>
                    <a:pt x="17" y="0"/>
                  </a:lnTo>
                  <a:lnTo>
                    <a:pt x="8" y="0"/>
                  </a:lnTo>
                  <a:lnTo>
                    <a:pt x="0" y="8"/>
                  </a:lnTo>
                  <a:lnTo>
                    <a:pt x="0" y="27"/>
                  </a:lnTo>
                  <a:lnTo>
                    <a:pt x="8" y="35"/>
                  </a:lnTo>
                  <a:lnTo>
                    <a:pt x="27" y="35"/>
                  </a:lnTo>
                  <a:lnTo>
                    <a:pt x="35" y="27"/>
                  </a:lnTo>
                  <a:lnTo>
                    <a:pt x="35" y="8"/>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91" name="Freeform 91"/>
            <p:cNvSpPr>
              <a:spLocks/>
            </p:cNvSpPr>
            <p:nvPr/>
          </p:nvSpPr>
          <p:spPr bwMode="auto">
            <a:xfrm>
              <a:off x="8662" y="-114"/>
              <a:ext cx="35" cy="35"/>
            </a:xfrm>
            <a:custGeom>
              <a:avLst/>
              <a:gdLst/>
              <a:ahLst/>
              <a:cxnLst>
                <a:cxn ang="0">
                  <a:pos x="17" y="0"/>
                </a:cxn>
                <a:cxn ang="0">
                  <a:pos x="27" y="0"/>
                </a:cxn>
                <a:cxn ang="0">
                  <a:pos x="35" y="8"/>
                </a:cxn>
                <a:cxn ang="0">
                  <a:pos x="35" y="18"/>
                </a:cxn>
                <a:cxn ang="0">
                  <a:pos x="35" y="27"/>
                </a:cxn>
                <a:cxn ang="0">
                  <a:pos x="27" y="35"/>
                </a:cxn>
                <a:cxn ang="0">
                  <a:pos x="17" y="35"/>
                </a:cxn>
                <a:cxn ang="0">
                  <a:pos x="8" y="35"/>
                </a:cxn>
                <a:cxn ang="0">
                  <a:pos x="0" y="27"/>
                </a:cxn>
                <a:cxn ang="0">
                  <a:pos x="0" y="18"/>
                </a:cxn>
                <a:cxn ang="0">
                  <a:pos x="0" y="8"/>
                </a:cxn>
                <a:cxn ang="0">
                  <a:pos x="8" y="0"/>
                </a:cxn>
                <a:cxn ang="0">
                  <a:pos x="17" y="0"/>
                </a:cxn>
              </a:cxnLst>
              <a:rect l="0" t="0" r="r" b="b"/>
              <a:pathLst>
                <a:path w="35" h="35">
                  <a:moveTo>
                    <a:pt x="17" y="0"/>
                  </a:moveTo>
                  <a:lnTo>
                    <a:pt x="27" y="0"/>
                  </a:lnTo>
                  <a:lnTo>
                    <a:pt x="35" y="8"/>
                  </a:lnTo>
                  <a:lnTo>
                    <a:pt x="35" y="18"/>
                  </a:lnTo>
                  <a:lnTo>
                    <a:pt x="35" y="27"/>
                  </a:lnTo>
                  <a:lnTo>
                    <a:pt x="27" y="35"/>
                  </a:lnTo>
                  <a:lnTo>
                    <a:pt x="17" y="35"/>
                  </a:lnTo>
                  <a:lnTo>
                    <a:pt x="8" y="35"/>
                  </a:lnTo>
                  <a:lnTo>
                    <a:pt x="0" y="27"/>
                  </a:lnTo>
                  <a:lnTo>
                    <a:pt x="0" y="18"/>
                  </a:lnTo>
                  <a:lnTo>
                    <a:pt x="0" y="8"/>
                  </a:lnTo>
                  <a:lnTo>
                    <a:pt x="8" y="0"/>
                  </a:lnTo>
                  <a:lnTo>
                    <a:pt x="17"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92" name="Freeform 92"/>
            <p:cNvSpPr>
              <a:spLocks/>
            </p:cNvSpPr>
            <p:nvPr/>
          </p:nvSpPr>
          <p:spPr bwMode="auto">
            <a:xfrm>
              <a:off x="9438" y="-114"/>
              <a:ext cx="35" cy="35"/>
            </a:xfrm>
            <a:custGeom>
              <a:avLst/>
              <a:gdLst/>
              <a:ahLst/>
              <a:cxnLst>
                <a:cxn ang="0">
                  <a:pos x="26" y="0"/>
                </a:cxn>
                <a:cxn ang="0">
                  <a:pos x="17" y="0"/>
                </a:cxn>
                <a:cxn ang="0">
                  <a:pos x="7" y="0"/>
                </a:cxn>
                <a:cxn ang="0">
                  <a:pos x="0" y="8"/>
                </a:cxn>
                <a:cxn ang="0">
                  <a:pos x="0" y="27"/>
                </a:cxn>
                <a:cxn ang="0">
                  <a:pos x="7" y="35"/>
                </a:cxn>
                <a:cxn ang="0">
                  <a:pos x="26" y="35"/>
                </a:cxn>
                <a:cxn ang="0">
                  <a:pos x="34" y="27"/>
                </a:cxn>
                <a:cxn ang="0">
                  <a:pos x="34" y="8"/>
                </a:cxn>
                <a:cxn ang="0">
                  <a:pos x="26" y="0"/>
                </a:cxn>
              </a:cxnLst>
              <a:rect l="0" t="0" r="r" b="b"/>
              <a:pathLst>
                <a:path w="35" h="35">
                  <a:moveTo>
                    <a:pt x="26" y="0"/>
                  </a:moveTo>
                  <a:lnTo>
                    <a:pt x="17" y="0"/>
                  </a:lnTo>
                  <a:lnTo>
                    <a:pt x="7" y="0"/>
                  </a:lnTo>
                  <a:lnTo>
                    <a:pt x="0" y="8"/>
                  </a:lnTo>
                  <a:lnTo>
                    <a:pt x="0" y="27"/>
                  </a:lnTo>
                  <a:lnTo>
                    <a:pt x="7" y="35"/>
                  </a:lnTo>
                  <a:lnTo>
                    <a:pt x="26" y="35"/>
                  </a:lnTo>
                  <a:lnTo>
                    <a:pt x="34" y="27"/>
                  </a:lnTo>
                  <a:lnTo>
                    <a:pt x="34" y="8"/>
                  </a:lnTo>
                  <a:lnTo>
                    <a:pt x="26"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93" name="Freeform 93"/>
            <p:cNvSpPr>
              <a:spLocks/>
            </p:cNvSpPr>
            <p:nvPr/>
          </p:nvSpPr>
          <p:spPr bwMode="auto">
            <a:xfrm>
              <a:off x="9438" y="-114"/>
              <a:ext cx="35" cy="35"/>
            </a:xfrm>
            <a:custGeom>
              <a:avLst/>
              <a:gdLst/>
              <a:ahLst/>
              <a:cxnLst>
                <a:cxn ang="0">
                  <a:pos x="17" y="0"/>
                </a:cxn>
                <a:cxn ang="0">
                  <a:pos x="26" y="0"/>
                </a:cxn>
                <a:cxn ang="0">
                  <a:pos x="34" y="8"/>
                </a:cxn>
                <a:cxn ang="0">
                  <a:pos x="34" y="18"/>
                </a:cxn>
                <a:cxn ang="0">
                  <a:pos x="34" y="27"/>
                </a:cxn>
                <a:cxn ang="0">
                  <a:pos x="26" y="35"/>
                </a:cxn>
                <a:cxn ang="0">
                  <a:pos x="17" y="35"/>
                </a:cxn>
                <a:cxn ang="0">
                  <a:pos x="7" y="35"/>
                </a:cxn>
                <a:cxn ang="0">
                  <a:pos x="0" y="27"/>
                </a:cxn>
                <a:cxn ang="0">
                  <a:pos x="0" y="18"/>
                </a:cxn>
                <a:cxn ang="0">
                  <a:pos x="0" y="8"/>
                </a:cxn>
                <a:cxn ang="0">
                  <a:pos x="7" y="0"/>
                </a:cxn>
                <a:cxn ang="0">
                  <a:pos x="17" y="0"/>
                </a:cxn>
              </a:cxnLst>
              <a:rect l="0" t="0" r="r" b="b"/>
              <a:pathLst>
                <a:path w="35" h="35">
                  <a:moveTo>
                    <a:pt x="17" y="0"/>
                  </a:moveTo>
                  <a:lnTo>
                    <a:pt x="26" y="0"/>
                  </a:lnTo>
                  <a:lnTo>
                    <a:pt x="34" y="8"/>
                  </a:lnTo>
                  <a:lnTo>
                    <a:pt x="34" y="18"/>
                  </a:lnTo>
                  <a:lnTo>
                    <a:pt x="34" y="27"/>
                  </a:lnTo>
                  <a:lnTo>
                    <a:pt x="26" y="35"/>
                  </a:lnTo>
                  <a:lnTo>
                    <a:pt x="17" y="35"/>
                  </a:lnTo>
                  <a:lnTo>
                    <a:pt x="7" y="35"/>
                  </a:lnTo>
                  <a:lnTo>
                    <a:pt x="0" y="27"/>
                  </a:lnTo>
                  <a:lnTo>
                    <a:pt x="0" y="18"/>
                  </a:lnTo>
                  <a:lnTo>
                    <a:pt x="0" y="8"/>
                  </a:lnTo>
                  <a:lnTo>
                    <a:pt x="7" y="0"/>
                  </a:lnTo>
                  <a:lnTo>
                    <a:pt x="17"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94" name="Freeform 94"/>
            <p:cNvSpPr>
              <a:spLocks/>
            </p:cNvSpPr>
            <p:nvPr/>
          </p:nvSpPr>
          <p:spPr bwMode="auto">
            <a:xfrm>
              <a:off x="9048" y="-114"/>
              <a:ext cx="35" cy="35"/>
            </a:xfrm>
            <a:custGeom>
              <a:avLst/>
              <a:gdLst/>
              <a:ahLst/>
              <a:cxnLst>
                <a:cxn ang="0">
                  <a:pos x="27" y="0"/>
                </a:cxn>
                <a:cxn ang="0">
                  <a:pos x="18" y="0"/>
                </a:cxn>
                <a:cxn ang="0">
                  <a:pos x="8" y="0"/>
                </a:cxn>
                <a:cxn ang="0">
                  <a:pos x="0" y="8"/>
                </a:cxn>
                <a:cxn ang="0">
                  <a:pos x="0" y="27"/>
                </a:cxn>
                <a:cxn ang="0">
                  <a:pos x="8" y="35"/>
                </a:cxn>
                <a:cxn ang="0">
                  <a:pos x="27" y="35"/>
                </a:cxn>
                <a:cxn ang="0">
                  <a:pos x="35" y="27"/>
                </a:cxn>
                <a:cxn ang="0">
                  <a:pos x="35" y="8"/>
                </a:cxn>
                <a:cxn ang="0">
                  <a:pos x="27" y="0"/>
                </a:cxn>
              </a:cxnLst>
              <a:rect l="0" t="0" r="r" b="b"/>
              <a:pathLst>
                <a:path w="35" h="35">
                  <a:moveTo>
                    <a:pt x="27" y="0"/>
                  </a:moveTo>
                  <a:lnTo>
                    <a:pt x="18" y="0"/>
                  </a:lnTo>
                  <a:lnTo>
                    <a:pt x="8" y="0"/>
                  </a:lnTo>
                  <a:lnTo>
                    <a:pt x="0" y="8"/>
                  </a:lnTo>
                  <a:lnTo>
                    <a:pt x="0" y="27"/>
                  </a:lnTo>
                  <a:lnTo>
                    <a:pt x="8" y="35"/>
                  </a:lnTo>
                  <a:lnTo>
                    <a:pt x="27" y="35"/>
                  </a:lnTo>
                  <a:lnTo>
                    <a:pt x="35" y="27"/>
                  </a:lnTo>
                  <a:lnTo>
                    <a:pt x="35" y="8"/>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95" name="Freeform 95"/>
            <p:cNvSpPr>
              <a:spLocks/>
            </p:cNvSpPr>
            <p:nvPr/>
          </p:nvSpPr>
          <p:spPr bwMode="auto">
            <a:xfrm>
              <a:off x="9048" y="-114"/>
              <a:ext cx="35" cy="35"/>
            </a:xfrm>
            <a:custGeom>
              <a:avLst/>
              <a:gdLst/>
              <a:ahLst/>
              <a:cxnLst>
                <a:cxn ang="0">
                  <a:pos x="18" y="0"/>
                </a:cxn>
                <a:cxn ang="0">
                  <a:pos x="27" y="0"/>
                </a:cxn>
                <a:cxn ang="0">
                  <a:pos x="35" y="8"/>
                </a:cxn>
                <a:cxn ang="0">
                  <a:pos x="35" y="18"/>
                </a:cxn>
                <a:cxn ang="0">
                  <a:pos x="35" y="27"/>
                </a:cxn>
                <a:cxn ang="0">
                  <a:pos x="27" y="35"/>
                </a:cxn>
                <a:cxn ang="0">
                  <a:pos x="18" y="35"/>
                </a:cxn>
                <a:cxn ang="0">
                  <a:pos x="8" y="35"/>
                </a:cxn>
                <a:cxn ang="0">
                  <a:pos x="0" y="27"/>
                </a:cxn>
                <a:cxn ang="0">
                  <a:pos x="0" y="18"/>
                </a:cxn>
                <a:cxn ang="0">
                  <a:pos x="0" y="8"/>
                </a:cxn>
                <a:cxn ang="0">
                  <a:pos x="8" y="0"/>
                </a:cxn>
                <a:cxn ang="0">
                  <a:pos x="18" y="0"/>
                </a:cxn>
              </a:cxnLst>
              <a:rect l="0" t="0" r="r" b="b"/>
              <a:pathLst>
                <a:path w="35" h="35">
                  <a:moveTo>
                    <a:pt x="18" y="0"/>
                  </a:moveTo>
                  <a:lnTo>
                    <a:pt x="27" y="0"/>
                  </a:lnTo>
                  <a:lnTo>
                    <a:pt x="35" y="8"/>
                  </a:lnTo>
                  <a:lnTo>
                    <a:pt x="35" y="18"/>
                  </a:lnTo>
                  <a:lnTo>
                    <a:pt x="35" y="27"/>
                  </a:lnTo>
                  <a:lnTo>
                    <a:pt x="27" y="35"/>
                  </a:lnTo>
                  <a:lnTo>
                    <a:pt x="18" y="35"/>
                  </a:lnTo>
                  <a:lnTo>
                    <a:pt x="8" y="35"/>
                  </a:lnTo>
                  <a:lnTo>
                    <a:pt x="0" y="27"/>
                  </a:lnTo>
                  <a:lnTo>
                    <a:pt x="0" y="18"/>
                  </a:lnTo>
                  <a:lnTo>
                    <a:pt x="0" y="8"/>
                  </a:lnTo>
                  <a:lnTo>
                    <a:pt x="8" y="0"/>
                  </a:lnTo>
                  <a:lnTo>
                    <a:pt x="18"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96" name="Freeform 96"/>
            <p:cNvSpPr>
              <a:spLocks/>
            </p:cNvSpPr>
            <p:nvPr/>
          </p:nvSpPr>
          <p:spPr bwMode="auto">
            <a:xfrm>
              <a:off x="9053" y="360"/>
              <a:ext cx="35" cy="35"/>
            </a:xfrm>
            <a:custGeom>
              <a:avLst/>
              <a:gdLst/>
              <a:ahLst/>
              <a:cxnLst>
                <a:cxn ang="0">
                  <a:pos x="27" y="0"/>
                </a:cxn>
                <a:cxn ang="0">
                  <a:pos x="18" y="0"/>
                </a:cxn>
                <a:cxn ang="0">
                  <a:pos x="8" y="0"/>
                </a:cxn>
                <a:cxn ang="0">
                  <a:pos x="0" y="7"/>
                </a:cxn>
                <a:cxn ang="0">
                  <a:pos x="0" y="26"/>
                </a:cxn>
                <a:cxn ang="0">
                  <a:pos x="8" y="34"/>
                </a:cxn>
                <a:cxn ang="0">
                  <a:pos x="27" y="34"/>
                </a:cxn>
                <a:cxn ang="0">
                  <a:pos x="35" y="26"/>
                </a:cxn>
                <a:cxn ang="0">
                  <a:pos x="35" y="7"/>
                </a:cxn>
                <a:cxn ang="0">
                  <a:pos x="27" y="0"/>
                </a:cxn>
              </a:cxnLst>
              <a:rect l="0" t="0" r="r" b="b"/>
              <a:pathLst>
                <a:path w="35" h="35">
                  <a:moveTo>
                    <a:pt x="27" y="0"/>
                  </a:moveTo>
                  <a:lnTo>
                    <a:pt x="18" y="0"/>
                  </a:lnTo>
                  <a:lnTo>
                    <a:pt x="8" y="0"/>
                  </a:lnTo>
                  <a:lnTo>
                    <a:pt x="0" y="7"/>
                  </a:lnTo>
                  <a:lnTo>
                    <a:pt x="0" y="26"/>
                  </a:lnTo>
                  <a:lnTo>
                    <a:pt x="8" y="34"/>
                  </a:lnTo>
                  <a:lnTo>
                    <a:pt x="27" y="34"/>
                  </a:lnTo>
                  <a:lnTo>
                    <a:pt x="35" y="26"/>
                  </a:lnTo>
                  <a:lnTo>
                    <a:pt x="35" y="7"/>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97" name="Freeform 97"/>
            <p:cNvSpPr>
              <a:spLocks/>
            </p:cNvSpPr>
            <p:nvPr/>
          </p:nvSpPr>
          <p:spPr bwMode="auto">
            <a:xfrm>
              <a:off x="9053" y="360"/>
              <a:ext cx="35" cy="35"/>
            </a:xfrm>
            <a:custGeom>
              <a:avLst/>
              <a:gdLst/>
              <a:ahLst/>
              <a:cxnLst>
                <a:cxn ang="0">
                  <a:pos x="18" y="0"/>
                </a:cxn>
                <a:cxn ang="0">
                  <a:pos x="27" y="0"/>
                </a:cxn>
                <a:cxn ang="0">
                  <a:pos x="35" y="7"/>
                </a:cxn>
                <a:cxn ang="0">
                  <a:pos x="35" y="17"/>
                </a:cxn>
                <a:cxn ang="0">
                  <a:pos x="35" y="26"/>
                </a:cxn>
                <a:cxn ang="0">
                  <a:pos x="27" y="34"/>
                </a:cxn>
                <a:cxn ang="0">
                  <a:pos x="18" y="34"/>
                </a:cxn>
                <a:cxn ang="0">
                  <a:pos x="8" y="34"/>
                </a:cxn>
                <a:cxn ang="0">
                  <a:pos x="0" y="26"/>
                </a:cxn>
                <a:cxn ang="0">
                  <a:pos x="0" y="17"/>
                </a:cxn>
                <a:cxn ang="0">
                  <a:pos x="0" y="7"/>
                </a:cxn>
                <a:cxn ang="0">
                  <a:pos x="8" y="0"/>
                </a:cxn>
                <a:cxn ang="0">
                  <a:pos x="18" y="0"/>
                </a:cxn>
              </a:cxnLst>
              <a:rect l="0" t="0" r="r" b="b"/>
              <a:pathLst>
                <a:path w="35" h="35">
                  <a:moveTo>
                    <a:pt x="18" y="0"/>
                  </a:moveTo>
                  <a:lnTo>
                    <a:pt x="27" y="0"/>
                  </a:lnTo>
                  <a:lnTo>
                    <a:pt x="35" y="7"/>
                  </a:lnTo>
                  <a:lnTo>
                    <a:pt x="35" y="17"/>
                  </a:lnTo>
                  <a:lnTo>
                    <a:pt x="35" y="26"/>
                  </a:lnTo>
                  <a:lnTo>
                    <a:pt x="27" y="34"/>
                  </a:lnTo>
                  <a:lnTo>
                    <a:pt x="18" y="34"/>
                  </a:lnTo>
                  <a:lnTo>
                    <a:pt x="8" y="34"/>
                  </a:lnTo>
                  <a:lnTo>
                    <a:pt x="0" y="26"/>
                  </a:lnTo>
                  <a:lnTo>
                    <a:pt x="0" y="17"/>
                  </a:lnTo>
                  <a:lnTo>
                    <a:pt x="0" y="7"/>
                  </a:lnTo>
                  <a:lnTo>
                    <a:pt x="8" y="0"/>
                  </a:lnTo>
                  <a:lnTo>
                    <a:pt x="18"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98" name="Freeform 98"/>
            <p:cNvSpPr>
              <a:spLocks/>
            </p:cNvSpPr>
            <p:nvPr/>
          </p:nvSpPr>
          <p:spPr bwMode="auto">
            <a:xfrm>
              <a:off x="8662" y="360"/>
              <a:ext cx="35" cy="35"/>
            </a:xfrm>
            <a:custGeom>
              <a:avLst/>
              <a:gdLst/>
              <a:ahLst/>
              <a:cxnLst>
                <a:cxn ang="0">
                  <a:pos x="27" y="0"/>
                </a:cxn>
                <a:cxn ang="0">
                  <a:pos x="17" y="0"/>
                </a:cxn>
                <a:cxn ang="0">
                  <a:pos x="8" y="0"/>
                </a:cxn>
                <a:cxn ang="0">
                  <a:pos x="0" y="7"/>
                </a:cxn>
                <a:cxn ang="0">
                  <a:pos x="0" y="26"/>
                </a:cxn>
                <a:cxn ang="0">
                  <a:pos x="8" y="34"/>
                </a:cxn>
                <a:cxn ang="0">
                  <a:pos x="27" y="34"/>
                </a:cxn>
                <a:cxn ang="0">
                  <a:pos x="35" y="26"/>
                </a:cxn>
                <a:cxn ang="0">
                  <a:pos x="35" y="7"/>
                </a:cxn>
                <a:cxn ang="0">
                  <a:pos x="27" y="0"/>
                </a:cxn>
              </a:cxnLst>
              <a:rect l="0" t="0" r="r" b="b"/>
              <a:pathLst>
                <a:path w="35" h="35">
                  <a:moveTo>
                    <a:pt x="27" y="0"/>
                  </a:moveTo>
                  <a:lnTo>
                    <a:pt x="17" y="0"/>
                  </a:lnTo>
                  <a:lnTo>
                    <a:pt x="8" y="0"/>
                  </a:lnTo>
                  <a:lnTo>
                    <a:pt x="0" y="7"/>
                  </a:lnTo>
                  <a:lnTo>
                    <a:pt x="0" y="26"/>
                  </a:lnTo>
                  <a:lnTo>
                    <a:pt x="8" y="34"/>
                  </a:lnTo>
                  <a:lnTo>
                    <a:pt x="27" y="34"/>
                  </a:lnTo>
                  <a:lnTo>
                    <a:pt x="35" y="26"/>
                  </a:lnTo>
                  <a:lnTo>
                    <a:pt x="35" y="7"/>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99" name="Freeform 99"/>
            <p:cNvSpPr>
              <a:spLocks/>
            </p:cNvSpPr>
            <p:nvPr/>
          </p:nvSpPr>
          <p:spPr bwMode="auto">
            <a:xfrm>
              <a:off x="8662" y="360"/>
              <a:ext cx="35" cy="35"/>
            </a:xfrm>
            <a:custGeom>
              <a:avLst/>
              <a:gdLst/>
              <a:ahLst/>
              <a:cxnLst>
                <a:cxn ang="0">
                  <a:pos x="17" y="0"/>
                </a:cxn>
                <a:cxn ang="0">
                  <a:pos x="27" y="0"/>
                </a:cxn>
                <a:cxn ang="0">
                  <a:pos x="35" y="7"/>
                </a:cxn>
                <a:cxn ang="0">
                  <a:pos x="35" y="17"/>
                </a:cxn>
                <a:cxn ang="0">
                  <a:pos x="35" y="26"/>
                </a:cxn>
                <a:cxn ang="0">
                  <a:pos x="27" y="34"/>
                </a:cxn>
                <a:cxn ang="0">
                  <a:pos x="17" y="34"/>
                </a:cxn>
                <a:cxn ang="0">
                  <a:pos x="8" y="34"/>
                </a:cxn>
                <a:cxn ang="0">
                  <a:pos x="0" y="26"/>
                </a:cxn>
                <a:cxn ang="0">
                  <a:pos x="0" y="17"/>
                </a:cxn>
                <a:cxn ang="0">
                  <a:pos x="0" y="7"/>
                </a:cxn>
                <a:cxn ang="0">
                  <a:pos x="8" y="0"/>
                </a:cxn>
                <a:cxn ang="0">
                  <a:pos x="17" y="0"/>
                </a:cxn>
              </a:cxnLst>
              <a:rect l="0" t="0" r="r" b="b"/>
              <a:pathLst>
                <a:path w="35" h="35">
                  <a:moveTo>
                    <a:pt x="17" y="0"/>
                  </a:moveTo>
                  <a:lnTo>
                    <a:pt x="27" y="0"/>
                  </a:lnTo>
                  <a:lnTo>
                    <a:pt x="35" y="7"/>
                  </a:lnTo>
                  <a:lnTo>
                    <a:pt x="35" y="17"/>
                  </a:lnTo>
                  <a:lnTo>
                    <a:pt x="35" y="26"/>
                  </a:lnTo>
                  <a:lnTo>
                    <a:pt x="27" y="34"/>
                  </a:lnTo>
                  <a:lnTo>
                    <a:pt x="17" y="34"/>
                  </a:lnTo>
                  <a:lnTo>
                    <a:pt x="8" y="34"/>
                  </a:lnTo>
                  <a:lnTo>
                    <a:pt x="0" y="26"/>
                  </a:lnTo>
                  <a:lnTo>
                    <a:pt x="0" y="17"/>
                  </a:lnTo>
                  <a:lnTo>
                    <a:pt x="0" y="7"/>
                  </a:lnTo>
                  <a:lnTo>
                    <a:pt x="8" y="0"/>
                  </a:lnTo>
                  <a:lnTo>
                    <a:pt x="17" y="0"/>
                  </a:lnTo>
                  <a:close/>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700" name="Freeform 100"/>
            <p:cNvSpPr>
              <a:spLocks/>
            </p:cNvSpPr>
            <p:nvPr/>
          </p:nvSpPr>
          <p:spPr bwMode="auto">
            <a:xfrm>
              <a:off x="9443" y="365"/>
              <a:ext cx="35" cy="35"/>
            </a:xfrm>
            <a:custGeom>
              <a:avLst/>
              <a:gdLst/>
              <a:ahLst/>
              <a:cxnLst>
                <a:cxn ang="0">
                  <a:pos x="27" y="0"/>
                </a:cxn>
                <a:cxn ang="0">
                  <a:pos x="18" y="0"/>
                </a:cxn>
                <a:cxn ang="0">
                  <a:pos x="8" y="0"/>
                </a:cxn>
                <a:cxn ang="0">
                  <a:pos x="0" y="7"/>
                </a:cxn>
                <a:cxn ang="0">
                  <a:pos x="0" y="26"/>
                </a:cxn>
                <a:cxn ang="0">
                  <a:pos x="8" y="34"/>
                </a:cxn>
                <a:cxn ang="0">
                  <a:pos x="27" y="34"/>
                </a:cxn>
                <a:cxn ang="0">
                  <a:pos x="35" y="26"/>
                </a:cxn>
                <a:cxn ang="0">
                  <a:pos x="35" y="7"/>
                </a:cxn>
                <a:cxn ang="0">
                  <a:pos x="27" y="0"/>
                </a:cxn>
              </a:cxnLst>
              <a:rect l="0" t="0" r="r" b="b"/>
              <a:pathLst>
                <a:path w="35" h="35">
                  <a:moveTo>
                    <a:pt x="27" y="0"/>
                  </a:moveTo>
                  <a:lnTo>
                    <a:pt x="18" y="0"/>
                  </a:lnTo>
                  <a:lnTo>
                    <a:pt x="8" y="0"/>
                  </a:lnTo>
                  <a:lnTo>
                    <a:pt x="0" y="7"/>
                  </a:lnTo>
                  <a:lnTo>
                    <a:pt x="0" y="26"/>
                  </a:lnTo>
                  <a:lnTo>
                    <a:pt x="8" y="34"/>
                  </a:lnTo>
                  <a:lnTo>
                    <a:pt x="27" y="34"/>
                  </a:lnTo>
                  <a:lnTo>
                    <a:pt x="35" y="26"/>
                  </a:lnTo>
                  <a:lnTo>
                    <a:pt x="35" y="7"/>
                  </a:lnTo>
                  <a:lnTo>
                    <a:pt x="2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701" name="AutoShape 101"/>
            <p:cNvSpPr>
              <a:spLocks/>
            </p:cNvSpPr>
            <p:nvPr/>
          </p:nvSpPr>
          <p:spPr bwMode="auto">
            <a:xfrm>
              <a:off x="8672" y="-104"/>
              <a:ext cx="806" cy="504"/>
            </a:xfrm>
            <a:custGeom>
              <a:avLst/>
              <a:gdLst/>
              <a:ahLst/>
              <a:cxnLst>
                <a:cxn ang="0">
                  <a:pos x="788" y="470"/>
                </a:cxn>
                <a:cxn ang="0">
                  <a:pos x="797" y="470"/>
                </a:cxn>
                <a:cxn ang="0">
                  <a:pos x="805" y="477"/>
                </a:cxn>
                <a:cxn ang="0">
                  <a:pos x="805" y="487"/>
                </a:cxn>
                <a:cxn ang="0">
                  <a:pos x="805" y="496"/>
                </a:cxn>
                <a:cxn ang="0">
                  <a:pos x="797" y="504"/>
                </a:cxn>
                <a:cxn ang="0">
                  <a:pos x="788" y="504"/>
                </a:cxn>
                <a:cxn ang="0">
                  <a:pos x="778" y="504"/>
                </a:cxn>
                <a:cxn ang="0">
                  <a:pos x="770" y="496"/>
                </a:cxn>
                <a:cxn ang="0">
                  <a:pos x="770" y="487"/>
                </a:cxn>
                <a:cxn ang="0">
                  <a:pos x="770" y="477"/>
                </a:cxn>
                <a:cxn ang="0">
                  <a:pos x="778" y="470"/>
                </a:cxn>
                <a:cxn ang="0">
                  <a:pos x="788" y="470"/>
                </a:cxn>
                <a:cxn ang="0">
                  <a:pos x="400" y="479"/>
                </a:cxn>
                <a:cxn ang="0">
                  <a:pos x="780" y="10"/>
                </a:cxn>
                <a:cxn ang="0">
                  <a:pos x="790" y="489"/>
                </a:cxn>
                <a:cxn ang="0">
                  <a:pos x="395" y="5"/>
                </a:cxn>
                <a:cxn ang="0">
                  <a:pos x="405" y="489"/>
                </a:cxn>
                <a:cxn ang="0">
                  <a:pos x="10" y="0"/>
                </a:cxn>
                <a:cxn ang="0">
                  <a:pos x="10" y="479"/>
                </a:cxn>
                <a:cxn ang="0">
                  <a:pos x="395" y="5"/>
                </a:cxn>
                <a:cxn ang="0">
                  <a:pos x="785" y="479"/>
                </a:cxn>
                <a:cxn ang="0">
                  <a:pos x="0" y="5"/>
                </a:cxn>
                <a:cxn ang="0">
                  <a:pos x="10" y="484"/>
                </a:cxn>
                <a:cxn ang="0">
                  <a:pos x="780" y="10"/>
                </a:cxn>
              </a:cxnLst>
              <a:rect l="0" t="0" r="r" b="b"/>
              <a:pathLst>
                <a:path w="806" h="504">
                  <a:moveTo>
                    <a:pt x="788" y="470"/>
                  </a:moveTo>
                  <a:lnTo>
                    <a:pt x="797" y="470"/>
                  </a:lnTo>
                  <a:lnTo>
                    <a:pt x="805" y="477"/>
                  </a:lnTo>
                  <a:lnTo>
                    <a:pt x="805" y="487"/>
                  </a:lnTo>
                  <a:lnTo>
                    <a:pt x="805" y="496"/>
                  </a:lnTo>
                  <a:lnTo>
                    <a:pt x="797" y="504"/>
                  </a:lnTo>
                  <a:lnTo>
                    <a:pt x="788" y="504"/>
                  </a:lnTo>
                  <a:lnTo>
                    <a:pt x="778" y="504"/>
                  </a:lnTo>
                  <a:lnTo>
                    <a:pt x="770" y="496"/>
                  </a:lnTo>
                  <a:lnTo>
                    <a:pt x="770" y="487"/>
                  </a:lnTo>
                  <a:lnTo>
                    <a:pt x="770" y="477"/>
                  </a:lnTo>
                  <a:lnTo>
                    <a:pt x="778" y="470"/>
                  </a:lnTo>
                  <a:lnTo>
                    <a:pt x="788" y="470"/>
                  </a:lnTo>
                  <a:close/>
                  <a:moveTo>
                    <a:pt x="400" y="479"/>
                  </a:moveTo>
                  <a:lnTo>
                    <a:pt x="780" y="10"/>
                  </a:lnTo>
                  <a:lnTo>
                    <a:pt x="790" y="489"/>
                  </a:lnTo>
                  <a:lnTo>
                    <a:pt x="395" y="5"/>
                  </a:lnTo>
                  <a:lnTo>
                    <a:pt x="405" y="489"/>
                  </a:lnTo>
                  <a:lnTo>
                    <a:pt x="10" y="0"/>
                  </a:lnTo>
                  <a:lnTo>
                    <a:pt x="10" y="479"/>
                  </a:lnTo>
                  <a:lnTo>
                    <a:pt x="395" y="5"/>
                  </a:lnTo>
                  <a:moveTo>
                    <a:pt x="785" y="479"/>
                  </a:moveTo>
                  <a:lnTo>
                    <a:pt x="0" y="5"/>
                  </a:lnTo>
                  <a:moveTo>
                    <a:pt x="10" y="484"/>
                  </a:moveTo>
                  <a:lnTo>
                    <a:pt x="780" y="10"/>
                  </a:lnTo>
                </a:path>
              </a:pathLst>
            </a:custGeom>
            <a:noFill/>
            <a:ln w="4129">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811541242"/>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auto">
          <a:xfrm>
            <a:off x="0" y="0"/>
            <a:ext cx="12026900" cy="9356408"/>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In </a:t>
            </a:r>
            <a:r>
              <a:rPr kumimoji="0" lang="en-US" sz="2000" b="0" i="0" u="none" strike="noStrike" cap="none" normalizeH="0" baseline="0" dirty="0" smtClean="0">
                <a:ln>
                  <a:noFill/>
                </a:ln>
                <a:solidFill>
                  <a:srgbClr val="0645AD"/>
                </a:solidFill>
                <a:effectLst/>
                <a:latin typeface="Times New Roman" pitchFamily="18" charset="0"/>
                <a:cs typeface="Times New Roman" pitchFamily="18" charset="0"/>
                <a:hlinkClick r:id="rId2" tooltip="Graph theory"/>
              </a:rPr>
              <a:t>graph theory</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the </a:t>
            </a:r>
            <a:r>
              <a:rPr kumimoji="0" lang="en-US" sz="2000" b="1" i="0" u="none" strike="noStrike" cap="none" normalizeH="0" baseline="0" dirty="0" smtClean="0">
                <a:ln>
                  <a:noFill/>
                </a:ln>
                <a:solidFill>
                  <a:srgbClr val="202122"/>
                </a:solidFill>
                <a:effectLst/>
                <a:latin typeface="Times New Roman" pitchFamily="18" charset="0"/>
                <a:cs typeface="Times New Roman" pitchFamily="18" charset="0"/>
              </a:rPr>
              <a:t>degree</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(or </a:t>
            </a:r>
            <a:r>
              <a:rPr kumimoji="0" lang="en-US" sz="2000" b="1" i="0" u="none" strike="noStrike" cap="none" normalizeH="0" baseline="0" dirty="0" err="1" smtClean="0">
                <a:ln>
                  <a:noFill/>
                </a:ln>
                <a:solidFill>
                  <a:srgbClr val="202122"/>
                </a:solidFill>
                <a:effectLst/>
                <a:latin typeface="Times New Roman" pitchFamily="18" charset="0"/>
                <a:cs typeface="Times New Roman" pitchFamily="18" charset="0"/>
              </a:rPr>
              <a:t>valency</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of a </a:t>
            </a:r>
            <a:r>
              <a:rPr kumimoji="0" lang="en-US" sz="2000" b="0" i="0" u="none" strike="noStrike" cap="none" normalizeH="0" baseline="0" dirty="0" smtClean="0">
                <a:ln>
                  <a:noFill/>
                </a:ln>
                <a:solidFill>
                  <a:srgbClr val="0645AD"/>
                </a:solidFill>
                <a:effectLst/>
                <a:latin typeface="Times New Roman" pitchFamily="18" charset="0"/>
                <a:cs typeface="Times New Roman" pitchFamily="18" charset="0"/>
                <a:hlinkClick r:id="rId3" tooltip="Vertex (graph theory)"/>
              </a:rPr>
              <a:t>vertex</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of a </a:t>
            </a:r>
            <a:r>
              <a:rPr kumimoji="0" lang="en-US" sz="2000" b="0" i="0" u="none" strike="noStrike" cap="none" normalizeH="0" baseline="0" dirty="0" smtClean="0">
                <a:ln>
                  <a:noFill/>
                </a:ln>
                <a:solidFill>
                  <a:srgbClr val="0645AD"/>
                </a:solidFill>
                <a:effectLst/>
                <a:latin typeface="Times New Roman" pitchFamily="18" charset="0"/>
                <a:cs typeface="Times New Roman" pitchFamily="18" charset="0"/>
                <a:hlinkClick r:id="rId4" tooltip="Graph (discrete mathematics)"/>
              </a:rPr>
              <a:t>graph</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is the number of </a:t>
            </a:r>
            <a:r>
              <a:rPr kumimoji="0" lang="en-US" sz="2000" b="0" i="0" u="none" strike="noStrike" cap="none" normalizeH="0" baseline="0" dirty="0" smtClean="0">
                <a:ln>
                  <a:noFill/>
                </a:ln>
                <a:solidFill>
                  <a:srgbClr val="0645AD"/>
                </a:solidFill>
                <a:effectLst/>
                <a:latin typeface="Times New Roman" pitchFamily="18" charset="0"/>
                <a:cs typeface="Times New Roman" pitchFamily="18" charset="0"/>
                <a:hlinkClick r:id="rId5" tooltip="Edge (graph theory)"/>
              </a:rPr>
              <a:t>edges</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that are </a:t>
            </a:r>
            <a:r>
              <a:rPr kumimoji="0" lang="en-US" sz="2000" b="0" i="0" u="none" strike="noStrike" cap="none" normalizeH="0" baseline="0" dirty="0" smtClean="0">
                <a:ln>
                  <a:noFill/>
                </a:ln>
                <a:solidFill>
                  <a:srgbClr val="0645AD"/>
                </a:solidFill>
                <a:effectLst/>
                <a:latin typeface="Times New Roman" pitchFamily="18" charset="0"/>
                <a:cs typeface="Times New Roman" pitchFamily="18" charset="0"/>
                <a:hlinkClick r:id="rId6" tooltip="Incidence (graph)"/>
              </a:rPr>
              <a:t>incident</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to the vertex, and in a </a:t>
            </a:r>
            <a:r>
              <a:rPr kumimoji="0" lang="en-US" sz="2000" b="0" i="0" u="none" strike="noStrike" cap="none" normalizeH="0" baseline="0" dirty="0" err="1" smtClean="0">
                <a:ln>
                  <a:noFill/>
                </a:ln>
                <a:solidFill>
                  <a:srgbClr val="0645AD"/>
                </a:solidFill>
                <a:effectLst/>
                <a:latin typeface="Times New Roman" pitchFamily="18" charset="0"/>
                <a:cs typeface="Times New Roman" pitchFamily="18" charset="0"/>
                <a:hlinkClick r:id="rId7" tooltip="Multigraph"/>
              </a:rPr>
              <a:t>multigraph</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a:t>
            </a:r>
            <a:r>
              <a:rPr kumimoji="0" lang="en-US" sz="2000" b="0" i="0" u="none" strike="noStrike" cap="none" normalizeH="0" baseline="0" dirty="0" smtClean="0">
                <a:ln>
                  <a:noFill/>
                </a:ln>
                <a:solidFill>
                  <a:srgbClr val="0645AD"/>
                </a:solidFill>
                <a:effectLst/>
                <a:latin typeface="Times New Roman" pitchFamily="18" charset="0"/>
                <a:cs typeface="Times New Roman" pitchFamily="18" charset="0"/>
                <a:hlinkClick r:id="rId8" tooltip="Loop (graph theory)"/>
              </a:rPr>
              <a:t>loops</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are counted twice.</a:t>
            </a:r>
            <a:r>
              <a:rPr kumimoji="0" lang="en-US" sz="2000" b="0" i="0" u="none" strike="noStrike" cap="none" normalizeH="0" baseline="30000" dirty="0" smtClean="0">
                <a:ln>
                  <a:noFill/>
                </a:ln>
                <a:solidFill>
                  <a:srgbClr val="0645AD"/>
                </a:solidFill>
                <a:effectLst/>
                <a:latin typeface="Times New Roman" pitchFamily="18" charset="0"/>
                <a:cs typeface="Times New Roman" pitchFamily="18" charset="0"/>
                <a:hlinkClick r:id="rId9"/>
              </a:rPr>
              <a:t>[1]</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The degree of a vertex    is denoted  </a:t>
            </a:r>
            <a:r>
              <a:rPr kumimoji="0" lang="en-US" sz="2000" b="1" i="1" u="none" strike="noStrike" cap="none" normalizeH="0" baseline="0" dirty="0" smtClean="0">
                <a:ln>
                  <a:noFill/>
                </a:ln>
                <a:solidFill>
                  <a:srgbClr val="202122"/>
                </a:solidFill>
                <a:effectLst/>
                <a:latin typeface="Times New Roman" pitchFamily="18" charset="0"/>
                <a:cs typeface="Times New Roman" pitchFamily="18" charset="0"/>
              </a:rPr>
              <a:t>deg(v)</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The </a:t>
            </a:r>
            <a:r>
              <a:rPr kumimoji="0" lang="en-US" sz="2000" b="1" i="0" u="none" strike="noStrike" cap="none" normalizeH="0" baseline="0" dirty="0" smtClean="0">
                <a:ln>
                  <a:noFill/>
                </a:ln>
                <a:solidFill>
                  <a:srgbClr val="202122"/>
                </a:solidFill>
                <a:effectLst/>
                <a:latin typeface="Times New Roman" pitchFamily="18" charset="0"/>
                <a:cs typeface="Times New Roman" pitchFamily="18" charset="0"/>
              </a:rPr>
              <a:t>maximum degree</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of a graph, denoted by ∆(G), and the </a:t>
            </a:r>
            <a:r>
              <a:rPr kumimoji="0" lang="en-US" sz="2000" b="1" i="0" u="none" strike="noStrike" cap="none" normalizeH="0" baseline="0" dirty="0" smtClean="0">
                <a:ln>
                  <a:noFill/>
                </a:ln>
                <a:solidFill>
                  <a:srgbClr val="202122"/>
                </a:solidFill>
                <a:effectLst/>
                <a:latin typeface="Times New Roman" pitchFamily="18" charset="0"/>
                <a:cs typeface="Times New Roman" pitchFamily="18" charset="0"/>
              </a:rPr>
              <a:t>minimum degree</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of a graph, denoted by </a:t>
            </a:r>
            <a:r>
              <a:rPr kumimoji="0" lang="el-GR" sz="2000" b="0" i="0" u="none" strike="noStrike" cap="none" normalizeH="0" baseline="0" dirty="0" smtClean="0">
                <a:ln>
                  <a:noFill/>
                </a:ln>
                <a:solidFill>
                  <a:srgbClr val="202122"/>
                </a:solidFill>
                <a:effectLst/>
                <a:latin typeface="Times New Roman" pitchFamily="18" charset="0"/>
                <a:cs typeface="Times New Roman" pitchFamily="18" charset="0"/>
              </a:rPr>
              <a:t>δ</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(G), are the maximum and minimum degree of its vertices.</a:t>
            </a:r>
          </a:p>
          <a:p>
            <a:pPr marL="0" marR="0" lvl="0" indent="0" algn="l" defTabSz="914400" rtl="0" eaLnBrk="1" fontAlgn="base" latinLnBrk="0" hangingPunct="1">
              <a:lnSpc>
                <a:spcPct val="100000"/>
              </a:lnSpc>
              <a:spcBef>
                <a:spcPct val="0"/>
              </a:spcBef>
              <a:spcAft>
                <a:spcPct val="0"/>
              </a:spcAft>
              <a:buClrTx/>
              <a:buSzTx/>
              <a:buFontTx/>
              <a:buNone/>
              <a:tabLst/>
            </a:pPr>
            <a:endParaRPr lang="en-US" sz="2000" dirty="0" smtClean="0">
              <a:solidFill>
                <a:srgbClr val="202122"/>
              </a:solidFill>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In the graph  </a:t>
            </a:r>
            <a:r>
              <a:rPr kumimoji="0" lang="en-US" sz="2000" b="0" i="0" u="none" strike="noStrike" cap="none" normalizeH="0" baseline="0" dirty="0" err="1" smtClean="0">
                <a:ln>
                  <a:noFill/>
                </a:ln>
                <a:solidFill>
                  <a:srgbClr val="202122"/>
                </a:solidFill>
                <a:effectLst/>
                <a:latin typeface="Times New Roman" pitchFamily="18" charset="0"/>
                <a:cs typeface="Times New Roman" pitchFamily="18" charset="0"/>
              </a:rPr>
              <a:t>gelow</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the maximum degree is 5 and the minimum degree is 0.</a:t>
            </a:r>
          </a:p>
          <a:p>
            <a:pPr marL="0" marR="0" lvl="0" indent="0" algn="l" defTabSz="914400" rtl="0" eaLnBrk="1" fontAlgn="base" latinLnBrk="0" hangingPunct="1">
              <a:lnSpc>
                <a:spcPct val="100000"/>
              </a:lnSpc>
              <a:spcBef>
                <a:spcPct val="0"/>
              </a:spcBef>
              <a:spcAft>
                <a:spcPct val="0"/>
              </a:spcAft>
              <a:buClrTx/>
              <a:buSzTx/>
              <a:buFontTx/>
              <a:buNone/>
              <a:tabLst/>
            </a:pPr>
            <a:endParaRPr lang="en-US" sz="2000" dirty="0" smtClean="0">
              <a:solidFill>
                <a:srgbClr val="202122"/>
              </a:solidFill>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202122"/>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202122"/>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smtClean="0">
              <a:solidFill>
                <a:srgbClr val="202122"/>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In a </a:t>
            </a:r>
            <a:r>
              <a:rPr kumimoji="0" lang="en-US" sz="2000" b="0" i="0" u="none" strike="noStrike" cap="none" normalizeH="0" baseline="0" dirty="0" smtClean="0">
                <a:ln>
                  <a:noFill/>
                </a:ln>
                <a:solidFill>
                  <a:srgbClr val="0645AD"/>
                </a:solidFill>
                <a:effectLst/>
                <a:latin typeface="Times New Roman" pitchFamily="18" charset="0"/>
                <a:cs typeface="Times New Roman" pitchFamily="18" charset="0"/>
                <a:hlinkClick r:id="rId10" tooltip="Regular graph"/>
              </a:rPr>
              <a:t>regular graph</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every vertex has the same degree, and so we can speak of </a:t>
            </a:r>
            <a:r>
              <a:rPr kumimoji="0" lang="en-US" sz="2000" b="0" i="1" u="none" strike="noStrike" cap="none" normalizeH="0" baseline="0" dirty="0" smtClean="0">
                <a:ln>
                  <a:noFill/>
                </a:ln>
                <a:solidFill>
                  <a:srgbClr val="202122"/>
                </a:solidFill>
                <a:effectLst/>
                <a:latin typeface="Times New Roman" pitchFamily="18" charset="0"/>
                <a:cs typeface="Times New Roman" pitchFamily="18" charset="0"/>
              </a:rPr>
              <a:t>the</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degree of the graph. A </a:t>
            </a:r>
            <a:r>
              <a:rPr kumimoji="0" lang="en-US" sz="2000" b="0" i="0" u="none" strike="noStrike" cap="none" normalizeH="0" baseline="0" dirty="0" smtClean="0">
                <a:ln>
                  <a:noFill/>
                </a:ln>
                <a:solidFill>
                  <a:srgbClr val="0645AD"/>
                </a:solidFill>
                <a:effectLst/>
                <a:latin typeface="Times New Roman" pitchFamily="18" charset="0"/>
                <a:cs typeface="Times New Roman" pitchFamily="18" charset="0"/>
                <a:hlinkClick r:id="rId11" tooltip="Complete graph"/>
              </a:rPr>
              <a:t>complete graph</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(denoted </a:t>
            </a:r>
            <a:r>
              <a:rPr kumimoji="0" lang="en-US" sz="2000" b="0" i="0" u="none" strike="noStrike" cap="none" normalizeH="0" baseline="0" dirty="0" err="1" smtClean="0">
                <a:ln>
                  <a:noFill/>
                </a:ln>
                <a:solidFill>
                  <a:srgbClr val="202122"/>
                </a:solidFill>
                <a:effectLst/>
                <a:latin typeface="Times New Roman" pitchFamily="18" charset="0"/>
                <a:cs typeface="Times New Roman" pitchFamily="18" charset="0"/>
              </a:rPr>
              <a:t>Kn</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where </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n </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is the number of vertices in the graph) is a special kind of regular graph where all vertices have the maximum degree.</a:t>
            </a: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smtClean="0">
              <a:solidFill>
                <a:srgbClr val="202122"/>
              </a:solidFill>
              <a:latin typeface="Times New Roman" pitchFamily="18" charset="0"/>
              <a:cs typeface="Times New Roman" pitchFamily="18" charset="0"/>
            </a:endParaRPr>
          </a:p>
          <a:p>
            <a:r>
              <a:rPr lang="en-IN" sz="2000" dirty="0" smtClean="0"/>
              <a:t>The </a:t>
            </a:r>
            <a:r>
              <a:rPr lang="en-IN" sz="2000" b="1" dirty="0" smtClean="0"/>
              <a:t>degree sum formula</a:t>
            </a:r>
            <a:r>
              <a:rPr lang="en-IN" sz="2000" dirty="0" smtClean="0"/>
              <a:t> states that, given a graph G=(V,E), ∑deg(v)=2|E|.</a:t>
            </a:r>
          </a:p>
          <a:p>
            <a:endParaRPr lang="en-IN" sz="2000" dirty="0" smtClean="0"/>
          </a:p>
          <a:p>
            <a:r>
              <a:rPr lang="en-IN" sz="2000" dirty="0" smtClean="0"/>
              <a:t>The formula implies that in any undirected graph, the number of vertices with odd degree is even. This statement (as well as the degree sum formula) is known as the </a:t>
            </a:r>
            <a:r>
              <a:rPr lang="en-IN" sz="2000" dirty="0" smtClean="0">
                <a:hlinkClick r:id="rId12" tooltip="Handshaking lemma"/>
              </a:rPr>
              <a:t>handshaking lemma</a:t>
            </a:r>
            <a:r>
              <a:rPr lang="en-IN" sz="2000" dirty="0" smtClean="0"/>
              <a:t>. The latter name comes from a popular mathematical problem, which is to prove that in any group of people, the number of people who have shaken hands with an odd number of other people from the group is even.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202122"/>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900" dirty="0" smtClean="0">
              <a:solidFill>
                <a:srgbClr val="202122"/>
              </a:solidFill>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900" b="0" i="0" u="none" strike="noStrike" cap="none" normalizeH="0" baseline="0" dirty="0" smtClean="0">
              <a:ln>
                <a:noFill/>
              </a:ln>
              <a:solidFill>
                <a:srgbClr val="202122"/>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900" dirty="0" smtClean="0">
              <a:solidFill>
                <a:srgbClr val="202122"/>
              </a:solidFill>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900" b="0" i="0" u="none" strike="noStrike" cap="none" normalizeH="0" baseline="0" dirty="0" smtClean="0">
              <a:ln>
                <a:noFill/>
              </a:ln>
              <a:solidFill>
                <a:srgbClr val="202122"/>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900" dirty="0" smtClean="0">
              <a:solidFill>
                <a:srgbClr val="202122"/>
              </a:solidFill>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900" b="0" i="0" u="none" strike="noStrike" cap="none" normalizeH="0" baseline="0" dirty="0" smtClean="0">
              <a:ln>
                <a:noFill/>
              </a:ln>
              <a:solidFill>
                <a:srgbClr val="202122"/>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900" dirty="0" smtClean="0">
              <a:solidFill>
                <a:srgbClr val="202122"/>
              </a:solidFill>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900" b="0" i="0" u="none" strike="noStrike" cap="none" normalizeH="0" baseline="0" dirty="0" smtClean="0">
              <a:ln>
                <a:noFill/>
              </a:ln>
              <a:solidFill>
                <a:srgbClr val="202122"/>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rgbClr val="202122"/>
              </a:solidFill>
              <a:effectLst/>
              <a:latin typeface="Arial" charset="0"/>
              <a:cs typeface="Arial" charset="0"/>
            </a:endParaRPr>
          </a:p>
        </p:txBody>
      </p:sp>
      <p:sp>
        <p:nvSpPr>
          <p:cNvPr id="5123" name="AutoShape 3" descr="v"/>
          <p:cNvSpPr>
            <a:spLocks noChangeAspect="1" noChangeArrowheads="1"/>
          </p:cNvSpPr>
          <p:nvPr/>
        </p:nvSpPr>
        <p:spPr bwMode="auto">
          <a:xfrm>
            <a:off x="10583863"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124" name="AutoShape 4" descr="\deg(v)"/>
          <p:cNvSpPr>
            <a:spLocks noChangeAspect="1" noChangeArrowheads="1"/>
          </p:cNvSpPr>
          <p:nvPr/>
        </p:nvSpPr>
        <p:spPr bwMode="auto">
          <a:xfrm>
            <a:off x="11336338"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125" name="AutoShape 5" descr="\deg v"/>
          <p:cNvSpPr>
            <a:spLocks noChangeAspect="1" noChangeArrowheads="1"/>
          </p:cNvSpPr>
          <p:nvPr/>
        </p:nvSpPr>
        <p:spPr bwMode="auto">
          <a:xfrm>
            <a:off x="11620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126" name="AutoShape 6" descr="G"/>
          <p:cNvSpPr>
            <a:spLocks noChangeAspect="1" noChangeArrowheads="1"/>
          </p:cNvSpPr>
          <p:nvPr/>
        </p:nvSpPr>
        <p:spPr bwMode="auto">
          <a:xfrm>
            <a:off x="13720763"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127" name="AutoShape 7" descr="\Delta (G)"/>
          <p:cNvSpPr>
            <a:spLocks noChangeAspect="1" noChangeArrowheads="1"/>
          </p:cNvSpPr>
          <p:nvPr/>
        </p:nvSpPr>
        <p:spPr bwMode="auto">
          <a:xfrm>
            <a:off x="14549438"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128" name="AutoShape 8" descr="{\displaystyle \delta (G)}"/>
          <p:cNvSpPr>
            <a:spLocks noChangeAspect="1" noChangeArrowheads="1"/>
          </p:cNvSpPr>
          <p:nvPr/>
        </p:nvSpPr>
        <p:spPr bwMode="auto">
          <a:xfrm>
            <a:off x="17516475"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129" name="AutoShape 9" descr="K_{n}"/>
          <p:cNvSpPr>
            <a:spLocks noChangeAspect="1" noChangeArrowheads="1"/>
          </p:cNvSpPr>
          <p:nvPr/>
        </p:nvSpPr>
        <p:spPr bwMode="auto">
          <a:xfrm>
            <a:off x="7462838" y="30480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130" name="AutoShape 10" descr="n"/>
          <p:cNvSpPr>
            <a:spLocks noChangeAspect="1" noChangeArrowheads="1"/>
          </p:cNvSpPr>
          <p:nvPr/>
        </p:nvSpPr>
        <p:spPr bwMode="auto">
          <a:xfrm>
            <a:off x="8013700" y="30480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131" name="AutoShape 11" descr="n-1"/>
          <p:cNvSpPr>
            <a:spLocks noChangeAspect="1" noChangeArrowheads="1"/>
          </p:cNvSpPr>
          <p:nvPr/>
        </p:nvSpPr>
        <p:spPr bwMode="auto">
          <a:xfrm>
            <a:off x="14735175" y="30480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5132" name="Picture 12"/>
          <p:cNvPicPr>
            <a:picLocks noChangeAspect="1" noChangeArrowheads="1"/>
          </p:cNvPicPr>
          <p:nvPr/>
        </p:nvPicPr>
        <p:blipFill>
          <a:blip r:embed="rId13"/>
          <a:srcRect/>
          <a:stretch>
            <a:fillRect/>
          </a:stretch>
        </p:blipFill>
        <p:spPr bwMode="auto">
          <a:xfrm>
            <a:off x="3124199" y="2238376"/>
            <a:ext cx="4318001" cy="11779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97" name="Rectangle 1"/>
          <p:cNvSpPr>
            <a:spLocks noChangeArrowheads="1"/>
          </p:cNvSpPr>
          <p:nvPr/>
        </p:nvSpPr>
        <p:spPr bwMode="auto">
          <a:xfrm>
            <a:off x="0" y="0"/>
            <a:ext cx="12192000" cy="6048067"/>
          </a:xfrm>
          <a:prstGeom prst="rect">
            <a:avLst/>
          </a:prstGeom>
          <a:solidFill>
            <a:srgbClr val="FFFFFF"/>
          </a:solidFill>
          <a:ln w="9525">
            <a:noFill/>
            <a:miter lim="800000"/>
            <a:headEnd/>
            <a:tailEnd/>
          </a:ln>
          <a:effectLst/>
        </p:spPr>
        <p:txBody>
          <a:bodyPr vert="horz" wrap="square" lIns="0" tIns="158700" rIns="0" bIns="3967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Linux Libertine"/>
                <a:cs typeface="Arial" pitchFamily="34" charset="0"/>
              </a:rPr>
              <a:t>Degree sequence</a:t>
            </a:r>
            <a:r>
              <a:rPr kumimoji="0" lang="en-US" sz="2000" b="0" i="0" u="none" strike="noStrike" cap="none" normalizeH="0" baseline="0" dirty="0" smtClean="0">
                <a:ln>
                  <a:noFill/>
                </a:ln>
                <a:solidFill>
                  <a:srgbClr val="0645AD"/>
                </a:solidFill>
                <a:effectLst/>
                <a:latin typeface="Times New Roman" pitchFamily="18" charset="0"/>
                <a:cs typeface="Times New Roman" pitchFamily="18" charset="0"/>
                <a:hlinkClick r:id="rId2"/>
              </a:rPr>
              <a:t>  </a:t>
            </a:r>
            <a:endParaRPr kumimoji="0" lang="en-US" sz="2000" b="0" i="0" u="none" strike="noStrike" cap="none" normalizeH="0" baseline="0" dirty="0" smtClean="0">
              <a:ln>
                <a:noFill/>
              </a:ln>
              <a:solidFill>
                <a:srgbClr val="202122"/>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The </a:t>
            </a:r>
            <a:r>
              <a:rPr kumimoji="0" lang="en-US" sz="2000" b="1" i="0" u="none" strike="noStrike" cap="none" normalizeH="0" baseline="0" dirty="0" smtClean="0">
                <a:ln>
                  <a:noFill/>
                </a:ln>
                <a:solidFill>
                  <a:srgbClr val="202122"/>
                </a:solidFill>
                <a:effectLst/>
                <a:latin typeface="Times New Roman" pitchFamily="18" charset="0"/>
                <a:cs typeface="Times New Roman" pitchFamily="18" charset="0"/>
              </a:rPr>
              <a:t>degree sequence</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of an undirected graph is the non-increasing sequence of its vertex degrees, for the below graph it is (5, 3, 3, 2, 2, 1, 0). </a:t>
            </a: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smtClean="0">
              <a:solidFill>
                <a:srgbClr val="202122"/>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202122"/>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smtClean="0">
              <a:solidFill>
                <a:srgbClr val="202122"/>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202122"/>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The degree sequence is a graph invariant so </a:t>
            </a:r>
            <a:r>
              <a:rPr kumimoji="0" lang="en-US" sz="2000" b="0" i="0" u="none" strike="noStrike" cap="none" normalizeH="0" baseline="0" dirty="0" smtClean="0">
                <a:ln>
                  <a:noFill/>
                </a:ln>
                <a:solidFill>
                  <a:srgbClr val="0645AD"/>
                </a:solidFill>
                <a:effectLst/>
                <a:latin typeface="Times New Roman" pitchFamily="18" charset="0"/>
                <a:cs typeface="Times New Roman" pitchFamily="18" charset="0"/>
                <a:hlinkClick r:id="rId3" tooltip="Graph isomorphism"/>
              </a:rPr>
              <a:t>isomorphic graphs</a:t>
            </a:r>
            <a:r>
              <a:rPr kumimoji="0" lang="en-US" sz="2000" b="0" i="0" u="none" strike="noStrike" cap="none" normalizeH="0" baseline="0" dirty="0" smtClean="0">
                <a:ln>
                  <a:noFill/>
                </a:ln>
                <a:solidFill>
                  <a:srgbClr val="202122"/>
                </a:solidFill>
                <a:effectLst/>
                <a:latin typeface="Times New Roman" pitchFamily="18" charset="0"/>
                <a:cs typeface="Times New Roman" pitchFamily="18" charset="0"/>
              </a:rPr>
              <a:t> have the same degree sequence. However, the degree sequence does not, in general, uniquely identify a graph; in some cases, non-isomorphic graphs have the same degree sequence.</a:t>
            </a: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smtClean="0">
              <a:solidFill>
                <a:srgbClr val="202122"/>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202122"/>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smtClean="0">
              <a:solidFill>
                <a:srgbClr val="202122"/>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202122"/>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202122"/>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smtClean="0">
              <a:solidFill>
                <a:srgbClr val="202122"/>
              </a:solidFill>
              <a:latin typeface="Times New Roman" pitchFamily="18" charset="0"/>
              <a:cs typeface="Times New Roman" pitchFamily="18" charset="0"/>
            </a:endParaRPr>
          </a:p>
          <a:p>
            <a:pPr lvl="0" eaLnBrk="0" fontAlgn="base" hangingPunct="0">
              <a:spcBef>
                <a:spcPct val="0"/>
              </a:spcBef>
              <a:spcAft>
                <a:spcPct val="0"/>
              </a:spcAft>
            </a:pPr>
            <a:endParaRPr lang="en-US" sz="2000" dirty="0" smtClean="0">
              <a:solidFill>
                <a:srgbClr val="202122"/>
              </a:solidFill>
              <a:latin typeface="Times New Roman" pitchFamily="18" charset="0"/>
              <a:cs typeface="Times New Roman" pitchFamily="18" charset="0"/>
            </a:endParaRPr>
          </a:p>
          <a:p>
            <a:pPr lvl="0" eaLnBrk="0" fontAlgn="base" hangingPunct="0">
              <a:spcBef>
                <a:spcPct val="0"/>
              </a:spcBef>
              <a:spcAft>
                <a:spcPct val="0"/>
              </a:spcAft>
            </a:pPr>
            <a:r>
              <a:rPr lang="en-US" sz="2000" dirty="0" smtClean="0">
                <a:solidFill>
                  <a:srgbClr val="202122"/>
                </a:solidFill>
                <a:latin typeface="Times New Roman" pitchFamily="18" charset="0"/>
                <a:cs typeface="Times New Roman" pitchFamily="18" charset="0"/>
              </a:rPr>
              <a:t>Two non-isomorphic graphs with the same degree sequence (3, 2, 2, 2, 2, 1, 1, 1).</a:t>
            </a:r>
            <a:endParaRPr kumimoji="0" lang="en-US" sz="2000" b="0" i="0" u="none" strike="noStrike" cap="none" normalizeH="0" baseline="0" dirty="0" smtClean="0">
              <a:ln>
                <a:noFill/>
              </a:ln>
              <a:solidFill>
                <a:srgbClr val="0645AD"/>
              </a:solidFill>
              <a:effectLst/>
              <a:latin typeface="Times New Roman" pitchFamily="18" charset="0"/>
              <a:cs typeface="Times New Roman" pitchFamily="18" charset="0"/>
            </a:endParaRPr>
          </a:p>
        </p:txBody>
      </p:sp>
      <p:sp>
        <p:nvSpPr>
          <p:cNvPr id="4098" name="AutoShape 2" descr="https://upload.wikimedia.org/wikipedia/commons/thumb/5/5d/Conjugate-dessins.svg/200px-Conjugate-dessins.svg.png">
            <a:hlinkClick r:id="rId2"/>
          </p:cNvPr>
          <p:cNvSpPr>
            <a:spLocks noChangeAspect="1" noChangeArrowheads="1"/>
          </p:cNvSpPr>
          <p:nvPr/>
        </p:nvSpPr>
        <p:spPr bwMode="auto">
          <a:xfrm>
            <a:off x="31750" y="2971800"/>
            <a:ext cx="1905000" cy="1905000"/>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4" name="Picture 12"/>
          <p:cNvPicPr>
            <a:picLocks noChangeAspect="1" noChangeArrowheads="1"/>
          </p:cNvPicPr>
          <p:nvPr/>
        </p:nvPicPr>
        <p:blipFill>
          <a:blip r:embed="rId4"/>
          <a:srcRect/>
          <a:stretch>
            <a:fillRect/>
          </a:stretch>
        </p:blipFill>
        <p:spPr bwMode="auto">
          <a:xfrm>
            <a:off x="2679031" y="1239754"/>
            <a:ext cx="4318001" cy="1177924"/>
          </a:xfrm>
          <a:prstGeom prst="rect">
            <a:avLst/>
          </a:prstGeom>
          <a:noFill/>
          <a:ln w="9525">
            <a:noFill/>
            <a:miter lim="800000"/>
            <a:headEnd/>
            <a:tailEnd/>
          </a:ln>
          <a:effectLst/>
        </p:spPr>
      </p:pic>
      <p:pic>
        <p:nvPicPr>
          <p:cNvPr id="4100" name="Picture 4"/>
          <p:cNvPicPr>
            <a:picLocks noChangeAspect="1" noChangeArrowheads="1"/>
          </p:cNvPicPr>
          <p:nvPr/>
        </p:nvPicPr>
        <p:blipFill>
          <a:blip r:embed="rId5"/>
          <a:srcRect/>
          <a:stretch>
            <a:fillRect/>
          </a:stretch>
        </p:blipFill>
        <p:spPr bwMode="auto">
          <a:xfrm>
            <a:off x="3248525" y="3392905"/>
            <a:ext cx="3657601" cy="215012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412862-20EF-4F97-80E3-C46EE9601D95}"/>
              </a:ext>
            </a:extLst>
          </p:cNvPr>
          <p:cNvSpPr txBox="1">
            <a:spLocks/>
          </p:cNvSpPr>
          <p:nvPr/>
        </p:nvSpPr>
        <p:spPr>
          <a:xfrm>
            <a:off x="1764146" y="0"/>
            <a:ext cx="8017163" cy="618837"/>
          </a:xfrm>
          <a:prstGeom prst="rect">
            <a:avLst/>
          </a:prstGeom>
          <a:solidFill>
            <a:srgbClr val="002060"/>
          </a:solidFill>
          <a:ln>
            <a:solidFill>
              <a:schemeClr val="bg1"/>
            </a:solidFill>
          </a:ln>
          <a:scene3d>
            <a:camera prst="orthographicFront"/>
            <a:lightRig rig="threePt" dir="t"/>
          </a:scene3d>
          <a:sp3d>
            <a:bevelT/>
          </a:sp3d>
        </p:spPr>
        <p:txBody>
          <a:bodyPr>
            <a:noAutofit/>
          </a:bodyPr>
          <a:lstStyle>
            <a:lvl1pPr algn="l" defTabSz="68578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783"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783"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783"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783" rtl="0" eaLnBrk="0" fontAlgn="base" hangingPunct="0">
              <a:lnSpc>
                <a:spcPct val="90000"/>
              </a:lnSpc>
              <a:spcBef>
                <a:spcPct val="0"/>
              </a:spcBef>
              <a:spcAft>
                <a:spcPct val="0"/>
              </a:spcAft>
              <a:defRPr sz="3300">
                <a:solidFill>
                  <a:schemeClr val="tx1"/>
                </a:solidFill>
                <a:latin typeface="Calibri Light" pitchFamily="34" charset="0"/>
              </a:defRPr>
            </a:lvl5pPr>
            <a:lvl6pPr marL="457189" algn="l" defTabSz="685783" rtl="0" fontAlgn="base">
              <a:lnSpc>
                <a:spcPct val="90000"/>
              </a:lnSpc>
              <a:spcBef>
                <a:spcPct val="0"/>
              </a:spcBef>
              <a:spcAft>
                <a:spcPct val="0"/>
              </a:spcAft>
              <a:defRPr sz="3300">
                <a:solidFill>
                  <a:schemeClr val="tx1"/>
                </a:solidFill>
                <a:latin typeface="Calibri Light" pitchFamily="34" charset="0"/>
              </a:defRPr>
            </a:lvl6pPr>
            <a:lvl7pPr marL="914377" algn="l" defTabSz="685783" rtl="0" fontAlgn="base">
              <a:lnSpc>
                <a:spcPct val="90000"/>
              </a:lnSpc>
              <a:spcBef>
                <a:spcPct val="0"/>
              </a:spcBef>
              <a:spcAft>
                <a:spcPct val="0"/>
              </a:spcAft>
              <a:defRPr sz="3300">
                <a:solidFill>
                  <a:schemeClr val="tx1"/>
                </a:solidFill>
                <a:latin typeface="Calibri Light" pitchFamily="34" charset="0"/>
              </a:defRPr>
            </a:lvl7pPr>
            <a:lvl8pPr marL="1371566" algn="l" defTabSz="685783" rtl="0" fontAlgn="base">
              <a:lnSpc>
                <a:spcPct val="90000"/>
              </a:lnSpc>
              <a:spcBef>
                <a:spcPct val="0"/>
              </a:spcBef>
              <a:spcAft>
                <a:spcPct val="0"/>
              </a:spcAft>
              <a:defRPr sz="3300">
                <a:solidFill>
                  <a:schemeClr val="tx1"/>
                </a:solidFill>
                <a:latin typeface="Calibri Light" pitchFamily="34" charset="0"/>
              </a:defRPr>
            </a:lvl8pPr>
            <a:lvl9pPr marL="1828754" algn="l" defTabSz="685783" rtl="0" fontAlgn="base">
              <a:lnSpc>
                <a:spcPct val="90000"/>
              </a:lnSpc>
              <a:spcBef>
                <a:spcPct val="0"/>
              </a:spcBef>
              <a:spcAft>
                <a:spcPct val="0"/>
              </a:spcAft>
              <a:defRPr sz="3300">
                <a:solidFill>
                  <a:schemeClr val="tx1"/>
                </a:solidFill>
                <a:latin typeface="Calibri Light" pitchFamily="34" charset="0"/>
              </a:defRPr>
            </a:lvl9pPr>
          </a:lstStyle>
          <a:p>
            <a:pPr algn="ctr"/>
            <a:r>
              <a:rPr lang="en-IN" sz="4000" b="1" dirty="0">
                <a:solidFill>
                  <a:schemeClr val="bg1"/>
                </a:solidFill>
              </a:rPr>
              <a:t>Presentation Outline</a:t>
            </a:r>
          </a:p>
        </p:txBody>
      </p:sp>
      <p:sp>
        <p:nvSpPr>
          <p:cNvPr id="7" name="Rectangle 6">
            <a:extLst>
              <a:ext uri="{FF2B5EF4-FFF2-40B4-BE49-F238E27FC236}">
                <a16:creationId xmlns:a16="http://schemas.microsoft.com/office/drawing/2014/main" xmlns="" id="{5490244F-D9FB-4998-9143-D88128A3C5E2}"/>
              </a:ext>
            </a:extLst>
          </p:cNvPr>
          <p:cNvSpPr/>
          <p:nvPr/>
        </p:nvSpPr>
        <p:spPr>
          <a:xfrm>
            <a:off x="3011054" y="1212425"/>
            <a:ext cx="8922327" cy="1754326"/>
          </a:xfrm>
          <a:prstGeom prst="rect">
            <a:avLst/>
          </a:prstGeom>
          <a:solidFill>
            <a:schemeClr val="accent6">
              <a:lumMod val="60000"/>
              <a:lumOff val="40000"/>
            </a:schemeClr>
          </a:solidFill>
          <a:ln>
            <a:solidFill>
              <a:srgbClr val="002060"/>
            </a:solidFill>
          </a:ln>
          <a:effectLst>
            <a:glow rad="228600">
              <a:schemeClr val="accent5">
                <a:satMod val="175000"/>
                <a:alpha val="40000"/>
              </a:schemeClr>
            </a:glow>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r>
              <a:rPr lang="en-GB" sz="5400" dirty="0" smtClean="0">
                <a:solidFill>
                  <a:srgbClr val="002060"/>
                </a:solidFill>
              </a:rPr>
              <a:t>Discrete Mathematical Structures</a:t>
            </a:r>
            <a:endParaRPr lang="en-GB" sz="5400" dirty="0">
              <a:solidFill>
                <a:srgbClr val="002060"/>
              </a:solidFill>
            </a:endParaRPr>
          </a:p>
        </p:txBody>
      </p:sp>
      <p:sp>
        <p:nvSpPr>
          <p:cNvPr id="9" name="Rectangle 8">
            <a:extLst>
              <a:ext uri="{FF2B5EF4-FFF2-40B4-BE49-F238E27FC236}">
                <a16:creationId xmlns:a16="http://schemas.microsoft.com/office/drawing/2014/main" xmlns="" id="{AC4ADF08-0979-41E2-8F19-F88442F58D77}"/>
              </a:ext>
            </a:extLst>
          </p:cNvPr>
          <p:cNvSpPr/>
          <p:nvPr/>
        </p:nvSpPr>
        <p:spPr>
          <a:xfrm>
            <a:off x="166255" y="1412480"/>
            <a:ext cx="2507672" cy="523220"/>
          </a:xfrm>
          <a:prstGeom prst="rect">
            <a:avLst/>
          </a:prstGeom>
          <a:solidFill>
            <a:schemeClr val="accent4"/>
          </a:solidFill>
          <a:ln>
            <a:solidFill>
              <a:srgbClr val="002060"/>
            </a:solidFill>
          </a:ln>
          <a:effectLst>
            <a:glow rad="228600">
              <a:schemeClr val="accent5">
                <a:satMod val="175000"/>
                <a:alpha val="40000"/>
              </a:schemeClr>
            </a:glow>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r>
              <a:rPr lang="en-GB" sz="2800" dirty="0">
                <a:solidFill>
                  <a:srgbClr val="002060"/>
                </a:solidFill>
              </a:rPr>
              <a:t>Course Title</a:t>
            </a:r>
          </a:p>
        </p:txBody>
      </p:sp>
      <p:sp>
        <p:nvSpPr>
          <p:cNvPr id="11" name="Rectangle 10">
            <a:extLst>
              <a:ext uri="{FF2B5EF4-FFF2-40B4-BE49-F238E27FC236}">
                <a16:creationId xmlns:a16="http://schemas.microsoft.com/office/drawing/2014/main" xmlns="" id="{5464D9E8-BC34-4161-8A2C-900B75427E7F}"/>
              </a:ext>
            </a:extLst>
          </p:cNvPr>
          <p:cNvSpPr/>
          <p:nvPr/>
        </p:nvSpPr>
        <p:spPr>
          <a:xfrm>
            <a:off x="166255" y="3167390"/>
            <a:ext cx="2507672" cy="523220"/>
          </a:xfrm>
          <a:prstGeom prst="rect">
            <a:avLst/>
          </a:prstGeom>
          <a:solidFill>
            <a:schemeClr val="accent4"/>
          </a:solidFill>
          <a:ln>
            <a:solidFill>
              <a:srgbClr val="002060"/>
            </a:solidFill>
          </a:ln>
          <a:effectLst>
            <a:glow rad="228600">
              <a:schemeClr val="accent5">
                <a:satMod val="175000"/>
                <a:alpha val="40000"/>
              </a:schemeClr>
            </a:glow>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r>
              <a:rPr lang="en-GB" sz="2800" dirty="0">
                <a:solidFill>
                  <a:srgbClr val="002060"/>
                </a:solidFill>
              </a:rPr>
              <a:t>Course Code</a:t>
            </a:r>
          </a:p>
        </p:txBody>
      </p:sp>
      <p:sp>
        <p:nvSpPr>
          <p:cNvPr id="13" name="Rectangle 12">
            <a:extLst>
              <a:ext uri="{FF2B5EF4-FFF2-40B4-BE49-F238E27FC236}">
                <a16:creationId xmlns:a16="http://schemas.microsoft.com/office/drawing/2014/main" xmlns="" id="{6E91795C-9963-4019-8883-4E2721C117F1}"/>
              </a:ext>
            </a:extLst>
          </p:cNvPr>
          <p:cNvSpPr/>
          <p:nvPr/>
        </p:nvSpPr>
        <p:spPr>
          <a:xfrm>
            <a:off x="3011053" y="2967335"/>
            <a:ext cx="8922327" cy="923330"/>
          </a:xfrm>
          <a:prstGeom prst="rect">
            <a:avLst/>
          </a:prstGeom>
          <a:solidFill>
            <a:schemeClr val="accent6">
              <a:lumMod val="60000"/>
              <a:lumOff val="40000"/>
            </a:schemeClr>
          </a:solidFill>
          <a:ln>
            <a:solidFill>
              <a:srgbClr val="002060"/>
            </a:solidFill>
          </a:ln>
          <a:effectLst>
            <a:glow rad="228600">
              <a:schemeClr val="accent5">
                <a:satMod val="175000"/>
                <a:alpha val="40000"/>
              </a:schemeClr>
            </a:glow>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r>
              <a:rPr lang="en-GB" sz="5400" dirty="0" smtClean="0">
                <a:solidFill>
                  <a:srgbClr val="002060"/>
                </a:solidFill>
              </a:rPr>
              <a:t>CS241AT</a:t>
            </a:r>
            <a:endParaRPr lang="en-GB" sz="5400" dirty="0">
              <a:solidFill>
                <a:srgbClr val="002060"/>
              </a:solidFill>
            </a:endParaRPr>
          </a:p>
        </p:txBody>
      </p:sp>
      <p:sp>
        <p:nvSpPr>
          <p:cNvPr id="15" name="Rectangle 14">
            <a:extLst>
              <a:ext uri="{FF2B5EF4-FFF2-40B4-BE49-F238E27FC236}">
                <a16:creationId xmlns:a16="http://schemas.microsoft.com/office/drawing/2014/main" xmlns="" id="{FAFFAB6F-93FA-46E5-A4CA-8295C21AE172}"/>
              </a:ext>
            </a:extLst>
          </p:cNvPr>
          <p:cNvSpPr/>
          <p:nvPr/>
        </p:nvSpPr>
        <p:spPr>
          <a:xfrm>
            <a:off x="3011053" y="4722245"/>
            <a:ext cx="8922327" cy="923330"/>
          </a:xfrm>
          <a:prstGeom prst="rect">
            <a:avLst/>
          </a:prstGeom>
          <a:solidFill>
            <a:schemeClr val="accent6">
              <a:lumMod val="60000"/>
              <a:lumOff val="40000"/>
            </a:schemeClr>
          </a:solidFill>
          <a:ln>
            <a:solidFill>
              <a:srgbClr val="002060"/>
            </a:solidFill>
          </a:ln>
          <a:effectLst>
            <a:glow rad="228600">
              <a:schemeClr val="accent5">
                <a:satMod val="175000"/>
                <a:alpha val="40000"/>
              </a:schemeClr>
            </a:glow>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r>
              <a:rPr lang="en-GB" sz="5400" dirty="0" err="1" smtClean="0">
                <a:solidFill>
                  <a:srgbClr val="002060"/>
                </a:solidFill>
              </a:rPr>
              <a:t>Dept.of</a:t>
            </a:r>
            <a:r>
              <a:rPr lang="en-GB" sz="5400" dirty="0" smtClean="0">
                <a:solidFill>
                  <a:srgbClr val="002060"/>
                </a:solidFill>
              </a:rPr>
              <a:t> CSE</a:t>
            </a:r>
            <a:endParaRPr lang="en-GB" sz="5400" dirty="0">
              <a:solidFill>
                <a:srgbClr val="002060"/>
              </a:solidFill>
            </a:endParaRPr>
          </a:p>
        </p:txBody>
      </p:sp>
      <p:sp>
        <p:nvSpPr>
          <p:cNvPr id="17" name="Rectangle 16">
            <a:extLst>
              <a:ext uri="{FF2B5EF4-FFF2-40B4-BE49-F238E27FC236}">
                <a16:creationId xmlns:a16="http://schemas.microsoft.com/office/drawing/2014/main" xmlns="" id="{07E704D5-31F1-472B-9C3E-E6D41FED9ACC}"/>
              </a:ext>
            </a:extLst>
          </p:cNvPr>
          <p:cNvSpPr/>
          <p:nvPr/>
        </p:nvSpPr>
        <p:spPr>
          <a:xfrm>
            <a:off x="166255" y="4922300"/>
            <a:ext cx="2507672" cy="523220"/>
          </a:xfrm>
          <a:prstGeom prst="rect">
            <a:avLst/>
          </a:prstGeom>
          <a:solidFill>
            <a:schemeClr val="accent4"/>
          </a:solidFill>
          <a:ln>
            <a:solidFill>
              <a:srgbClr val="002060"/>
            </a:solidFill>
          </a:ln>
          <a:effectLst>
            <a:glow rad="228600">
              <a:schemeClr val="accent5">
                <a:satMod val="175000"/>
                <a:alpha val="40000"/>
              </a:schemeClr>
            </a:glow>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r>
              <a:rPr lang="en-GB" sz="2800" dirty="0">
                <a:solidFill>
                  <a:srgbClr val="002060"/>
                </a:solidFill>
              </a:rPr>
              <a:t>Host Dept</a:t>
            </a:r>
          </a:p>
        </p:txBody>
      </p:sp>
    </p:spTree>
    <p:extLst>
      <p:ext uri="{BB962C8B-B14F-4D97-AF65-F5344CB8AC3E}">
        <p14:creationId xmlns:p14="http://schemas.microsoft.com/office/powerpoint/2010/main" val="23538288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ut Degree Sequence And In Degree Sequence - Mathonline"/>
          <p:cNvPicPr>
            <a:picLocks noChangeAspect="1" noChangeArrowheads="1"/>
          </p:cNvPicPr>
          <p:nvPr/>
        </p:nvPicPr>
        <p:blipFill>
          <a:blip r:embed="rId2"/>
          <a:srcRect/>
          <a:stretch>
            <a:fillRect/>
          </a:stretch>
        </p:blipFill>
        <p:spPr bwMode="auto">
          <a:xfrm>
            <a:off x="0" y="2754982"/>
            <a:ext cx="3048000" cy="2343151"/>
          </a:xfrm>
          <a:prstGeom prst="rect">
            <a:avLst/>
          </a:prstGeom>
          <a:noFill/>
        </p:spPr>
      </p:pic>
      <p:sp>
        <p:nvSpPr>
          <p:cNvPr id="3076" name="AutoShape 4" descr="What is the degree of vertex in a directed graph? - Quo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078" name="AutoShape 6" descr="What is the degree of vertex in a directed graph? - Quo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079" name="Picture 7" descr="C:\Users\HKK\Desktop\digraph.png"/>
          <p:cNvPicPr>
            <a:picLocks noChangeAspect="1" noChangeArrowheads="1"/>
          </p:cNvPicPr>
          <p:nvPr/>
        </p:nvPicPr>
        <p:blipFill>
          <a:blip r:embed="rId3"/>
          <a:srcRect/>
          <a:stretch>
            <a:fillRect/>
          </a:stretch>
        </p:blipFill>
        <p:spPr bwMode="auto">
          <a:xfrm>
            <a:off x="3823870" y="2839453"/>
            <a:ext cx="3106319" cy="2237874"/>
          </a:xfrm>
          <a:prstGeom prst="rect">
            <a:avLst/>
          </a:prstGeom>
          <a:noFill/>
        </p:spPr>
      </p:pic>
      <p:sp>
        <p:nvSpPr>
          <p:cNvPr id="3081" name="AutoShape 9" descr="An example of a directed graph with 9 nodes.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082" name="Picture 10" descr="C:\Users\HKK\Desktop\An-example-of-a-directed-graph-with-9-nodes.png"/>
          <p:cNvPicPr>
            <a:picLocks noChangeAspect="1" noChangeArrowheads="1"/>
          </p:cNvPicPr>
          <p:nvPr/>
        </p:nvPicPr>
        <p:blipFill>
          <a:blip r:embed="rId4"/>
          <a:srcRect/>
          <a:stretch>
            <a:fillRect/>
          </a:stretch>
        </p:blipFill>
        <p:spPr bwMode="auto">
          <a:xfrm>
            <a:off x="8041440" y="2836779"/>
            <a:ext cx="3304339" cy="2577431"/>
          </a:xfrm>
          <a:prstGeom prst="rect">
            <a:avLst/>
          </a:prstGeom>
          <a:noFill/>
        </p:spPr>
      </p:pic>
      <p:sp>
        <p:nvSpPr>
          <p:cNvPr id="3084" name="AutoShape 12" descr="Directed graph - Wikipe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9" name="Rectangle 8"/>
          <p:cNvSpPr/>
          <p:nvPr/>
        </p:nvSpPr>
        <p:spPr>
          <a:xfrm>
            <a:off x="497306" y="831594"/>
            <a:ext cx="11377862" cy="1477328"/>
          </a:xfrm>
          <a:prstGeom prst="rect">
            <a:avLst/>
          </a:prstGeom>
        </p:spPr>
        <p:txBody>
          <a:bodyPr wrap="square">
            <a:spAutoFit/>
          </a:bodyPr>
          <a:lstStyle/>
          <a:p>
            <a:r>
              <a:rPr lang="en-IN" dirty="0" smtClean="0"/>
              <a:t>A </a:t>
            </a:r>
            <a:r>
              <a:rPr lang="en-IN" b="1" dirty="0" smtClean="0"/>
              <a:t>directed graph</a:t>
            </a:r>
            <a:r>
              <a:rPr lang="en-IN" dirty="0" smtClean="0"/>
              <a:t> is a set of vertices (nodes) connected by edges, with each node having a direction associated with it. In the </a:t>
            </a:r>
            <a:r>
              <a:rPr lang="en-IN" b="1" dirty="0" smtClean="0"/>
              <a:t>example fig (1) below</a:t>
            </a:r>
            <a:r>
              <a:rPr lang="en-IN" dirty="0" smtClean="0"/>
              <a:t>, the </a:t>
            </a:r>
            <a:r>
              <a:rPr lang="en-IN" b="1" dirty="0" smtClean="0"/>
              <a:t>graph</a:t>
            </a:r>
            <a:r>
              <a:rPr lang="en-IN" dirty="0" smtClean="0"/>
              <a:t> can be traversed from vertex a to b, but not from vertex b to a.</a:t>
            </a:r>
          </a:p>
          <a:p>
            <a:endParaRPr lang="en-US" dirty="0" smtClean="0"/>
          </a:p>
          <a:p>
            <a:r>
              <a:rPr lang="en-US" b="1" i="1" dirty="0" err="1" smtClean="0"/>
              <a:t>Indegree</a:t>
            </a:r>
            <a:r>
              <a:rPr lang="en-US" dirty="0" smtClean="0"/>
              <a:t> of a vertex is the number of edges entering in to that vertex.</a:t>
            </a:r>
          </a:p>
          <a:p>
            <a:r>
              <a:rPr lang="en-US" b="1" i="1" dirty="0" err="1" smtClean="0"/>
              <a:t>Outdegree</a:t>
            </a:r>
            <a:r>
              <a:rPr lang="en-US" dirty="0" smtClean="0"/>
              <a:t> of a vertex is the number of edges leaving that vertex. </a:t>
            </a:r>
            <a:endParaRPr lang="en-IN"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AutoShape 4" descr="What is the degree of vertex in a directed graph? - Quo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078" name="AutoShape 6" descr="What is the degree of vertex in a directed graph? - Quo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081" name="AutoShape 9" descr="An example of a directed graph with 9 nodes.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084" name="AutoShape 12" descr="Directed graph - Wikipe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 name="Rectangle 1"/>
          <p:cNvSpPr/>
          <p:nvPr/>
        </p:nvSpPr>
        <p:spPr>
          <a:xfrm>
            <a:off x="460375" y="982133"/>
            <a:ext cx="11336514" cy="3213187"/>
          </a:xfrm>
          <a:prstGeom prst="rect">
            <a:avLst/>
          </a:prstGeom>
        </p:spPr>
        <p:txBody>
          <a:bodyPr wrap="square">
            <a:spAutoFit/>
          </a:bodyPr>
          <a:lstStyle/>
          <a:p>
            <a:pPr>
              <a:spcAft>
                <a:spcPct val="20000"/>
              </a:spcAft>
              <a:defRPr/>
            </a:pPr>
            <a:r>
              <a:rPr lang="en-US" sz="2800" b="1" dirty="0">
                <a:solidFill>
                  <a:srgbClr val="00FFFF"/>
                </a:solidFill>
                <a:sym typeface="Symbol" pitchFamily="18" charset="2"/>
              </a:rPr>
              <a:t>Definition: </a:t>
            </a:r>
            <a:r>
              <a:rPr lang="en-US" sz="2800" dirty="0">
                <a:sym typeface="Symbol" pitchFamily="18" charset="2"/>
              </a:rPr>
              <a:t>The </a:t>
            </a:r>
            <a:r>
              <a:rPr lang="en-US" sz="2800" b="1" dirty="0">
                <a:solidFill>
                  <a:srgbClr val="00FFFF"/>
                </a:solidFill>
                <a:sym typeface="Symbol" pitchFamily="18" charset="2"/>
              </a:rPr>
              <a:t>degree</a:t>
            </a:r>
            <a:r>
              <a:rPr lang="en-US" sz="2800" dirty="0">
                <a:sym typeface="Symbol" pitchFamily="18" charset="2"/>
              </a:rPr>
              <a:t> of a vertex in an undirected graph is the number of edges incident with it, except that a loop at a vertex contributes twice to the degree of that vertex.</a:t>
            </a:r>
          </a:p>
          <a:p>
            <a:pPr>
              <a:spcAft>
                <a:spcPct val="20000"/>
              </a:spcAft>
              <a:defRPr/>
            </a:pPr>
            <a:r>
              <a:rPr lang="en-US" sz="2800" dirty="0">
                <a:sym typeface="Symbol" pitchFamily="18" charset="2"/>
              </a:rPr>
              <a:t>In other words, you can determine the degree of a vertex in a displayed graph by </a:t>
            </a:r>
            <a:r>
              <a:rPr lang="en-US" sz="2800" b="1" dirty="0">
                <a:solidFill>
                  <a:srgbClr val="00FFFF"/>
                </a:solidFill>
                <a:sym typeface="Symbol" pitchFamily="18" charset="2"/>
              </a:rPr>
              <a:t>counting the lines</a:t>
            </a:r>
            <a:r>
              <a:rPr lang="en-US" sz="2800" dirty="0">
                <a:sym typeface="Symbol" pitchFamily="18" charset="2"/>
              </a:rPr>
              <a:t> that touch it.</a:t>
            </a:r>
          </a:p>
          <a:p>
            <a:pPr>
              <a:spcAft>
                <a:spcPct val="20000"/>
              </a:spcAft>
              <a:defRPr/>
            </a:pPr>
            <a:r>
              <a:rPr lang="en-US" sz="2800" dirty="0">
                <a:sym typeface="Symbol" pitchFamily="18" charset="2"/>
              </a:rPr>
              <a:t>The degree of the vertex v is denoted by </a:t>
            </a:r>
            <a:r>
              <a:rPr lang="en-US" sz="2800" b="1" dirty="0" err="1">
                <a:solidFill>
                  <a:srgbClr val="00FFFF"/>
                </a:solidFill>
                <a:sym typeface="Symbol" pitchFamily="18" charset="2"/>
              </a:rPr>
              <a:t>deg</a:t>
            </a:r>
            <a:r>
              <a:rPr lang="en-US" sz="2800" b="1" dirty="0">
                <a:solidFill>
                  <a:srgbClr val="00FFFF"/>
                </a:solidFill>
                <a:sym typeface="Symbol" pitchFamily="18" charset="2"/>
              </a:rPr>
              <a:t>(v</a:t>
            </a:r>
            <a:r>
              <a:rPr lang="en-US" sz="2800" b="1" dirty="0" smtClean="0">
                <a:solidFill>
                  <a:srgbClr val="00FFFF"/>
                </a:solidFill>
                <a:sym typeface="Symbol" pitchFamily="18" charset="2"/>
              </a:rPr>
              <a:t>).</a:t>
            </a:r>
          </a:p>
          <a:p>
            <a:pPr>
              <a:spcAft>
                <a:spcPct val="20000"/>
              </a:spcAft>
              <a:defRPr/>
            </a:pPr>
            <a:endParaRPr lang="en-US" b="1" dirty="0">
              <a:solidFill>
                <a:srgbClr val="00FFFF"/>
              </a:solidFill>
              <a:sym typeface="Symbol" pitchFamily="18" charset="2"/>
            </a:endParaRPr>
          </a:p>
        </p:txBody>
      </p:sp>
      <p:sp>
        <p:nvSpPr>
          <p:cNvPr id="11" name="Rectangle 3"/>
          <p:cNvSpPr txBox="1">
            <a:spLocks noChangeArrowheads="1"/>
          </p:cNvSpPr>
          <p:nvPr/>
        </p:nvSpPr>
        <p:spPr>
          <a:xfrm>
            <a:off x="553156" y="3962400"/>
            <a:ext cx="11424708" cy="2325512"/>
          </a:xfrm>
          <a:prstGeom prst="rect">
            <a:avLst/>
          </a:prstGeom>
        </p:spPr>
        <p:txBody>
          <a:bodyPr/>
          <a:lst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eaLnBrk="1" hangingPunct="1">
              <a:spcAft>
                <a:spcPct val="20000"/>
              </a:spcAft>
              <a:buFontTx/>
              <a:buNone/>
              <a:defRPr/>
            </a:pPr>
            <a:r>
              <a:rPr lang="en-US" sz="2800" dirty="0" smtClean="0">
                <a:sym typeface="Symbol" pitchFamily="18" charset="2"/>
              </a:rPr>
              <a:t>A vertex of degree 0 is called </a:t>
            </a:r>
            <a:r>
              <a:rPr lang="en-US" sz="2800" b="1" dirty="0" smtClean="0">
                <a:solidFill>
                  <a:srgbClr val="00FFFF"/>
                </a:solidFill>
                <a:sym typeface="Symbol" pitchFamily="18" charset="2"/>
              </a:rPr>
              <a:t>isolated</a:t>
            </a:r>
            <a:r>
              <a:rPr lang="en-US" sz="2800" dirty="0" smtClean="0">
                <a:sym typeface="Symbol" pitchFamily="18" charset="2"/>
              </a:rPr>
              <a:t>, since it is not adjacent to any vertex. </a:t>
            </a:r>
          </a:p>
          <a:p>
            <a:pPr marL="0" indent="0" eaLnBrk="1" hangingPunct="1">
              <a:spcAft>
                <a:spcPct val="20000"/>
              </a:spcAft>
              <a:buFontTx/>
              <a:buNone/>
              <a:defRPr/>
            </a:pPr>
            <a:r>
              <a:rPr lang="en-US" sz="2800" b="1" dirty="0" smtClean="0">
                <a:solidFill>
                  <a:srgbClr val="FF3300"/>
                </a:solidFill>
                <a:sym typeface="Symbol" pitchFamily="18" charset="2"/>
              </a:rPr>
              <a:t>Note:</a:t>
            </a:r>
            <a:r>
              <a:rPr lang="en-US" sz="2800" dirty="0" smtClean="0">
                <a:sym typeface="Symbol" pitchFamily="18" charset="2"/>
              </a:rPr>
              <a:t> A vertex with a </a:t>
            </a:r>
            <a:r>
              <a:rPr lang="en-US" sz="2800" b="1" dirty="0" smtClean="0">
                <a:solidFill>
                  <a:srgbClr val="00FFFF"/>
                </a:solidFill>
                <a:sym typeface="Symbol" pitchFamily="18" charset="2"/>
              </a:rPr>
              <a:t>loop</a:t>
            </a:r>
            <a:r>
              <a:rPr lang="en-US" sz="2800" dirty="0" smtClean="0">
                <a:sym typeface="Symbol" pitchFamily="18" charset="2"/>
              </a:rPr>
              <a:t> at it has at least degree 2 and, by definition, is </a:t>
            </a:r>
            <a:r>
              <a:rPr lang="en-US" sz="2800" b="1" dirty="0" smtClean="0">
                <a:solidFill>
                  <a:srgbClr val="00FFFF"/>
                </a:solidFill>
                <a:sym typeface="Symbol" pitchFamily="18" charset="2"/>
              </a:rPr>
              <a:t>not isolated</a:t>
            </a:r>
            <a:r>
              <a:rPr lang="en-US" sz="2800" dirty="0" smtClean="0">
                <a:sym typeface="Symbol" pitchFamily="18" charset="2"/>
              </a:rPr>
              <a:t>, even if it is not adjacent to any </a:t>
            </a:r>
            <a:r>
              <a:rPr lang="en-US" sz="2800" b="1" dirty="0" smtClean="0">
                <a:solidFill>
                  <a:srgbClr val="00FFFF"/>
                </a:solidFill>
                <a:sym typeface="Symbol" pitchFamily="18" charset="2"/>
              </a:rPr>
              <a:t>other</a:t>
            </a:r>
            <a:r>
              <a:rPr lang="en-US" sz="2800" dirty="0" smtClean="0">
                <a:sym typeface="Symbol" pitchFamily="18" charset="2"/>
              </a:rPr>
              <a:t> vertex.</a:t>
            </a:r>
          </a:p>
          <a:p>
            <a:pPr marL="0" indent="0" eaLnBrk="1" hangingPunct="1">
              <a:spcAft>
                <a:spcPct val="20000"/>
              </a:spcAft>
              <a:buFontTx/>
              <a:buNone/>
              <a:defRPr/>
            </a:pPr>
            <a:r>
              <a:rPr lang="en-US" sz="2800" dirty="0" smtClean="0">
                <a:sym typeface="Symbol" pitchFamily="18" charset="2"/>
              </a:rPr>
              <a:t>A vertex of degree 1 is called </a:t>
            </a:r>
            <a:r>
              <a:rPr lang="en-US" sz="2800" b="1" dirty="0" smtClean="0">
                <a:solidFill>
                  <a:srgbClr val="00FFFF"/>
                </a:solidFill>
                <a:sym typeface="Symbol" pitchFamily="18" charset="2"/>
              </a:rPr>
              <a:t>pendant</a:t>
            </a:r>
            <a:r>
              <a:rPr lang="en-US" sz="2800" dirty="0" smtClean="0">
                <a:sym typeface="Symbol" pitchFamily="18" charset="2"/>
              </a:rPr>
              <a:t>. It is adjacent to exactly one other vertex.</a:t>
            </a:r>
          </a:p>
        </p:txBody>
      </p:sp>
    </p:spTree>
    <p:extLst>
      <p:ext uri="{BB962C8B-B14F-4D97-AF65-F5344CB8AC3E}">
        <p14:creationId xmlns:p14="http://schemas.microsoft.com/office/powerpoint/2010/main" val="11360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AutoShape 4" descr="What is the degree of vertex in a directed graph? - Quo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078" name="AutoShape 6" descr="What is the degree of vertex in a directed graph? - Quo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081" name="AutoShape 9" descr="An example of a directed graph with 9 nodes.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084" name="AutoShape 12" descr="Directed graph - Wikipe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 name="Rectangle 3"/>
          <p:cNvSpPr txBox="1">
            <a:spLocks noChangeArrowheads="1"/>
          </p:cNvSpPr>
          <p:nvPr/>
        </p:nvSpPr>
        <p:spPr>
          <a:xfrm>
            <a:off x="228600" y="838200"/>
            <a:ext cx="8763000" cy="1447800"/>
          </a:xfrm>
          <a:prstGeom prst="rect">
            <a:avLst/>
          </a:prstGeom>
        </p:spPr>
        <p:txBody>
          <a:bodyPr/>
          <a:lst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eaLnBrk="1" hangingPunct="1">
              <a:spcAft>
                <a:spcPct val="20000"/>
              </a:spcAft>
              <a:buFontTx/>
              <a:buNone/>
              <a:defRPr/>
            </a:pPr>
            <a:r>
              <a:rPr lang="en-US" sz="2800" b="1" dirty="0" smtClean="0">
                <a:solidFill>
                  <a:srgbClr val="00FFFF"/>
                </a:solidFill>
                <a:sym typeface="Symbol" pitchFamily="18" charset="2"/>
              </a:rPr>
              <a:t>Example: </a:t>
            </a:r>
            <a:r>
              <a:rPr lang="en-US" sz="2800" dirty="0" smtClean="0">
                <a:sym typeface="Symbol" pitchFamily="18" charset="2"/>
              </a:rPr>
              <a:t>Which vertices in the following graph are isolated, which are pendant, and what is the maximum degree? What type of graph is it?</a:t>
            </a:r>
            <a:endParaRPr lang="en-US" sz="3200" dirty="0" smtClean="0">
              <a:sym typeface="Symbol" pitchFamily="18" charset="2"/>
            </a:endParaRPr>
          </a:p>
        </p:txBody>
      </p:sp>
      <p:grpSp>
        <p:nvGrpSpPr>
          <p:cNvPr id="10" name="Group 4"/>
          <p:cNvGrpSpPr>
            <a:grpSpLocks/>
          </p:cNvGrpSpPr>
          <p:nvPr/>
        </p:nvGrpSpPr>
        <p:grpSpPr bwMode="auto">
          <a:xfrm>
            <a:off x="838200" y="2286001"/>
            <a:ext cx="6413844" cy="1144626"/>
            <a:chOff x="528" y="1440"/>
            <a:chExt cx="3936" cy="1406"/>
          </a:xfrm>
        </p:grpSpPr>
        <p:sp>
          <p:nvSpPr>
            <p:cNvPr id="12" name="AutoShape 5"/>
            <p:cNvSpPr>
              <a:spLocks noChangeArrowheads="1"/>
            </p:cNvSpPr>
            <p:nvPr/>
          </p:nvSpPr>
          <p:spPr bwMode="auto">
            <a:xfrm>
              <a:off x="3106" y="235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13" name="AutoShape 6"/>
            <p:cNvSpPr>
              <a:spLocks noChangeArrowheads="1"/>
            </p:cNvSpPr>
            <p:nvPr/>
          </p:nvSpPr>
          <p:spPr bwMode="auto">
            <a:xfrm>
              <a:off x="4258" y="182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14" name="AutoShape 7"/>
            <p:cNvSpPr>
              <a:spLocks noChangeArrowheads="1"/>
            </p:cNvSpPr>
            <p:nvPr/>
          </p:nvSpPr>
          <p:spPr bwMode="auto">
            <a:xfrm>
              <a:off x="3552" y="268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15" name="AutoShape 8"/>
            <p:cNvSpPr>
              <a:spLocks noChangeArrowheads="1"/>
            </p:cNvSpPr>
            <p:nvPr/>
          </p:nvSpPr>
          <p:spPr bwMode="auto">
            <a:xfrm>
              <a:off x="1166" y="217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16" name="AutoShape 9"/>
            <p:cNvSpPr>
              <a:spLocks noChangeArrowheads="1"/>
            </p:cNvSpPr>
            <p:nvPr/>
          </p:nvSpPr>
          <p:spPr bwMode="auto">
            <a:xfrm>
              <a:off x="3490" y="177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17" name="AutoShape 10"/>
            <p:cNvSpPr>
              <a:spLocks noChangeArrowheads="1"/>
            </p:cNvSpPr>
            <p:nvPr/>
          </p:nvSpPr>
          <p:spPr bwMode="auto">
            <a:xfrm>
              <a:off x="734" y="2750"/>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18" name="AutoShape 11"/>
            <p:cNvCxnSpPr>
              <a:cxnSpLocks noChangeShapeType="1"/>
              <a:stCxn id="16" idx="4"/>
              <a:endCxn id="12" idx="1"/>
            </p:cNvCxnSpPr>
            <p:nvPr/>
          </p:nvCxnSpPr>
          <p:spPr bwMode="auto">
            <a:xfrm flipH="1">
              <a:off x="3120" y="1872"/>
              <a:ext cx="418" cy="494"/>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9" name="AutoShape 12"/>
            <p:cNvCxnSpPr>
              <a:cxnSpLocks noChangeShapeType="1"/>
              <a:stCxn id="12" idx="7"/>
              <a:endCxn id="13" idx="3"/>
            </p:cNvCxnSpPr>
            <p:nvPr/>
          </p:nvCxnSpPr>
          <p:spPr bwMode="auto">
            <a:xfrm flipV="1">
              <a:off x="3188" y="1906"/>
              <a:ext cx="1084" cy="46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 name="AutoShape 13"/>
            <p:cNvCxnSpPr>
              <a:cxnSpLocks noChangeShapeType="1"/>
              <a:stCxn id="12" idx="4"/>
              <a:endCxn id="14" idx="2"/>
            </p:cNvCxnSpPr>
            <p:nvPr/>
          </p:nvCxnSpPr>
          <p:spPr bwMode="auto">
            <a:xfrm>
              <a:off x="3154" y="2448"/>
              <a:ext cx="398" cy="288"/>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1" name="AutoShape 14"/>
            <p:cNvCxnSpPr>
              <a:cxnSpLocks noChangeShapeType="1"/>
              <a:stCxn id="17" idx="7"/>
              <a:endCxn id="15" idx="3"/>
            </p:cNvCxnSpPr>
            <p:nvPr/>
          </p:nvCxnSpPr>
          <p:spPr bwMode="auto">
            <a:xfrm flipV="1">
              <a:off x="816" y="2256"/>
              <a:ext cx="364" cy="508"/>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2" name="AutoShape 15"/>
            <p:cNvCxnSpPr>
              <a:cxnSpLocks noChangeShapeType="1"/>
              <a:stCxn id="12" idx="1"/>
              <a:endCxn id="12" idx="3"/>
            </p:cNvCxnSpPr>
            <p:nvPr/>
          </p:nvCxnSpPr>
          <p:spPr bwMode="auto">
            <a:xfrm rot="5400000" flipV="1">
              <a:off x="3087" y="2399"/>
              <a:ext cx="68" cy="1"/>
            </a:xfrm>
            <a:prstGeom prst="curvedConnector5">
              <a:avLst>
                <a:gd name="adj1" fmla="val -232352"/>
                <a:gd name="adj2" fmla="val -22600009"/>
                <a:gd name="adj3" fmla="val 332352"/>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3" name="AutoShape 16"/>
            <p:cNvCxnSpPr>
              <a:cxnSpLocks noChangeShapeType="1"/>
              <a:stCxn id="16" idx="6"/>
              <a:endCxn id="13" idx="2"/>
            </p:cNvCxnSpPr>
            <p:nvPr/>
          </p:nvCxnSpPr>
          <p:spPr bwMode="auto">
            <a:xfrm>
              <a:off x="3586" y="1824"/>
              <a:ext cx="672" cy="48"/>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sp>
          <p:nvSpPr>
            <p:cNvPr id="24" name="AutoShape 17"/>
            <p:cNvSpPr>
              <a:spLocks noChangeArrowheads="1"/>
            </p:cNvSpPr>
            <p:nvPr/>
          </p:nvSpPr>
          <p:spPr bwMode="auto">
            <a:xfrm>
              <a:off x="1934" y="198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5" name="AutoShape 18"/>
            <p:cNvSpPr>
              <a:spLocks noChangeArrowheads="1"/>
            </p:cNvSpPr>
            <p:nvPr/>
          </p:nvSpPr>
          <p:spPr bwMode="auto">
            <a:xfrm>
              <a:off x="1502" y="255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6" name="AutoShape 19"/>
            <p:cNvCxnSpPr>
              <a:cxnSpLocks noChangeShapeType="1"/>
              <a:stCxn id="25" idx="7"/>
              <a:endCxn id="24" idx="3"/>
            </p:cNvCxnSpPr>
            <p:nvPr/>
          </p:nvCxnSpPr>
          <p:spPr bwMode="auto">
            <a:xfrm flipV="1">
              <a:off x="1584" y="2064"/>
              <a:ext cx="364" cy="508"/>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7" name="AutoShape 20"/>
            <p:cNvCxnSpPr>
              <a:cxnSpLocks noChangeShapeType="1"/>
              <a:stCxn id="17" idx="6"/>
              <a:endCxn id="25" idx="2"/>
            </p:cNvCxnSpPr>
            <p:nvPr/>
          </p:nvCxnSpPr>
          <p:spPr bwMode="auto">
            <a:xfrm flipV="1">
              <a:off x="830" y="2606"/>
              <a:ext cx="672" cy="192"/>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sp>
          <p:nvSpPr>
            <p:cNvPr id="28" name="AutoShape 21"/>
            <p:cNvSpPr>
              <a:spLocks noChangeArrowheads="1"/>
            </p:cNvSpPr>
            <p:nvPr/>
          </p:nvSpPr>
          <p:spPr bwMode="auto">
            <a:xfrm>
              <a:off x="2160" y="259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9" name="AutoShape 22"/>
            <p:cNvSpPr>
              <a:spLocks noChangeArrowheads="1"/>
            </p:cNvSpPr>
            <p:nvPr/>
          </p:nvSpPr>
          <p:spPr bwMode="auto">
            <a:xfrm>
              <a:off x="2544" y="1920"/>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30" name="AutoShape 23"/>
            <p:cNvCxnSpPr>
              <a:cxnSpLocks noChangeShapeType="1"/>
              <a:stCxn id="29" idx="2"/>
              <a:endCxn id="29" idx="6"/>
            </p:cNvCxnSpPr>
            <p:nvPr/>
          </p:nvCxnSpPr>
          <p:spPr bwMode="auto">
            <a:xfrm rot="10800000" flipH="1" flipV="1">
              <a:off x="2544" y="1968"/>
              <a:ext cx="96" cy="1"/>
            </a:xfrm>
            <a:prstGeom prst="curvedConnector5">
              <a:avLst>
                <a:gd name="adj1" fmla="val -150000"/>
                <a:gd name="adj2" fmla="val -19200009"/>
                <a:gd name="adj3" fmla="val 250000"/>
              </a:avLst>
            </a:prstGeom>
            <a:noFill/>
            <a:ln w="25400">
              <a:solidFill>
                <a:srgbClr val="66FF33"/>
              </a:solidFill>
              <a:round/>
              <a:headEnd/>
              <a:tailEnd/>
            </a:ln>
            <a:extLst>
              <a:ext uri="{909E8E84-426E-40DD-AFC4-6F175D3DCCD1}">
                <a14:hiddenFill xmlns:a14="http://schemas.microsoft.com/office/drawing/2010/main">
                  <a:noFill/>
                </a14:hiddenFill>
              </a:ext>
            </a:extLst>
          </p:spPr>
        </p:cxnSp>
        <p:sp>
          <p:nvSpPr>
            <p:cNvPr id="31" name="Text Box 24"/>
            <p:cNvSpPr txBox="1">
              <a:spLocks noChangeArrowheads="1"/>
            </p:cNvSpPr>
            <p:nvPr/>
          </p:nvSpPr>
          <p:spPr bwMode="auto">
            <a:xfrm>
              <a:off x="960" y="1872"/>
              <a:ext cx="240" cy="327"/>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a</a:t>
              </a:r>
            </a:p>
          </p:txBody>
        </p:sp>
        <p:sp>
          <p:nvSpPr>
            <p:cNvPr id="32" name="Text Box 25"/>
            <p:cNvSpPr txBox="1">
              <a:spLocks noChangeArrowheads="1"/>
            </p:cNvSpPr>
            <p:nvPr/>
          </p:nvSpPr>
          <p:spPr bwMode="auto">
            <a:xfrm>
              <a:off x="528" y="2496"/>
              <a:ext cx="240" cy="327"/>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b</a:t>
              </a:r>
            </a:p>
          </p:txBody>
        </p:sp>
        <p:sp>
          <p:nvSpPr>
            <p:cNvPr id="33" name="Text Box 26"/>
            <p:cNvSpPr txBox="1">
              <a:spLocks noChangeArrowheads="1"/>
            </p:cNvSpPr>
            <p:nvPr/>
          </p:nvSpPr>
          <p:spPr bwMode="auto">
            <a:xfrm>
              <a:off x="1584" y="2496"/>
              <a:ext cx="240" cy="327"/>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c</a:t>
              </a:r>
            </a:p>
          </p:txBody>
        </p:sp>
        <p:sp>
          <p:nvSpPr>
            <p:cNvPr id="34" name="Text Box 27"/>
            <p:cNvSpPr txBox="1">
              <a:spLocks noChangeArrowheads="1"/>
            </p:cNvSpPr>
            <p:nvPr/>
          </p:nvSpPr>
          <p:spPr bwMode="auto">
            <a:xfrm>
              <a:off x="2016" y="1680"/>
              <a:ext cx="240" cy="327"/>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d</a:t>
              </a:r>
            </a:p>
          </p:txBody>
        </p:sp>
        <p:sp>
          <p:nvSpPr>
            <p:cNvPr id="35" name="Text Box 28"/>
            <p:cNvSpPr txBox="1">
              <a:spLocks noChangeArrowheads="1"/>
            </p:cNvSpPr>
            <p:nvPr/>
          </p:nvSpPr>
          <p:spPr bwMode="auto">
            <a:xfrm>
              <a:off x="3456" y="1440"/>
              <a:ext cx="240" cy="233"/>
            </a:xfrm>
            <a:prstGeom prst="rect">
              <a:avLst/>
            </a:prstGeom>
            <a:noFill/>
            <a:ln w="25400">
              <a:noFill/>
              <a:miter lim="800000"/>
              <a:headEnd/>
              <a:tailEnd/>
            </a:ln>
            <a:effectLst/>
          </p:spPr>
          <p:txBody>
            <a:bodyPr>
              <a:spAutoFit/>
            </a:bodyPr>
            <a:lstStyle/>
            <a:p>
              <a:pPr>
                <a:spcBef>
                  <a:spcPct val="50000"/>
                </a:spcBef>
                <a:defRPr/>
              </a:pPr>
              <a:r>
                <a:rPr lang="en-US" dirty="0" smtClean="0">
                  <a:effectLst>
                    <a:outerShdw blurRad="38100" dist="38100" dir="2700000" algn="tl">
                      <a:srgbClr val="000000"/>
                    </a:outerShdw>
                  </a:effectLst>
                </a:rPr>
                <a:t>i</a:t>
              </a:r>
              <a:endParaRPr lang="en-US" dirty="0">
                <a:effectLst>
                  <a:outerShdw blurRad="38100" dist="38100" dir="2700000" algn="tl">
                    <a:srgbClr val="000000"/>
                  </a:outerShdw>
                </a:effectLst>
              </a:endParaRPr>
            </a:p>
          </p:txBody>
        </p:sp>
        <p:sp>
          <p:nvSpPr>
            <p:cNvPr id="36" name="Text Box 29"/>
            <p:cNvSpPr txBox="1">
              <a:spLocks noChangeArrowheads="1"/>
            </p:cNvSpPr>
            <p:nvPr/>
          </p:nvSpPr>
          <p:spPr bwMode="auto">
            <a:xfrm>
              <a:off x="4224" y="1488"/>
              <a:ext cx="240" cy="327"/>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h</a:t>
              </a:r>
            </a:p>
          </p:txBody>
        </p:sp>
        <p:sp>
          <p:nvSpPr>
            <p:cNvPr id="37" name="Text Box 30"/>
            <p:cNvSpPr txBox="1">
              <a:spLocks noChangeArrowheads="1"/>
            </p:cNvSpPr>
            <p:nvPr/>
          </p:nvSpPr>
          <p:spPr bwMode="auto">
            <a:xfrm>
              <a:off x="3264" y="2208"/>
              <a:ext cx="240" cy="327"/>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g</a:t>
              </a:r>
            </a:p>
          </p:txBody>
        </p:sp>
        <p:sp>
          <p:nvSpPr>
            <p:cNvPr id="38" name="Text Box 31"/>
            <p:cNvSpPr txBox="1">
              <a:spLocks noChangeArrowheads="1"/>
            </p:cNvSpPr>
            <p:nvPr/>
          </p:nvSpPr>
          <p:spPr bwMode="auto">
            <a:xfrm>
              <a:off x="3648" y="2496"/>
              <a:ext cx="240" cy="327"/>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j</a:t>
              </a:r>
            </a:p>
          </p:txBody>
        </p:sp>
        <p:sp>
          <p:nvSpPr>
            <p:cNvPr id="39" name="Text Box 32"/>
            <p:cNvSpPr txBox="1">
              <a:spLocks noChangeArrowheads="1"/>
            </p:cNvSpPr>
            <p:nvPr/>
          </p:nvSpPr>
          <p:spPr bwMode="auto">
            <a:xfrm>
              <a:off x="2304" y="2448"/>
              <a:ext cx="240" cy="327"/>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f</a:t>
              </a:r>
            </a:p>
          </p:txBody>
        </p:sp>
        <p:sp>
          <p:nvSpPr>
            <p:cNvPr id="40" name="Text Box 33"/>
            <p:cNvSpPr txBox="1">
              <a:spLocks noChangeArrowheads="1"/>
            </p:cNvSpPr>
            <p:nvPr/>
          </p:nvSpPr>
          <p:spPr bwMode="auto">
            <a:xfrm>
              <a:off x="2496" y="1920"/>
              <a:ext cx="240" cy="327"/>
            </a:xfrm>
            <a:prstGeom prst="rect">
              <a:avLst/>
            </a:prstGeom>
            <a:noFill/>
            <a:ln w="25400">
              <a:noFill/>
              <a:miter lim="800000"/>
              <a:headEnd/>
              <a:tailEnd/>
            </a:ln>
            <a:effectLst/>
          </p:spPr>
          <p:txBody>
            <a:bodyPr>
              <a:spAutoFit/>
            </a:bodyPr>
            <a:lstStyle/>
            <a:p>
              <a:pPr>
                <a:spcBef>
                  <a:spcPct val="50000"/>
                </a:spcBef>
                <a:defRPr/>
              </a:pPr>
              <a:r>
                <a:rPr lang="en-US" dirty="0">
                  <a:effectLst>
                    <a:outerShdw blurRad="38100" dist="38100" dir="2700000" algn="tl">
                      <a:srgbClr val="000000"/>
                    </a:outerShdw>
                  </a:effectLst>
                </a:rPr>
                <a:t>e</a:t>
              </a:r>
            </a:p>
          </p:txBody>
        </p:sp>
      </p:grpSp>
      <p:sp>
        <p:nvSpPr>
          <p:cNvPr id="41" name="Rectangle 34"/>
          <p:cNvSpPr>
            <a:spLocks noChangeArrowheads="1"/>
          </p:cNvSpPr>
          <p:nvPr/>
        </p:nvSpPr>
        <p:spPr bwMode="auto">
          <a:xfrm>
            <a:off x="228600" y="4724400"/>
            <a:ext cx="10687756" cy="1447800"/>
          </a:xfrm>
          <a:prstGeom prst="rect">
            <a:avLst/>
          </a:prstGeom>
          <a:noFill/>
          <a:ln w="9525">
            <a:noFill/>
            <a:miter lim="800000"/>
            <a:headEnd/>
            <a:tailEnd/>
          </a:ln>
          <a:effectLst/>
        </p:spPr>
        <p:txBody>
          <a:bodyPr/>
          <a:lstStyle/>
          <a:p>
            <a:pPr>
              <a:spcAft>
                <a:spcPct val="20000"/>
              </a:spcAft>
              <a:defRPr/>
            </a:pPr>
            <a:r>
              <a:rPr lang="en-US" sz="2800" b="1" dirty="0">
                <a:solidFill>
                  <a:srgbClr val="00FFFF"/>
                </a:solidFill>
                <a:effectLst>
                  <a:outerShdw blurRad="38100" dist="38100" dir="2700000" algn="tl">
                    <a:srgbClr val="000000"/>
                  </a:outerShdw>
                </a:effectLst>
                <a:sym typeface="Symbol" pitchFamily="18" charset="2"/>
              </a:rPr>
              <a:t>Solution: </a:t>
            </a:r>
            <a:r>
              <a:rPr lang="en-US" sz="2800" dirty="0">
                <a:effectLst>
                  <a:outerShdw blurRad="38100" dist="38100" dir="2700000" algn="tl">
                    <a:srgbClr val="000000"/>
                  </a:outerShdw>
                </a:effectLst>
                <a:sym typeface="Symbol" pitchFamily="18" charset="2"/>
              </a:rPr>
              <a:t>Vertex f is isolated, and vertices a, d and j are pendant. The maximum degree is </a:t>
            </a:r>
            <a:r>
              <a:rPr lang="en-US" sz="2800" dirty="0" err="1">
                <a:effectLst>
                  <a:outerShdw blurRad="38100" dist="38100" dir="2700000" algn="tl">
                    <a:srgbClr val="000000"/>
                  </a:outerShdw>
                </a:effectLst>
                <a:sym typeface="Symbol" pitchFamily="18" charset="2"/>
              </a:rPr>
              <a:t>deg</a:t>
            </a:r>
            <a:r>
              <a:rPr lang="en-US" sz="2800" dirty="0">
                <a:effectLst>
                  <a:outerShdw blurRad="38100" dist="38100" dir="2700000" algn="tl">
                    <a:srgbClr val="000000"/>
                  </a:outerShdw>
                </a:effectLst>
                <a:sym typeface="Symbol" pitchFamily="18" charset="2"/>
              </a:rPr>
              <a:t>(g) = 5. </a:t>
            </a:r>
            <a:r>
              <a:rPr lang="en-US" sz="2800" dirty="0" smtClean="0">
                <a:effectLst>
                  <a:outerShdw blurRad="38100" dist="38100" dir="2700000" algn="tl">
                    <a:srgbClr val="000000"/>
                  </a:outerShdw>
                </a:effectLst>
                <a:sym typeface="Symbol" pitchFamily="18" charset="2"/>
              </a:rPr>
              <a:t>This </a:t>
            </a:r>
            <a:r>
              <a:rPr lang="en-US" sz="2800" dirty="0">
                <a:effectLst>
                  <a:outerShdw blurRad="38100" dist="38100" dir="2700000" algn="tl">
                    <a:srgbClr val="000000"/>
                  </a:outerShdw>
                </a:effectLst>
                <a:sym typeface="Symbol" pitchFamily="18" charset="2"/>
              </a:rPr>
              <a:t>graph is a pseudograph (undirected, loops).</a:t>
            </a:r>
          </a:p>
        </p:txBody>
      </p:sp>
    </p:spTree>
    <p:extLst>
      <p:ext uri="{BB962C8B-B14F-4D97-AF65-F5344CB8AC3E}">
        <p14:creationId xmlns:p14="http://schemas.microsoft.com/office/powerpoint/2010/main" val="106979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P spid="41"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28600" y="838200"/>
            <a:ext cx="9829800" cy="1447800"/>
          </a:xfrm>
          <a:prstGeom prst="rect">
            <a:avLst/>
          </a:prstGeom>
        </p:spPr>
        <p:txBody>
          <a:bodyPr/>
          <a:lst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eaLnBrk="1" hangingPunct="1">
              <a:spcAft>
                <a:spcPct val="20000"/>
              </a:spcAft>
              <a:buFontTx/>
              <a:buNone/>
              <a:defRPr/>
            </a:pPr>
            <a:r>
              <a:rPr lang="en-US" sz="2800" dirty="0" smtClean="0">
                <a:sym typeface="Symbol" pitchFamily="18" charset="2"/>
              </a:rPr>
              <a:t>Let us look at the same graph again and determine the number of its edges and the sum of the degrees of all its vertices:</a:t>
            </a:r>
          </a:p>
        </p:txBody>
      </p:sp>
      <p:grpSp>
        <p:nvGrpSpPr>
          <p:cNvPr id="3" name="Group 4"/>
          <p:cNvGrpSpPr>
            <a:grpSpLocks/>
          </p:cNvGrpSpPr>
          <p:nvPr/>
        </p:nvGrpSpPr>
        <p:grpSpPr bwMode="auto">
          <a:xfrm>
            <a:off x="838200" y="2286000"/>
            <a:ext cx="7610707" cy="1241425"/>
            <a:chOff x="528" y="1440"/>
            <a:chExt cx="3936" cy="1406"/>
          </a:xfrm>
        </p:grpSpPr>
        <p:sp>
          <p:nvSpPr>
            <p:cNvPr id="4" name="AutoShape 5"/>
            <p:cNvSpPr>
              <a:spLocks noChangeArrowheads="1"/>
            </p:cNvSpPr>
            <p:nvPr/>
          </p:nvSpPr>
          <p:spPr bwMode="auto">
            <a:xfrm>
              <a:off x="3106" y="235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5" name="AutoShape 6"/>
            <p:cNvSpPr>
              <a:spLocks noChangeArrowheads="1"/>
            </p:cNvSpPr>
            <p:nvPr/>
          </p:nvSpPr>
          <p:spPr bwMode="auto">
            <a:xfrm>
              <a:off x="4258" y="182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6" name="AutoShape 7"/>
            <p:cNvSpPr>
              <a:spLocks noChangeArrowheads="1"/>
            </p:cNvSpPr>
            <p:nvPr/>
          </p:nvSpPr>
          <p:spPr bwMode="auto">
            <a:xfrm>
              <a:off x="3552" y="268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7" name="AutoShape 8"/>
            <p:cNvSpPr>
              <a:spLocks noChangeArrowheads="1"/>
            </p:cNvSpPr>
            <p:nvPr/>
          </p:nvSpPr>
          <p:spPr bwMode="auto">
            <a:xfrm>
              <a:off x="1166" y="217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8" name="AutoShape 9"/>
            <p:cNvSpPr>
              <a:spLocks noChangeArrowheads="1"/>
            </p:cNvSpPr>
            <p:nvPr/>
          </p:nvSpPr>
          <p:spPr bwMode="auto">
            <a:xfrm>
              <a:off x="3490" y="177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9" name="AutoShape 10"/>
            <p:cNvSpPr>
              <a:spLocks noChangeArrowheads="1"/>
            </p:cNvSpPr>
            <p:nvPr/>
          </p:nvSpPr>
          <p:spPr bwMode="auto">
            <a:xfrm>
              <a:off x="734" y="2750"/>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10" name="AutoShape 11"/>
            <p:cNvCxnSpPr>
              <a:cxnSpLocks noChangeShapeType="1"/>
              <a:stCxn id="8" idx="4"/>
              <a:endCxn id="4" idx="1"/>
            </p:cNvCxnSpPr>
            <p:nvPr/>
          </p:nvCxnSpPr>
          <p:spPr bwMode="auto">
            <a:xfrm flipH="1">
              <a:off x="3120" y="1872"/>
              <a:ext cx="418" cy="494"/>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1" name="AutoShape 12"/>
            <p:cNvCxnSpPr>
              <a:cxnSpLocks noChangeShapeType="1"/>
              <a:stCxn id="4" idx="7"/>
              <a:endCxn id="5" idx="3"/>
            </p:cNvCxnSpPr>
            <p:nvPr/>
          </p:nvCxnSpPr>
          <p:spPr bwMode="auto">
            <a:xfrm flipV="1">
              <a:off x="3188" y="1906"/>
              <a:ext cx="1084" cy="46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2" name="AutoShape 13"/>
            <p:cNvCxnSpPr>
              <a:cxnSpLocks noChangeShapeType="1"/>
              <a:stCxn id="4" idx="4"/>
              <a:endCxn id="6" idx="2"/>
            </p:cNvCxnSpPr>
            <p:nvPr/>
          </p:nvCxnSpPr>
          <p:spPr bwMode="auto">
            <a:xfrm>
              <a:off x="3154" y="2448"/>
              <a:ext cx="398" cy="288"/>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3" name="AutoShape 14"/>
            <p:cNvCxnSpPr>
              <a:cxnSpLocks noChangeShapeType="1"/>
              <a:stCxn id="9" idx="7"/>
              <a:endCxn id="7" idx="3"/>
            </p:cNvCxnSpPr>
            <p:nvPr/>
          </p:nvCxnSpPr>
          <p:spPr bwMode="auto">
            <a:xfrm flipV="1">
              <a:off x="816" y="2256"/>
              <a:ext cx="364" cy="508"/>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4" name="AutoShape 15"/>
            <p:cNvCxnSpPr>
              <a:cxnSpLocks noChangeShapeType="1"/>
              <a:stCxn id="4" idx="1"/>
              <a:endCxn id="4" idx="3"/>
            </p:cNvCxnSpPr>
            <p:nvPr/>
          </p:nvCxnSpPr>
          <p:spPr bwMode="auto">
            <a:xfrm rot="5400000" flipV="1">
              <a:off x="3087" y="2399"/>
              <a:ext cx="68" cy="1"/>
            </a:xfrm>
            <a:prstGeom prst="curvedConnector5">
              <a:avLst>
                <a:gd name="adj1" fmla="val -232352"/>
                <a:gd name="adj2" fmla="val -22600009"/>
                <a:gd name="adj3" fmla="val 332352"/>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5" name="AutoShape 16"/>
            <p:cNvCxnSpPr>
              <a:cxnSpLocks noChangeShapeType="1"/>
              <a:stCxn id="8" idx="6"/>
              <a:endCxn id="5" idx="2"/>
            </p:cNvCxnSpPr>
            <p:nvPr/>
          </p:nvCxnSpPr>
          <p:spPr bwMode="auto">
            <a:xfrm>
              <a:off x="3586" y="1824"/>
              <a:ext cx="672" cy="48"/>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sp>
          <p:nvSpPr>
            <p:cNvPr id="16" name="AutoShape 17"/>
            <p:cNvSpPr>
              <a:spLocks noChangeArrowheads="1"/>
            </p:cNvSpPr>
            <p:nvPr/>
          </p:nvSpPr>
          <p:spPr bwMode="auto">
            <a:xfrm>
              <a:off x="1934" y="198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17" name="AutoShape 18"/>
            <p:cNvSpPr>
              <a:spLocks noChangeArrowheads="1"/>
            </p:cNvSpPr>
            <p:nvPr/>
          </p:nvSpPr>
          <p:spPr bwMode="auto">
            <a:xfrm>
              <a:off x="1502" y="255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18" name="AutoShape 19"/>
            <p:cNvCxnSpPr>
              <a:cxnSpLocks noChangeShapeType="1"/>
              <a:stCxn id="17" idx="7"/>
              <a:endCxn id="16" idx="3"/>
            </p:cNvCxnSpPr>
            <p:nvPr/>
          </p:nvCxnSpPr>
          <p:spPr bwMode="auto">
            <a:xfrm flipV="1">
              <a:off x="1584" y="2064"/>
              <a:ext cx="364" cy="508"/>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9" name="AutoShape 20"/>
            <p:cNvCxnSpPr>
              <a:cxnSpLocks noChangeShapeType="1"/>
              <a:stCxn id="9" idx="6"/>
              <a:endCxn id="17" idx="2"/>
            </p:cNvCxnSpPr>
            <p:nvPr/>
          </p:nvCxnSpPr>
          <p:spPr bwMode="auto">
            <a:xfrm flipV="1">
              <a:off x="830" y="2606"/>
              <a:ext cx="672" cy="192"/>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sp>
          <p:nvSpPr>
            <p:cNvPr id="20" name="AutoShape 21"/>
            <p:cNvSpPr>
              <a:spLocks noChangeArrowheads="1"/>
            </p:cNvSpPr>
            <p:nvPr/>
          </p:nvSpPr>
          <p:spPr bwMode="auto">
            <a:xfrm>
              <a:off x="2160" y="259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1" name="AutoShape 22"/>
            <p:cNvSpPr>
              <a:spLocks noChangeArrowheads="1"/>
            </p:cNvSpPr>
            <p:nvPr/>
          </p:nvSpPr>
          <p:spPr bwMode="auto">
            <a:xfrm>
              <a:off x="2544" y="1920"/>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2" name="AutoShape 23"/>
            <p:cNvCxnSpPr>
              <a:cxnSpLocks noChangeShapeType="1"/>
              <a:stCxn id="21" idx="2"/>
              <a:endCxn id="21" idx="6"/>
            </p:cNvCxnSpPr>
            <p:nvPr/>
          </p:nvCxnSpPr>
          <p:spPr bwMode="auto">
            <a:xfrm rot="10800000" flipH="1" flipV="1">
              <a:off x="2544" y="1968"/>
              <a:ext cx="96" cy="1"/>
            </a:xfrm>
            <a:prstGeom prst="curvedConnector5">
              <a:avLst>
                <a:gd name="adj1" fmla="val -150000"/>
                <a:gd name="adj2" fmla="val -19200009"/>
                <a:gd name="adj3" fmla="val 250000"/>
              </a:avLst>
            </a:prstGeom>
            <a:noFill/>
            <a:ln w="25400">
              <a:solidFill>
                <a:srgbClr val="66FF33"/>
              </a:solidFill>
              <a:round/>
              <a:headEnd/>
              <a:tailEnd/>
            </a:ln>
            <a:extLst>
              <a:ext uri="{909E8E84-426E-40DD-AFC4-6F175D3DCCD1}">
                <a14:hiddenFill xmlns:a14="http://schemas.microsoft.com/office/drawing/2010/main">
                  <a:noFill/>
                </a14:hiddenFill>
              </a:ext>
            </a:extLst>
          </p:spPr>
        </p:cxnSp>
        <p:sp>
          <p:nvSpPr>
            <p:cNvPr id="23" name="Text Box 24"/>
            <p:cNvSpPr txBox="1">
              <a:spLocks noChangeArrowheads="1"/>
            </p:cNvSpPr>
            <p:nvPr/>
          </p:nvSpPr>
          <p:spPr bwMode="auto">
            <a:xfrm>
              <a:off x="960" y="1872"/>
              <a:ext cx="240" cy="327"/>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a</a:t>
              </a:r>
            </a:p>
          </p:txBody>
        </p:sp>
        <p:sp>
          <p:nvSpPr>
            <p:cNvPr id="24" name="Text Box 25"/>
            <p:cNvSpPr txBox="1">
              <a:spLocks noChangeArrowheads="1"/>
            </p:cNvSpPr>
            <p:nvPr/>
          </p:nvSpPr>
          <p:spPr bwMode="auto">
            <a:xfrm>
              <a:off x="528" y="2496"/>
              <a:ext cx="240" cy="327"/>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b</a:t>
              </a:r>
            </a:p>
          </p:txBody>
        </p:sp>
        <p:sp>
          <p:nvSpPr>
            <p:cNvPr id="25" name="Text Box 26"/>
            <p:cNvSpPr txBox="1">
              <a:spLocks noChangeArrowheads="1"/>
            </p:cNvSpPr>
            <p:nvPr/>
          </p:nvSpPr>
          <p:spPr bwMode="auto">
            <a:xfrm>
              <a:off x="1584" y="2496"/>
              <a:ext cx="240" cy="327"/>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c</a:t>
              </a:r>
            </a:p>
          </p:txBody>
        </p:sp>
        <p:sp>
          <p:nvSpPr>
            <p:cNvPr id="26" name="Text Box 27"/>
            <p:cNvSpPr txBox="1">
              <a:spLocks noChangeArrowheads="1"/>
            </p:cNvSpPr>
            <p:nvPr/>
          </p:nvSpPr>
          <p:spPr bwMode="auto">
            <a:xfrm>
              <a:off x="2016" y="1680"/>
              <a:ext cx="240" cy="327"/>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d</a:t>
              </a:r>
            </a:p>
          </p:txBody>
        </p:sp>
        <p:sp>
          <p:nvSpPr>
            <p:cNvPr id="27" name="Text Box 28"/>
            <p:cNvSpPr txBox="1">
              <a:spLocks noChangeArrowheads="1"/>
            </p:cNvSpPr>
            <p:nvPr/>
          </p:nvSpPr>
          <p:spPr bwMode="auto">
            <a:xfrm>
              <a:off x="3456" y="1440"/>
              <a:ext cx="240" cy="418"/>
            </a:xfrm>
            <a:prstGeom prst="rect">
              <a:avLst/>
            </a:prstGeom>
            <a:noFill/>
            <a:ln w="25400">
              <a:noFill/>
              <a:miter lim="800000"/>
              <a:headEnd/>
              <a:tailEnd/>
            </a:ln>
            <a:effectLst/>
          </p:spPr>
          <p:txBody>
            <a:bodyPr>
              <a:spAutoFit/>
            </a:bodyPr>
            <a:lstStyle/>
            <a:p>
              <a:pPr>
                <a:spcBef>
                  <a:spcPct val="50000"/>
                </a:spcBef>
                <a:defRPr/>
              </a:pPr>
              <a:r>
                <a:rPr lang="en-US" dirty="0" smtClean="0">
                  <a:effectLst>
                    <a:outerShdw blurRad="38100" dist="38100" dir="2700000" algn="tl">
                      <a:srgbClr val="000000"/>
                    </a:outerShdw>
                  </a:effectLst>
                </a:rPr>
                <a:t>i</a:t>
              </a:r>
              <a:endParaRPr lang="en-US" dirty="0">
                <a:effectLst>
                  <a:outerShdw blurRad="38100" dist="38100" dir="2700000" algn="tl">
                    <a:srgbClr val="000000"/>
                  </a:outerShdw>
                </a:effectLst>
              </a:endParaRPr>
            </a:p>
          </p:txBody>
        </p:sp>
        <p:sp>
          <p:nvSpPr>
            <p:cNvPr id="28" name="Text Box 29"/>
            <p:cNvSpPr txBox="1">
              <a:spLocks noChangeArrowheads="1"/>
            </p:cNvSpPr>
            <p:nvPr/>
          </p:nvSpPr>
          <p:spPr bwMode="auto">
            <a:xfrm>
              <a:off x="4224" y="1488"/>
              <a:ext cx="240" cy="327"/>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h</a:t>
              </a:r>
            </a:p>
          </p:txBody>
        </p:sp>
        <p:sp>
          <p:nvSpPr>
            <p:cNvPr id="29" name="Text Box 30"/>
            <p:cNvSpPr txBox="1">
              <a:spLocks noChangeArrowheads="1"/>
            </p:cNvSpPr>
            <p:nvPr/>
          </p:nvSpPr>
          <p:spPr bwMode="auto">
            <a:xfrm>
              <a:off x="3264" y="2208"/>
              <a:ext cx="240" cy="327"/>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g</a:t>
              </a:r>
            </a:p>
          </p:txBody>
        </p:sp>
        <p:sp>
          <p:nvSpPr>
            <p:cNvPr id="30" name="Text Box 31"/>
            <p:cNvSpPr txBox="1">
              <a:spLocks noChangeArrowheads="1"/>
            </p:cNvSpPr>
            <p:nvPr/>
          </p:nvSpPr>
          <p:spPr bwMode="auto">
            <a:xfrm>
              <a:off x="3648" y="2496"/>
              <a:ext cx="240" cy="327"/>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j</a:t>
              </a:r>
            </a:p>
          </p:txBody>
        </p:sp>
        <p:sp>
          <p:nvSpPr>
            <p:cNvPr id="31" name="Text Box 32"/>
            <p:cNvSpPr txBox="1">
              <a:spLocks noChangeArrowheads="1"/>
            </p:cNvSpPr>
            <p:nvPr/>
          </p:nvSpPr>
          <p:spPr bwMode="auto">
            <a:xfrm>
              <a:off x="2304" y="2448"/>
              <a:ext cx="240" cy="327"/>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f</a:t>
              </a:r>
            </a:p>
          </p:txBody>
        </p:sp>
        <p:sp>
          <p:nvSpPr>
            <p:cNvPr id="32" name="Text Box 33"/>
            <p:cNvSpPr txBox="1">
              <a:spLocks noChangeArrowheads="1"/>
            </p:cNvSpPr>
            <p:nvPr/>
          </p:nvSpPr>
          <p:spPr bwMode="auto">
            <a:xfrm>
              <a:off x="2496" y="1920"/>
              <a:ext cx="240" cy="327"/>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e</a:t>
              </a:r>
            </a:p>
          </p:txBody>
        </p:sp>
      </p:grpSp>
      <p:sp>
        <p:nvSpPr>
          <p:cNvPr id="33" name="Rectangle 34"/>
          <p:cNvSpPr>
            <a:spLocks noChangeArrowheads="1"/>
          </p:cNvSpPr>
          <p:nvPr/>
        </p:nvSpPr>
        <p:spPr bwMode="auto">
          <a:xfrm>
            <a:off x="228600" y="4724400"/>
            <a:ext cx="10089444" cy="1447800"/>
          </a:xfrm>
          <a:prstGeom prst="rect">
            <a:avLst/>
          </a:prstGeom>
          <a:noFill/>
          <a:ln w="9525">
            <a:noFill/>
            <a:miter lim="800000"/>
            <a:headEnd/>
            <a:tailEnd/>
          </a:ln>
          <a:effectLst/>
        </p:spPr>
        <p:txBody>
          <a:bodyPr/>
          <a:lstStyle/>
          <a:p>
            <a:pPr>
              <a:spcAft>
                <a:spcPct val="20000"/>
              </a:spcAft>
              <a:defRPr/>
            </a:pPr>
            <a:r>
              <a:rPr lang="en-US" sz="2800" b="1" dirty="0">
                <a:solidFill>
                  <a:srgbClr val="00FFFF"/>
                </a:solidFill>
                <a:effectLst>
                  <a:outerShdw blurRad="38100" dist="38100" dir="2700000" algn="tl">
                    <a:srgbClr val="000000"/>
                  </a:outerShdw>
                </a:effectLst>
                <a:sym typeface="Symbol" pitchFamily="18" charset="2"/>
              </a:rPr>
              <a:t>Result: </a:t>
            </a:r>
            <a:r>
              <a:rPr lang="en-US" sz="2800" dirty="0">
                <a:effectLst>
                  <a:outerShdw blurRad="38100" dist="38100" dir="2700000" algn="tl">
                    <a:srgbClr val="000000"/>
                  </a:outerShdw>
                </a:effectLst>
                <a:sym typeface="Symbol" pitchFamily="18" charset="2"/>
              </a:rPr>
              <a:t>There are 9 edges, and the sum of all degrees is 18. This is easy to explain: Each new edge increases the sum of degrees by exactly two.</a:t>
            </a:r>
          </a:p>
        </p:txBody>
      </p:sp>
    </p:spTree>
    <p:extLst>
      <p:ext uri="{BB962C8B-B14F-4D97-AF65-F5344CB8AC3E}">
        <p14:creationId xmlns:p14="http://schemas.microsoft.com/office/powerpoint/2010/main" val="154920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28599" y="762000"/>
            <a:ext cx="10428111" cy="5638800"/>
          </a:xfrm>
          <a:prstGeom prst="rect">
            <a:avLst/>
          </a:prstGeom>
        </p:spPr>
        <p:txBody>
          <a:bodyPr/>
          <a:lst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eaLnBrk="1" hangingPunct="1">
              <a:spcAft>
                <a:spcPct val="20000"/>
              </a:spcAft>
              <a:buFontTx/>
              <a:buNone/>
              <a:defRPr/>
            </a:pPr>
            <a:r>
              <a:rPr lang="en-US" sz="2800" b="1" smtClean="0">
                <a:solidFill>
                  <a:srgbClr val="00FFFF"/>
                </a:solidFill>
                <a:sym typeface="Symbol" pitchFamily="18" charset="2"/>
              </a:rPr>
              <a:t>The Handshaking Theorem:</a:t>
            </a:r>
            <a:r>
              <a:rPr lang="en-US" sz="2800" smtClean="0">
                <a:sym typeface="Symbol" pitchFamily="18" charset="2"/>
              </a:rPr>
              <a:t> Let G = (V, E) be an undirected graph with e edges. Then</a:t>
            </a:r>
          </a:p>
          <a:p>
            <a:pPr marL="0" indent="0" eaLnBrk="1" hangingPunct="1">
              <a:spcAft>
                <a:spcPct val="20000"/>
              </a:spcAft>
              <a:buFontTx/>
              <a:buNone/>
              <a:defRPr/>
            </a:pPr>
            <a:r>
              <a:rPr lang="en-US" sz="2800" smtClean="0">
                <a:sym typeface="Symbol" pitchFamily="18" charset="2"/>
              </a:rPr>
              <a:t>2e = </a:t>
            </a:r>
            <a:r>
              <a:rPr lang="en-US" sz="2800" baseline="-25000" smtClean="0">
                <a:sym typeface="Symbol" pitchFamily="18" charset="2"/>
              </a:rPr>
              <a:t>vV</a:t>
            </a:r>
            <a:r>
              <a:rPr lang="en-US" sz="2800" smtClean="0">
                <a:sym typeface="Symbol" pitchFamily="18" charset="2"/>
              </a:rPr>
              <a:t> deg(v)</a:t>
            </a:r>
          </a:p>
          <a:p>
            <a:pPr marL="0" indent="0" eaLnBrk="1" hangingPunct="1">
              <a:spcAft>
                <a:spcPct val="20000"/>
              </a:spcAft>
              <a:buFontTx/>
              <a:buNone/>
              <a:defRPr/>
            </a:pPr>
            <a:endParaRPr lang="en-US" sz="2800" smtClean="0">
              <a:sym typeface="Symbol" pitchFamily="18" charset="2"/>
            </a:endParaRPr>
          </a:p>
          <a:p>
            <a:pPr marL="0" indent="0" eaLnBrk="1" hangingPunct="1">
              <a:spcAft>
                <a:spcPct val="20000"/>
              </a:spcAft>
              <a:buFontTx/>
              <a:buNone/>
              <a:defRPr/>
            </a:pPr>
            <a:r>
              <a:rPr lang="en-US" sz="2800" b="1" smtClean="0">
                <a:solidFill>
                  <a:srgbClr val="00FFFF"/>
                </a:solidFill>
                <a:sym typeface="Symbol" pitchFamily="18" charset="2"/>
              </a:rPr>
              <a:t>Example:</a:t>
            </a:r>
            <a:r>
              <a:rPr lang="en-US" sz="2800" smtClean="0">
                <a:sym typeface="Symbol" pitchFamily="18" charset="2"/>
              </a:rPr>
              <a:t> How many edges are there in a graph with 10 vertices, each of degree 6?</a:t>
            </a:r>
          </a:p>
          <a:p>
            <a:pPr marL="0" indent="0" eaLnBrk="1" hangingPunct="1">
              <a:spcAft>
                <a:spcPct val="20000"/>
              </a:spcAft>
              <a:buFontTx/>
              <a:buNone/>
              <a:defRPr/>
            </a:pPr>
            <a:r>
              <a:rPr lang="en-US" sz="2800" b="1" smtClean="0">
                <a:solidFill>
                  <a:srgbClr val="00FFFF"/>
                </a:solidFill>
                <a:sym typeface="Symbol" pitchFamily="18" charset="2"/>
              </a:rPr>
              <a:t>Solution:</a:t>
            </a:r>
            <a:r>
              <a:rPr lang="en-US" sz="2800" smtClean="0">
                <a:sym typeface="Symbol" pitchFamily="18" charset="2"/>
              </a:rPr>
              <a:t> The sum of the degrees of the vertices is 610 = 60. According to the Handshaking Theorem, it follows that 2e = 60, so there are 30 edges.</a:t>
            </a:r>
            <a:endParaRPr lang="en-US" sz="2800" dirty="0" smtClean="0">
              <a:sym typeface="Symbol" pitchFamily="18" charset="2"/>
            </a:endParaRPr>
          </a:p>
        </p:txBody>
      </p:sp>
    </p:spTree>
    <p:extLst>
      <p:ext uri="{BB962C8B-B14F-4D97-AF65-F5344CB8AC3E}">
        <p14:creationId xmlns:p14="http://schemas.microsoft.com/office/powerpoint/2010/main" val="165459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28600" y="761999"/>
            <a:ext cx="10902244" cy="4690533"/>
          </a:xfrm>
          <a:prstGeom prst="rect">
            <a:avLst/>
          </a:prstGeom>
        </p:spPr>
        <p:txBody>
          <a:bodyPr/>
          <a:lst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eaLnBrk="1" hangingPunct="1">
              <a:spcAft>
                <a:spcPct val="20000"/>
              </a:spcAft>
              <a:buFontTx/>
              <a:buNone/>
              <a:defRPr/>
            </a:pPr>
            <a:r>
              <a:rPr lang="en-US" sz="2800" b="1" dirty="0" smtClean="0">
                <a:solidFill>
                  <a:srgbClr val="00FFFF"/>
                </a:solidFill>
                <a:sym typeface="Symbol" pitchFamily="18" charset="2"/>
              </a:rPr>
              <a:t>Theorem:</a:t>
            </a:r>
            <a:r>
              <a:rPr lang="en-US" sz="2800" dirty="0" smtClean="0">
                <a:sym typeface="Symbol" pitchFamily="18" charset="2"/>
              </a:rPr>
              <a:t> An undirected graph has an even number of vertices of odd degree. </a:t>
            </a:r>
          </a:p>
          <a:p>
            <a:pPr marL="0" indent="0" eaLnBrk="1" hangingPunct="1">
              <a:spcAft>
                <a:spcPct val="20000"/>
              </a:spcAft>
              <a:buFontTx/>
              <a:buNone/>
              <a:defRPr/>
            </a:pPr>
            <a:r>
              <a:rPr lang="en-US" sz="2800" b="1" dirty="0" smtClean="0">
                <a:solidFill>
                  <a:srgbClr val="00FFFF"/>
                </a:solidFill>
                <a:sym typeface="Symbol" pitchFamily="18" charset="2"/>
              </a:rPr>
              <a:t>Proof:</a:t>
            </a:r>
            <a:r>
              <a:rPr lang="en-US" sz="2800" b="1" dirty="0" smtClean="0">
                <a:sym typeface="Symbol" pitchFamily="18" charset="2"/>
              </a:rPr>
              <a:t> </a:t>
            </a:r>
            <a:r>
              <a:rPr lang="en-US" sz="2800" dirty="0" smtClean="0">
                <a:sym typeface="Symbol" pitchFamily="18" charset="2"/>
              </a:rPr>
              <a:t>Let V1 and V2</a:t>
            </a:r>
            <a:r>
              <a:rPr lang="en-US" sz="2800" baseline="-25000" dirty="0" smtClean="0">
                <a:sym typeface="Symbol" pitchFamily="18" charset="2"/>
              </a:rPr>
              <a:t> </a:t>
            </a:r>
            <a:r>
              <a:rPr lang="en-US" sz="2800" dirty="0" smtClean="0">
                <a:sym typeface="Symbol" pitchFamily="18" charset="2"/>
              </a:rPr>
              <a:t>be the set of vertices of even and odd degrees, respectively (Thus V1  V2 = , and V1 V2 = V). </a:t>
            </a:r>
          </a:p>
          <a:p>
            <a:pPr marL="0" indent="0" eaLnBrk="1" hangingPunct="1">
              <a:spcAft>
                <a:spcPct val="20000"/>
              </a:spcAft>
              <a:buFontTx/>
              <a:buNone/>
              <a:defRPr/>
            </a:pPr>
            <a:r>
              <a:rPr lang="en-US" sz="2800" dirty="0" smtClean="0">
                <a:sym typeface="Symbol" pitchFamily="18" charset="2"/>
              </a:rPr>
              <a:t>Then by Handshaking theorem</a:t>
            </a:r>
          </a:p>
          <a:p>
            <a:pPr marL="0" indent="0" algn="ctr" eaLnBrk="1" hangingPunct="1">
              <a:spcAft>
                <a:spcPct val="20000"/>
              </a:spcAft>
              <a:buFontTx/>
              <a:buNone/>
              <a:defRPr/>
            </a:pPr>
            <a:r>
              <a:rPr lang="en-US" sz="2800" dirty="0" smtClean="0">
                <a:sym typeface="Symbol" pitchFamily="18" charset="2"/>
              </a:rPr>
              <a:t>2|E| = </a:t>
            </a:r>
            <a:r>
              <a:rPr lang="en-US" sz="2800" baseline="-25000" dirty="0" err="1" smtClean="0">
                <a:sym typeface="Symbol" pitchFamily="18" charset="2"/>
              </a:rPr>
              <a:t>vV</a:t>
            </a:r>
            <a:r>
              <a:rPr lang="en-US" sz="2800" dirty="0" smtClean="0">
                <a:sym typeface="Symbol" pitchFamily="18" charset="2"/>
              </a:rPr>
              <a:t> </a:t>
            </a:r>
            <a:r>
              <a:rPr lang="en-US" sz="2800" dirty="0" err="1" smtClean="0">
                <a:sym typeface="Symbol" pitchFamily="18" charset="2"/>
              </a:rPr>
              <a:t>deg</a:t>
            </a:r>
            <a:r>
              <a:rPr lang="en-US" sz="2800" dirty="0" smtClean="0">
                <a:sym typeface="Symbol" pitchFamily="18" charset="2"/>
              </a:rPr>
              <a:t>(v) = </a:t>
            </a:r>
            <a:r>
              <a:rPr lang="en-US" sz="2800" baseline="-25000" dirty="0" smtClean="0">
                <a:sym typeface="Symbol" pitchFamily="18" charset="2"/>
              </a:rPr>
              <a:t>vV1</a:t>
            </a:r>
            <a:r>
              <a:rPr lang="en-US" sz="2800" dirty="0" smtClean="0">
                <a:sym typeface="Symbol" pitchFamily="18" charset="2"/>
              </a:rPr>
              <a:t> </a:t>
            </a:r>
            <a:r>
              <a:rPr lang="en-US" sz="2800" dirty="0" err="1" smtClean="0">
                <a:sym typeface="Symbol" pitchFamily="18" charset="2"/>
              </a:rPr>
              <a:t>deg</a:t>
            </a:r>
            <a:r>
              <a:rPr lang="en-US" sz="2800" dirty="0" smtClean="0">
                <a:sym typeface="Symbol" pitchFamily="18" charset="2"/>
              </a:rPr>
              <a:t>(v) + </a:t>
            </a:r>
            <a:r>
              <a:rPr lang="en-US" sz="2800" baseline="-25000" dirty="0" smtClean="0">
                <a:sym typeface="Symbol" pitchFamily="18" charset="2"/>
              </a:rPr>
              <a:t>vV2</a:t>
            </a:r>
            <a:r>
              <a:rPr lang="en-US" sz="2800" dirty="0" smtClean="0">
                <a:sym typeface="Symbol" pitchFamily="18" charset="2"/>
              </a:rPr>
              <a:t> </a:t>
            </a:r>
            <a:r>
              <a:rPr lang="en-US" sz="2800" dirty="0" err="1" smtClean="0">
                <a:sym typeface="Symbol" pitchFamily="18" charset="2"/>
              </a:rPr>
              <a:t>deg</a:t>
            </a:r>
            <a:r>
              <a:rPr lang="en-US" sz="2800" dirty="0" smtClean="0">
                <a:sym typeface="Symbol" pitchFamily="18" charset="2"/>
              </a:rPr>
              <a:t>(v) </a:t>
            </a:r>
          </a:p>
          <a:p>
            <a:pPr marL="0" indent="0" eaLnBrk="1" hangingPunct="1">
              <a:spcAft>
                <a:spcPct val="20000"/>
              </a:spcAft>
              <a:buFontTx/>
              <a:buNone/>
              <a:defRPr/>
            </a:pPr>
            <a:r>
              <a:rPr lang="en-US" sz="2800" dirty="0" smtClean="0">
                <a:sym typeface="Symbol" pitchFamily="18" charset="2"/>
              </a:rPr>
              <a:t>Since both 2|E| and </a:t>
            </a:r>
            <a:r>
              <a:rPr lang="en-US" sz="2800" baseline="-25000" dirty="0" smtClean="0">
                <a:sym typeface="Symbol" pitchFamily="18" charset="2"/>
              </a:rPr>
              <a:t>vV1</a:t>
            </a:r>
            <a:r>
              <a:rPr lang="en-US" sz="2800" dirty="0" smtClean="0">
                <a:sym typeface="Symbol" pitchFamily="18" charset="2"/>
              </a:rPr>
              <a:t> </a:t>
            </a:r>
            <a:r>
              <a:rPr lang="en-US" sz="2800" dirty="0" err="1" smtClean="0">
                <a:sym typeface="Symbol" pitchFamily="18" charset="2"/>
              </a:rPr>
              <a:t>deg</a:t>
            </a:r>
            <a:r>
              <a:rPr lang="en-US" sz="2800" dirty="0" smtClean="0">
                <a:sym typeface="Symbol" pitchFamily="18" charset="2"/>
              </a:rPr>
              <a:t>(v) are even, </a:t>
            </a:r>
          </a:p>
          <a:p>
            <a:pPr marL="0" indent="0" eaLnBrk="1" hangingPunct="1">
              <a:spcAft>
                <a:spcPct val="20000"/>
              </a:spcAft>
              <a:buFontTx/>
              <a:buNone/>
              <a:defRPr/>
            </a:pPr>
            <a:r>
              <a:rPr lang="en-US" sz="2800" dirty="0" smtClean="0">
                <a:sym typeface="Symbol" pitchFamily="18" charset="2"/>
              </a:rPr>
              <a:t></a:t>
            </a:r>
            <a:r>
              <a:rPr lang="en-US" sz="2800" baseline="-25000" dirty="0" smtClean="0">
                <a:sym typeface="Symbol" pitchFamily="18" charset="2"/>
              </a:rPr>
              <a:t>vV2</a:t>
            </a:r>
            <a:r>
              <a:rPr lang="en-US" sz="2800" dirty="0" smtClean="0">
                <a:sym typeface="Symbol" pitchFamily="18" charset="2"/>
              </a:rPr>
              <a:t> </a:t>
            </a:r>
            <a:r>
              <a:rPr lang="en-US" sz="2800" dirty="0" err="1" smtClean="0">
                <a:sym typeface="Symbol" pitchFamily="18" charset="2"/>
              </a:rPr>
              <a:t>deg</a:t>
            </a:r>
            <a:r>
              <a:rPr lang="en-US" sz="2800" dirty="0" smtClean="0">
                <a:sym typeface="Symbol" pitchFamily="18" charset="2"/>
              </a:rPr>
              <a:t>(v) must be even. </a:t>
            </a:r>
          </a:p>
          <a:p>
            <a:pPr marL="0" indent="0" eaLnBrk="1" hangingPunct="1">
              <a:spcAft>
                <a:spcPct val="20000"/>
              </a:spcAft>
              <a:buFontTx/>
              <a:buNone/>
              <a:defRPr/>
            </a:pPr>
            <a:r>
              <a:rPr lang="en-US" sz="2800" dirty="0" smtClean="0">
                <a:sym typeface="Symbol" pitchFamily="18" charset="2"/>
              </a:rPr>
              <a:t>Since </a:t>
            </a:r>
            <a:r>
              <a:rPr lang="en-US" sz="2800" dirty="0" err="1" smtClean="0">
                <a:sym typeface="Symbol" pitchFamily="18" charset="2"/>
              </a:rPr>
              <a:t>deg</a:t>
            </a:r>
            <a:r>
              <a:rPr lang="en-US" sz="2800" dirty="0" smtClean="0">
                <a:sym typeface="Symbol" pitchFamily="18" charset="2"/>
              </a:rPr>
              <a:t>(v) if odd for all vV2, |V2| must be even.</a:t>
            </a:r>
          </a:p>
          <a:p>
            <a:pPr marL="0" indent="0" eaLnBrk="1" hangingPunct="1">
              <a:spcAft>
                <a:spcPct val="20000"/>
              </a:spcAft>
              <a:buFontTx/>
              <a:buNone/>
              <a:defRPr/>
            </a:pPr>
            <a:r>
              <a:rPr lang="en-US" sz="2800" dirty="0" smtClean="0">
                <a:sym typeface="Symbol" pitchFamily="18" charset="2"/>
              </a:rPr>
              <a:t>                                                                    </a:t>
            </a:r>
            <a:endParaRPr lang="en-US" sz="2800" b="1" dirty="0" smtClean="0">
              <a:solidFill>
                <a:srgbClr val="00FFFF"/>
              </a:solidFill>
              <a:sym typeface="Symbol" pitchFamily="18" charset="2"/>
            </a:endParaRPr>
          </a:p>
          <a:p>
            <a:pPr marL="0" indent="0" eaLnBrk="1" hangingPunct="1">
              <a:spcAft>
                <a:spcPct val="20000"/>
              </a:spcAft>
              <a:buFontTx/>
              <a:buNone/>
              <a:defRPr/>
            </a:pPr>
            <a:endParaRPr lang="en-US" sz="2800" dirty="0" smtClean="0">
              <a:solidFill>
                <a:srgbClr val="00FFFF"/>
              </a:solidFill>
              <a:sym typeface="Symbol" pitchFamily="18" charset="2"/>
            </a:endParaRPr>
          </a:p>
        </p:txBody>
      </p:sp>
    </p:spTree>
    <p:extLst>
      <p:ext uri="{BB962C8B-B14F-4D97-AF65-F5344CB8AC3E}">
        <p14:creationId xmlns:p14="http://schemas.microsoft.com/office/powerpoint/2010/main" val="206256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 calcmode="lin" valueType="num">
                                      <p:cBhvr additive="base">
                                        <p:cTn id="49" dur="500" fill="hold"/>
                                        <p:tgtEl>
                                          <p:spTgt spid="2">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28599" y="1143000"/>
            <a:ext cx="10947401" cy="2286000"/>
          </a:xfrm>
          <a:prstGeom prst="rect">
            <a:avLst/>
          </a:prstGeom>
        </p:spPr>
        <p:txBody>
          <a:bodyPr/>
          <a:lst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eaLnBrk="1" hangingPunct="1">
              <a:spcAft>
                <a:spcPct val="20000"/>
              </a:spcAft>
              <a:buFontTx/>
              <a:buNone/>
              <a:defRPr/>
            </a:pPr>
            <a:r>
              <a:rPr lang="en-US" sz="2800" b="1" smtClean="0">
                <a:solidFill>
                  <a:srgbClr val="00FFFF"/>
                </a:solidFill>
                <a:sym typeface="Symbol" pitchFamily="18" charset="2"/>
              </a:rPr>
              <a:t>Definition:</a:t>
            </a:r>
            <a:r>
              <a:rPr lang="en-US" sz="2800" smtClean="0">
                <a:sym typeface="Symbol" pitchFamily="18" charset="2"/>
              </a:rPr>
              <a:t> When (u, v) is an edge of the graph G with directed edges, u is said to be </a:t>
            </a:r>
            <a:r>
              <a:rPr lang="en-US" sz="2800" b="1" smtClean="0">
                <a:solidFill>
                  <a:srgbClr val="00FFFF"/>
                </a:solidFill>
                <a:sym typeface="Symbol" pitchFamily="18" charset="2"/>
              </a:rPr>
              <a:t>adjacent to</a:t>
            </a:r>
            <a:r>
              <a:rPr lang="en-US" sz="2800" smtClean="0">
                <a:sym typeface="Symbol" pitchFamily="18" charset="2"/>
              </a:rPr>
              <a:t> v, and v is said to be </a:t>
            </a:r>
            <a:r>
              <a:rPr lang="en-US" sz="2800" b="1" smtClean="0">
                <a:solidFill>
                  <a:srgbClr val="00FFFF"/>
                </a:solidFill>
                <a:sym typeface="Symbol" pitchFamily="18" charset="2"/>
              </a:rPr>
              <a:t>adjacent from</a:t>
            </a:r>
            <a:r>
              <a:rPr lang="en-US" sz="2800" smtClean="0">
                <a:sym typeface="Symbol" pitchFamily="18" charset="2"/>
              </a:rPr>
              <a:t> u. </a:t>
            </a:r>
          </a:p>
          <a:p>
            <a:pPr marL="0" indent="0" eaLnBrk="1" hangingPunct="1">
              <a:spcAft>
                <a:spcPct val="20000"/>
              </a:spcAft>
              <a:buFontTx/>
              <a:buNone/>
              <a:defRPr/>
            </a:pPr>
            <a:r>
              <a:rPr lang="en-US" sz="2800" smtClean="0">
                <a:sym typeface="Symbol" pitchFamily="18" charset="2"/>
              </a:rPr>
              <a:t>The vertex u is called the </a:t>
            </a:r>
            <a:r>
              <a:rPr lang="en-US" sz="2800" b="1" smtClean="0">
                <a:solidFill>
                  <a:srgbClr val="00FFFF"/>
                </a:solidFill>
                <a:sym typeface="Symbol" pitchFamily="18" charset="2"/>
              </a:rPr>
              <a:t>initial vertex</a:t>
            </a:r>
            <a:r>
              <a:rPr lang="en-US" sz="2800" smtClean="0">
                <a:sym typeface="Symbol" pitchFamily="18" charset="2"/>
              </a:rPr>
              <a:t> of (u, v), and v is called the </a:t>
            </a:r>
            <a:r>
              <a:rPr lang="en-US" sz="2800" b="1" smtClean="0">
                <a:solidFill>
                  <a:srgbClr val="00FFFF"/>
                </a:solidFill>
                <a:sym typeface="Symbol" pitchFamily="18" charset="2"/>
              </a:rPr>
              <a:t>terminal vertex</a:t>
            </a:r>
            <a:r>
              <a:rPr lang="en-US" sz="2800" smtClean="0">
                <a:sym typeface="Symbol" pitchFamily="18" charset="2"/>
              </a:rPr>
              <a:t> of (u, v).</a:t>
            </a:r>
          </a:p>
          <a:p>
            <a:pPr marL="0" indent="0" eaLnBrk="1" hangingPunct="1">
              <a:spcAft>
                <a:spcPct val="20000"/>
              </a:spcAft>
              <a:buFontTx/>
              <a:buNone/>
              <a:defRPr/>
            </a:pPr>
            <a:r>
              <a:rPr lang="en-US" sz="2800" smtClean="0">
                <a:sym typeface="Symbol" pitchFamily="18" charset="2"/>
              </a:rPr>
              <a:t>The initial vertex and terminal vertex of a loop are the same.</a:t>
            </a:r>
            <a:endParaRPr lang="en-US" sz="2800" dirty="0" smtClean="0">
              <a:solidFill>
                <a:srgbClr val="66FF33"/>
              </a:solidFill>
              <a:sym typeface="Symbol" pitchFamily="18" charset="2"/>
            </a:endParaRPr>
          </a:p>
        </p:txBody>
      </p:sp>
    </p:spTree>
    <p:extLst>
      <p:ext uri="{BB962C8B-B14F-4D97-AF65-F5344CB8AC3E}">
        <p14:creationId xmlns:p14="http://schemas.microsoft.com/office/powerpoint/2010/main" val="383232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28600" y="838200"/>
            <a:ext cx="11331222" cy="5257800"/>
          </a:xfrm>
          <a:prstGeom prst="rect">
            <a:avLst/>
          </a:prstGeom>
        </p:spPr>
        <p:txBody>
          <a:bodyPr/>
          <a:lst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eaLnBrk="1" hangingPunct="1">
              <a:spcAft>
                <a:spcPct val="20000"/>
              </a:spcAft>
              <a:buFontTx/>
              <a:buNone/>
              <a:defRPr/>
            </a:pPr>
            <a:r>
              <a:rPr lang="en-US" sz="2800" b="1" smtClean="0">
                <a:solidFill>
                  <a:srgbClr val="00FFFF"/>
                </a:solidFill>
                <a:sym typeface="Symbol" pitchFamily="18" charset="2"/>
              </a:rPr>
              <a:t>Definition:</a:t>
            </a:r>
            <a:r>
              <a:rPr lang="en-US" sz="2800" smtClean="0">
                <a:sym typeface="Symbol" pitchFamily="18" charset="2"/>
              </a:rPr>
              <a:t> In a graph with directed edges, the </a:t>
            </a:r>
            <a:r>
              <a:rPr lang="en-US" sz="2800" b="1" smtClean="0">
                <a:solidFill>
                  <a:srgbClr val="00FFFF"/>
                </a:solidFill>
                <a:sym typeface="Symbol" pitchFamily="18" charset="2"/>
              </a:rPr>
              <a:t>in-degree</a:t>
            </a:r>
            <a:r>
              <a:rPr lang="en-US" sz="2800" smtClean="0">
                <a:sym typeface="Symbol" pitchFamily="18" charset="2"/>
              </a:rPr>
              <a:t> of a vertex v, denoted by </a:t>
            </a:r>
            <a:r>
              <a:rPr lang="en-US" sz="2800" b="1" smtClean="0">
                <a:solidFill>
                  <a:srgbClr val="00FFFF"/>
                </a:solidFill>
                <a:sym typeface="Symbol" pitchFamily="18" charset="2"/>
              </a:rPr>
              <a:t>deg</a:t>
            </a:r>
            <a:r>
              <a:rPr lang="en-US" sz="2800" b="1" baseline="30000" smtClean="0">
                <a:solidFill>
                  <a:srgbClr val="00FFFF"/>
                </a:solidFill>
                <a:sym typeface="Symbol" pitchFamily="18" charset="2"/>
              </a:rPr>
              <a:t>-</a:t>
            </a:r>
            <a:r>
              <a:rPr lang="en-US" sz="2800" b="1" smtClean="0">
                <a:solidFill>
                  <a:srgbClr val="00FFFF"/>
                </a:solidFill>
                <a:sym typeface="Symbol" pitchFamily="18" charset="2"/>
              </a:rPr>
              <a:t>(v)</a:t>
            </a:r>
            <a:r>
              <a:rPr lang="en-US" sz="2800" smtClean="0">
                <a:sym typeface="Symbol" pitchFamily="18" charset="2"/>
              </a:rPr>
              <a:t>, is the number of edges with v as their </a:t>
            </a:r>
            <a:r>
              <a:rPr lang="en-US" sz="2800" b="1" smtClean="0">
                <a:solidFill>
                  <a:srgbClr val="00FFFF"/>
                </a:solidFill>
                <a:sym typeface="Symbol" pitchFamily="18" charset="2"/>
              </a:rPr>
              <a:t>terminal vertex</a:t>
            </a:r>
            <a:r>
              <a:rPr lang="en-US" sz="2800" smtClean="0">
                <a:sym typeface="Symbol" pitchFamily="18" charset="2"/>
              </a:rPr>
              <a:t>.</a:t>
            </a:r>
          </a:p>
          <a:p>
            <a:pPr marL="0" indent="0" eaLnBrk="1" hangingPunct="1">
              <a:spcAft>
                <a:spcPct val="20000"/>
              </a:spcAft>
              <a:buFontTx/>
              <a:buNone/>
              <a:defRPr/>
            </a:pPr>
            <a:r>
              <a:rPr lang="en-US" sz="2800" smtClean="0">
                <a:sym typeface="Symbol" pitchFamily="18" charset="2"/>
              </a:rPr>
              <a:t>The </a:t>
            </a:r>
            <a:r>
              <a:rPr lang="en-US" sz="2800" b="1" smtClean="0">
                <a:solidFill>
                  <a:srgbClr val="00FFFF"/>
                </a:solidFill>
                <a:sym typeface="Symbol" pitchFamily="18" charset="2"/>
              </a:rPr>
              <a:t>out-degree</a:t>
            </a:r>
            <a:r>
              <a:rPr lang="en-US" sz="2800" smtClean="0">
                <a:sym typeface="Symbol" pitchFamily="18" charset="2"/>
              </a:rPr>
              <a:t> of v, denoted by </a:t>
            </a:r>
            <a:r>
              <a:rPr lang="en-US" sz="2800" b="1" smtClean="0">
                <a:solidFill>
                  <a:srgbClr val="00FFFF"/>
                </a:solidFill>
                <a:sym typeface="Symbol" pitchFamily="18" charset="2"/>
              </a:rPr>
              <a:t>deg</a:t>
            </a:r>
            <a:r>
              <a:rPr lang="en-US" sz="2800" b="1" baseline="30000" smtClean="0">
                <a:solidFill>
                  <a:srgbClr val="00FFFF"/>
                </a:solidFill>
                <a:sym typeface="Symbol" pitchFamily="18" charset="2"/>
              </a:rPr>
              <a:t>+</a:t>
            </a:r>
            <a:r>
              <a:rPr lang="en-US" sz="2800" b="1" smtClean="0">
                <a:solidFill>
                  <a:srgbClr val="00FFFF"/>
                </a:solidFill>
                <a:sym typeface="Symbol" pitchFamily="18" charset="2"/>
              </a:rPr>
              <a:t>(v)</a:t>
            </a:r>
            <a:r>
              <a:rPr lang="en-US" sz="2800" smtClean="0">
                <a:sym typeface="Symbol" pitchFamily="18" charset="2"/>
              </a:rPr>
              <a:t>, is the number of edges with v as their initial vertex.</a:t>
            </a:r>
          </a:p>
          <a:p>
            <a:pPr marL="0" indent="0" eaLnBrk="1" hangingPunct="1">
              <a:spcAft>
                <a:spcPct val="20000"/>
              </a:spcAft>
              <a:buFontTx/>
              <a:buNone/>
              <a:defRPr/>
            </a:pPr>
            <a:endParaRPr lang="en-US" sz="900" smtClean="0">
              <a:sym typeface="Symbol" pitchFamily="18" charset="2"/>
            </a:endParaRPr>
          </a:p>
          <a:p>
            <a:pPr marL="0" indent="0" eaLnBrk="1" hangingPunct="1">
              <a:spcAft>
                <a:spcPct val="20000"/>
              </a:spcAft>
              <a:buFontTx/>
              <a:buNone/>
              <a:defRPr/>
            </a:pPr>
            <a:r>
              <a:rPr lang="en-US" sz="2800" b="1" smtClean="0">
                <a:solidFill>
                  <a:srgbClr val="00FFFF"/>
                </a:solidFill>
                <a:sym typeface="Symbol" pitchFamily="18" charset="2"/>
              </a:rPr>
              <a:t>Question:</a:t>
            </a:r>
            <a:r>
              <a:rPr lang="en-US" sz="2800" smtClean="0">
                <a:sym typeface="Symbol" pitchFamily="18" charset="2"/>
              </a:rPr>
              <a:t> How does adding a loop to a vertex change the in-degree and out-degree of that vertex?</a:t>
            </a:r>
          </a:p>
          <a:p>
            <a:pPr marL="0" indent="0" eaLnBrk="1" hangingPunct="1">
              <a:spcAft>
                <a:spcPct val="20000"/>
              </a:spcAft>
              <a:buFontTx/>
              <a:buNone/>
              <a:defRPr/>
            </a:pPr>
            <a:r>
              <a:rPr lang="en-US" sz="2800" b="1" smtClean="0">
                <a:solidFill>
                  <a:srgbClr val="00FFFF"/>
                </a:solidFill>
                <a:sym typeface="Symbol" pitchFamily="18" charset="2"/>
              </a:rPr>
              <a:t>Answer:</a:t>
            </a:r>
            <a:r>
              <a:rPr lang="en-US" sz="2800" smtClean="0">
                <a:sym typeface="Symbol" pitchFamily="18" charset="2"/>
              </a:rPr>
              <a:t> It increases both the in-degree and the out-degree by one.</a:t>
            </a:r>
            <a:endParaRPr lang="en-US" sz="2800" dirty="0" smtClean="0">
              <a:solidFill>
                <a:srgbClr val="66FF33"/>
              </a:solidFill>
              <a:sym typeface="Symbol" pitchFamily="18" charset="2"/>
            </a:endParaRPr>
          </a:p>
        </p:txBody>
      </p:sp>
    </p:spTree>
    <p:extLst>
      <p:ext uri="{BB962C8B-B14F-4D97-AF65-F5344CB8AC3E}">
        <p14:creationId xmlns:p14="http://schemas.microsoft.com/office/powerpoint/2010/main" val="156537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28600" y="838200"/>
            <a:ext cx="8763000" cy="1066800"/>
          </a:xfrm>
          <a:prstGeom prst="rect">
            <a:avLst/>
          </a:prstGeom>
        </p:spPr>
        <p:txBody>
          <a:bodyPr/>
          <a:lst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eaLnBrk="1" hangingPunct="1">
              <a:spcAft>
                <a:spcPct val="20000"/>
              </a:spcAft>
              <a:buFontTx/>
              <a:buNone/>
              <a:defRPr/>
            </a:pPr>
            <a:r>
              <a:rPr lang="en-US" sz="2800" b="1" smtClean="0">
                <a:solidFill>
                  <a:srgbClr val="00FFFF"/>
                </a:solidFill>
                <a:sym typeface="Symbol" pitchFamily="18" charset="2"/>
              </a:rPr>
              <a:t>Example:</a:t>
            </a:r>
            <a:r>
              <a:rPr lang="en-US" sz="2800" smtClean="0">
                <a:sym typeface="Symbol" pitchFamily="18" charset="2"/>
              </a:rPr>
              <a:t> What are the in-degrees and out-degrees of the vertices a, b, c, d in this graph:</a:t>
            </a:r>
            <a:endParaRPr lang="en-US" sz="2800" dirty="0" smtClean="0">
              <a:solidFill>
                <a:srgbClr val="66FF33"/>
              </a:solidFill>
              <a:sym typeface="Symbol" pitchFamily="18" charset="2"/>
            </a:endParaRPr>
          </a:p>
        </p:txBody>
      </p:sp>
      <p:grpSp>
        <p:nvGrpSpPr>
          <p:cNvPr id="3" name="Group 4"/>
          <p:cNvGrpSpPr>
            <a:grpSpLocks/>
          </p:cNvGrpSpPr>
          <p:nvPr/>
        </p:nvGrpSpPr>
        <p:grpSpPr bwMode="auto">
          <a:xfrm>
            <a:off x="4154311" y="2667000"/>
            <a:ext cx="4267199" cy="2652713"/>
            <a:chOff x="1680" y="1680"/>
            <a:chExt cx="2112" cy="1671"/>
          </a:xfrm>
        </p:grpSpPr>
        <p:cxnSp>
          <p:nvCxnSpPr>
            <p:cNvPr id="4" name="AutoShape 5"/>
            <p:cNvCxnSpPr>
              <a:cxnSpLocks noChangeShapeType="1"/>
              <a:stCxn id="21" idx="6"/>
              <a:endCxn id="19" idx="2"/>
            </p:cNvCxnSpPr>
            <p:nvPr/>
          </p:nvCxnSpPr>
          <p:spPr bwMode="auto">
            <a:xfrm>
              <a:off x="2016" y="1872"/>
              <a:ext cx="1440" cy="0"/>
            </a:xfrm>
            <a:prstGeom prst="straightConnector1">
              <a:avLst/>
            </a:prstGeom>
            <a:noFill/>
            <a:ln w="19050">
              <a:solidFill>
                <a:srgbClr val="66FF33"/>
              </a:solidFill>
              <a:round/>
              <a:headEnd/>
              <a:tailEnd type="triangle" w="med" len="med"/>
            </a:ln>
            <a:extLst>
              <a:ext uri="{909E8E84-426E-40DD-AFC4-6F175D3DCCD1}">
                <a14:hiddenFill xmlns:a14="http://schemas.microsoft.com/office/drawing/2010/main">
                  <a:noFill/>
                </a14:hiddenFill>
              </a:ext>
            </a:extLst>
          </p:spPr>
        </p:cxnSp>
        <p:cxnSp>
          <p:nvCxnSpPr>
            <p:cNvPr id="5" name="AutoShape 6"/>
            <p:cNvCxnSpPr>
              <a:cxnSpLocks noChangeShapeType="1"/>
              <a:stCxn id="21" idx="4"/>
              <a:endCxn id="15" idx="0"/>
            </p:cNvCxnSpPr>
            <p:nvPr/>
          </p:nvCxnSpPr>
          <p:spPr bwMode="auto">
            <a:xfrm>
              <a:off x="1968" y="1920"/>
              <a:ext cx="0" cy="1248"/>
            </a:xfrm>
            <a:prstGeom prst="straightConnector1">
              <a:avLst/>
            </a:prstGeom>
            <a:noFill/>
            <a:ln w="19050">
              <a:solidFill>
                <a:srgbClr val="66FF33"/>
              </a:solidFill>
              <a:round/>
              <a:headEnd/>
              <a:tailEnd type="triangle" w="med" len="med"/>
            </a:ln>
            <a:extLst>
              <a:ext uri="{909E8E84-426E-40DD-AFC4-6F175D3DCCD1}">
                <a14:hiddenFill xmlns:a14="http://schemas.microsoft.com/office/drawing/2010/main">
                  <a:noFill/>
                </a14:hiddenFill>
              </a:ext>
            </a:extLst>
          </p:spPr>
        </p:cxnSp>
        <p:cxnSp>
          <p:nvCxnSpPr>
            <p:cNvPr id="6" name="AutoShape 7"/>
            <p:cNvCxnSpPr>
              <a:cxnSpLocks noChangeShapeType="1"/>
              <a:stCxn id="19" idx="3"/>
              <a:endCxn id="15" idx="6"/>
            </p:cNvCxnSpPr>
            <p:nvPr/>
          </p:nvCxnSpPr>
          <p:spPr bwMode="auto">
            <a:xfrm rot="5400000">
              <a:off x="2088" y="1834"/>
              <a:ext cx="1310" cy="1454"/>
            </a:xfrm>
            <a:prstGeom prst="curvedConnector2">
              <a:avLst/>
            </a:prstGeom>
            <a:noFill/>
            <a:ln w="19050">
              <a:solidFill>
                <a:srgbClr val="66FF33"/>
              </a:solidFill>
              <a:round/>
              <a:headEnd/>
              <a:tailEnd type="triangle" w="med" len="med"/>
            </a:ln>
            <a:extLst>
              <a:ext uri="{909E8E84-426E-40DD-AFC4-6F175D3DCCD1}">
                <a14:hiddenFill xmlns:a14="http://schemas.microsoft.com/office/drawing/2010/main">
                  <a:noFill/>
                </a14:hiddenFill>
              </a:ext>
            </a:extLst>
          </p:spPr>
        </p:cxnSp>
        <p:cxnSp>
          <p:nvCxnSpPr>
            <p:cNvPr id="7" name="AutoShape 8"/>
            <p:cNvCxnSpPr>
              <a:cxnSpLocks noChangeShapeType="1"/>
              <a:stCxn id="17" idx="1"/>
              <a:endCxn id="21" idx="5"/>
            </p:cNvCxnSpPr>
            <p:nvPr/>
          </p:nvCxnSpPr>
          <p:spPr bwMode="auto">
            <a:xfrm flipH="1" flipV="1">
              <a:off x="2002" y="1906"/>
              <a:ext cx="1468" cy="1276"/>
            </a:xfrm>
            <a:prstGeom prst="straightConnector1">
              <a:avLst/>
            </a:prstGeom>
            <a:noFill/>
            <a:ln w="19050">
              <a:solidFill>
                <a:srgbClr val="66FF33"/>
              </a:solidFill>
              <a:round/>
              <a:headEnd/>
              <a:tailEnd type="triangle" w="med" len="med"/>
            </a:ln>
            <a:extLst>
              <a:ext uri="{909E8E84-426E-40DD-AFC4-6F175D3DCCD1}">
                <a14:hiddenFill xmlns:a14="http://schemas.microsoft.com/office/drawing/2010/main">
                  <a:noFill/>
                </a14:hiddenFill>
              </a:ext>
            </a:extLst>
          </p:spPr>
        </p:cxnSp>
        <p:cxnSp>
          <p:nvCxnSpPr>
            <p:cNvPr id="8" name="AutoShape 9"/>
            <p:cNvCxnSpPr>
              <a:cxnSpLocks noChangeShapeType="1"/>
              <a:stCxn id="17" idx="0"/>
              <a:endCxn id="19" idx="4"/>
            </p:cNvCxnSpPr>
            <p:nvPr/>
          </p:nvCxnSpPr>
          <p:spPr bwMode="auto">
            <a:xfrm flipV="1">
              <a:off x="3504" y="1920"/>
              <a:ext cx="0" cy="1248"/>
            </a:xfrm>
            <a:prstGeom prst="straightConnector1">
              <a:avLst/>
            </a:prstGeom>
            <a:noFill/>
            <a:ln w="19050">
              <a:solidFill>
                <a:srgbClr val="66FF33"/>
              </a:solidFill>
              <a:round/>
              <a:headEnd/>
              <a:tailEnd type="triangle" w="med" len="med"/>
            </a:ln>
            <a:extLst>
              <a:ext uri="{909E8E84-426E-40DD-AFC4-6F175D3DCCD1}">
                <a14:hiddenFill xmlns:a14="http://schemas.microsoft.com/office/drawing/2010/main">
                  <a:noFill/>
                </a14:hiddenFill>
              </a:ext>
            </a:extLst>
          </p:spPr>
        </p:cxnSp>
        <p:cxnSp>
          <p:nvCxnSpPr>
            <p:cNvPr id="9" name="AutoShape 10"/>
            <p:cNvCxnSpPr>
              <a:cxnSpLocks noChangeShapeType="1"/>
              <a:stCxn id="15" idx="7"/>
              <a:endCxn id="19" idx="2"/>
            </p:cNvCxnSpPr>
            <p:nvPr/>
          </p:nvCxnSpPr>
          <p:spPr bwMode="auto">
            <a:xfrm rot="-5400000">
              <a:off x="2074" y="1800"/>
              <a:ext cx="1310" cy="1454"/>
            </a:xfrm>
            <a:prstGeom prst="curvedConnector2">
              <a:avLst/>
            </a:prstGeom>
            <a:noFill/>
            <a:ln w="19050">
              <a:solidFill>
                <a:srgbClr val="66FF33"/>
              </a:solidFill>
              <a:round/>
              <a:headEnd/>
              <a:tailEnd type="triangle" w="med" len="med"/>
            </a:ln>
            <a:extLst>
              <a:ext uri="{909E8E84-426E-40DD-AFC4-6F175D3DCCD1}">
                <a14:hiddenFill xmlns:a14="http://schemas.microsoft.com/office/drawing/2010/main">
                  <a:noFill/>
                </a14:hiddenFill>
              </a:ext>
            </a:extLst>
          </p:spPr>
        </p:cxnSp>
        <p:grpSp>
          <p:nvGrpSpPr>
            <p:cNvPr id="10" name="Group 11"/>
            <p:cNvGrpSpPr>
              <a:grpSpLocks/>
            </p:cNvGrpSpPr>
            <p:nvPr/>
          </p:nvGrpSpPr>
          <p:grpSpPr bwMode="auto">
            <a:xfrm>
              <a:off x="1680" y="1680"/>
              <a:ext cx="336" cy="327"/>
              <a:chOff x="1632" y="1392"/>
              <a:chExt cx="336" cy="327"/>
            </a:xfrm>
          </p:grpSpPr>
          <p:sp>
            <p:nvSpPr>
              <p:cNvPr id="21" name="AutoShape 12"/>
              <p:cNvSpPr>
                <a:spLocks noChangeArrowheads="1"/>
              </p:cNvSpPr>
              <p:nvPr/>
            </p:nvSpPr>
            <p:spPr bwMode="auto">
              <a:xfrm>
                <a:off x="1872" y="153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2" name="Text Box 13"/>
              <p:cNvSpPr txBox="1">
                <a:spLocks noChangeArrowheads="1"/>
              </p:cNvSpPr>
              <p:nvPr/>
            </p:nvSpPr>
            <p:spPr bwMode="auto">
              <a:xfrm>
                <a:off x="1632" y="1392"/>
                <a:ext cx="240" cy="327"/>
              </a:xfrm>
              <a:prstGeom prst="rect">
                <a:avLst/>
              </a:prstGeom>
              <a:noFill/>
              <a:ln w="1905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a</a:t>
                </a:r>
              </a:p>
            </p:txBody>
          </p:sp>
        </p:grpSp>
        <p:cxnSp>
          <p:nvCxnSpPr>
            <p:cNvPr id="11" name="AutoShape 14"/>
            <p:cNvCxnSpPr>
              <a:cxnSpLocks noChangeShapeType="1"/>
            </p:cNvCxnSpPr>
            <p:nvPr/>
          </p:nvCxnSpPr>
          <p:spPr bwMode="auto">
            <a:xfrm flipH="1" flipV="1">
              <a:off x="3504" y="1824"/>
              <a:ext cx="48" cy="48"/>
            </a:xfrm>
            <a:prstGeom prst="curvedConnector4">
              <a:avLst>
                <a:gd name="adj1" fmla="val -339583"/>
                <a:gd name="adj2" fmla="val 500000"/>
              </a:avLst>
            </a:prstGeom>
            <a:noFill/>
            <a:ln w="19050">
              <a:solidFill>
                <a:srgbClr val="66FF33"/>
              </a:solidFill>
              <a:round/>
              <a:headEnd/>
              <a:tailEnd type="triangle" w="med" len="med"/>
            </a:ln>
            <a:extLst>
              <a:ext uri="{909E8E84-426E-40DD-AFC4-6F175D3DCCD1}">
                <a14:hiddenFill xmlns:a14="http://schemas.microsoft.com/office/drawing/2010/main">
                  <a:noFill/>
                </a14:hiddenFill>
              </a:ext>
            </a:extLst>
          </p:spPr>
        </p:cxnSp>
        <p:grpSp>
          <p:nvGrpSpPr>
            <p:cNvPr id="12" name="Group 15"/>
            <p:cNvGrpSpPr>
              <a:grpSpLocks/>
            </p:cNvGrpSpPr>
            <p:nvPr/>
          </p:nvGrpSpPr>
          <p:grpSpPr bwMode="auto">
            <a:xfrm>
              <a:off x="3456" y="1824"/>
              <a:ext cx="336" cy="327"/>
              <a:chOff x="3408" y="1536"/>
              <a:chExt cx="336" cy="327"/>
            </a:xfrm>
          </p:grpSpPr>
          <p:sp>
            <p:nvSpPr>
              <p:cNvPr id="19" name="AutoShape 16"/>
              <p:cNvSpPr>
                <a:spLocks noChangeArrowheads="1"/>
              </p:cNvSpPr>
              <p:nvPr/>
            </p:nvSpPr>
            <p:spPr bwMode="auto">
              <a:xfrm>
                <a:off x="3408" y="153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0" name="Text Box 17"/>
              <p:cNvSpPr txBox="1">
                <a:spLocks noChangeArrowheads="1"/>
              </p:cNvSpPr>
              <p:nvPr/>
            </p:nvSpPr>
            <p:spPr bwMode="auto">
              <a:xfrm>
                <a:off x="3504" y="1536"/>
                <a:ext cx="240" cy="327"/>
              </a:xfrm>
              <a:prstGeom prst="rect">
                <a:avLst/>
              </a:prstGeom>
              <a:noFill/>
              <a:ln w="1905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b</a:t>
                </a:r>
              </a:p>
            </p:txBody>
          </p:sp>
        </p:grpSp>
        <p:grpSp>
          <p:nvGrpSpPr>
            <p:cNvPr id="13" name="Group 18"/>
            <p:cNvGrpSpPr>
              <a:grpSpLocks/>
            </p:cNvGrpSpPr>
            <p:nvPr/>
          </p:nvGrpSpPr>
          <p:grpSpPr bwMode="auto">
            <a:xfrm>
              <a:off x="3456" y="3024"/>
              <a:ext cx="336" cy="327"/>
              <a:chOff x="3408" y="2736"/>
              <a:chExt cx="336" cy="327"/>
            </a:xfrm>
          </p:grpSpPr>
          <p:sp>
            <p:nvSpPr>
              <p:cNvPr id="17" name="AutoShape 19"/>
              <p:cNvSpPr>
                <a:spLocks noChangeArrowheads="1"/>
              </p:cNvSpPr>
              <p:nvPr/>
            </p:nvSpPr>
            <p:spPr bwMode="auto">
              <a:xfrm>
                <a:off x="3408" y="2880"/>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18" name="Text Box 20"/>
              <p:cNvSpPr txBox="1">
                <a:spLocks noChangeArrowheads="1"/>
              </p:cNvSpPr>
              <p:nvPr/>
            </p:nvSpPr>
            <p:spPr bwMode="auto">
              <a:xfrm>
                <a:off x="3504" y="2736"/>
                <a:ext cx="240" cy="327"/>
              </a:xfrm>
              <a:prstGeom prst="rect">
                <a:avLst/>
              </a:prstGeom>
              <a:noFill/>
              <a:ln w="1905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c</a:t>
                </a:r>
              </a:p>
            </p:txBody>
          </p:sp>
        </p:grpSp>
        <p:grpSp>
          <p:nvGrpSpPr>
            <p:cNvPr id="14" name="Group 21"/>
            <p:cNvGrpSpPr>
              <a:grpSpLocks/>
            </p:cNvGrpSpPr>
            <p:nvPr/>
          </p:nvGrpSpPr>
          <p:grpSpPr bwMode="auto">
            <a:xfrm>
              <a:off x="1680" y="3024"/>
              <a:ext cx="336" cy="327"/>
              <a:chOff x="1632" y="2736"/>
              <a:chExt cx="336" cy="327"/>
            </a:xfrm>
          </p:grpSpPr>
          <p:sp>
            <p:nvSpPr>
              <p:cNvPr id="15" name="AutoShape 22"/>
              <p:cNvSpPr>
                <a:spLocks noChangeArrowheads="1"/>
              </p:cNvSpPr>
              <p:nvPr/>
            </p:nvSpPr>
            <p:spPr bwMode="auto">
              <a:xfrm>
                <a:off x="1872" y="2880"/>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16" name="Text Box 23"/>
              <p:cNvSpPr txBox="1">
                <a:spLocks noChangeArrowheads="1"/>
              </p:cNvSpPr>
              <p:nvPr/>
            </p:nvSpPr>
            <p:spPr bwMode="auto">
              <a:xfrm>
                <a:off x="1632" y="2736"/>
                <a:ext cx="240" cy="327"/>
              </a:xfrm>
              <a:prstGeom prst="rect">
                <a:avLst/>
              </a:prstGeom>
              <a:noFill/>
              <a:ln w="1905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d</a:t>
                </a:r>
              </a:p>
            </p:txBody>
          </p:sp>
        </p:grpSp>
      </p:grpSp>
      <p:sp>
        <p:nvSpPr>
          <p:cNvPr id="43" name="Rectangle 24"/>
          <p:cNvSpPr>
            <a:spLocks noChangeArrowheads="1"/>
          </p:cNvSpPr>
          <p:nvPr/>
        </p:nvSpPr>
        <p:spPr bwMode="auto">
          <a:xfrm>
            <a:off x="2096911" y="2514600"/>
            <a:ext cx="2057400" cy="1066800"/>
          </a:xfrm>
          <a:prstGeom prst="rect">
            <a:avLst/>
          </a:prstGeom>
          <a:noFill/>
          <a:ln w="9525">
            <a:noFill/>
            <a:miter lim="800000"/>
            <a:headEnd/>
            <a:tailEnd/>
          </a:ln>
          <a:effectLst/>
        </p:spPr>
        <p:txBody>
          <a:bodyPr/>
          <a:lstStyle/>
          <a:p>
            <a:pPr>
              <a:spcBef>
                <a:spcPct val="0"/>
              </a:spcBef>
              <a:spcAft>
                <a:spcPct val="20000"/>
              </a:spcAft>
              <a:defRPr/>
            </a:pPr>
            <a:r>
              <a:rPr lang="en-US" dirty="0" err="1">
                <a:effectLst>
                  <a:outerShdw blurRad="38100" dist="38100" dir="2700000" algn="tl">
                    <a:srgbClr val="000000"/>
                  </a:outerShdw>
                </a:effectLst>
                <a:sym typeface="Symbol" pitchFamily="18" charset="2"/>
              </a:rPr>
              <a:t>deg</a:t>
            </a:r>
            <a:r>
              <a:rPr lang="en-US" baseline="30000" dirty="0">
                <a:effectLst>
                  <a:outerShdw blurRad="38100" dist="38100" dir="2700000" algn="tl">
                    <a:srgbClr val="000000"/>
                  </a:outerShdw>
                </a:effectLst>
                <a:sym typeface="Symbol" pitchFamily="18" charset="2"/>
              </a:rPr>
              <a:t>-</a:t>
            </a:r>
            <a:r>
              <a:rPr lang="en-US" dirty="0">
                <a:effectLst>
                  <a:outerShdw blurRad="38100" dist="38100" dir="2700000" algn="tl">
                    <a:srgbClr val="000000"/>
                  </a:outerShdw>
                </a:effectLst>
                <a:sym typeface="Symbol" pitchFamily="18" charset="2"/>
              </a:rPr>
              <a:t>(a) = 1</a:t>
            </a:r>
          </a:p>
          <a:p>
            <a:pPr>
              <a:spcBef>
                <a:spcPct val="0"/>
              </a:spcBef>
              <a:spcAft>
                <a:spcPct val="20000"/>
              </a:spcAft>
              <a:defRPr/>
            </a:pPr>
            <a:r>
              <a:rPr lang="en-US" dirty="0" err="1">
                <a:effectLst>
                  <a:outerShdw blurRad="38100" dist="38100" dir="2700000" algn="tl">
                    <a:srgbClr val="000000"/>
                  </a:outerShdw>
                </a:effectLst>
                <a:sym typeface="Symbol" pitchFamily="18" charset="2"/>
              </a:rPr>
              <a:t>deg</a:t>
            </a:r>
            <a:r>
              <a:rPr lang="en-US" baseline="30000" dirty="0">
                <a:effectLst>
                  <a:outerShdw blurRad="38100" dist="38100" dir="2700000" algn="tl">
                    <a:srgbClr val="000000"/>
                  </a:outerShdw>
                </a:effectLst>
                <a:sym typeface="Symbol" pitchFamily="18" charset="2"/>
              </a:rPr>
              <a:t>+</a:t>
            </a:r>
            <a:r>
              <a:rPr lang="en-US" dirty="0">
                <a:effectLst>
                  <a:outerShdw blurRad="38100" dist="38100" dir="2700000" algn="tl">
                    <a:srgbClr val="000000"/>
                  </a:outerShdw>
                </a:effectLst>
                <a:sym typeface="Symbol" pitchFamily="18" charset="2"/>
              </a:rPr>
              <a:t>(a) = 2</a:t>
            </a:r>
            <a:endParaRPr lang="en-US" dirty="0">
              <a:solidFill>
                <a:srgbClr val="66FF33"/>
              </a:solidFill>
              <a:effectLst>
                <a:outerShdw blurRad="38100" dist="38100" dir="2700000" algn="tl">
                  <a:srgbClr val="000000"/>
                </a:outerShdw>
              </a:effectLst>
              <a:sym typeface="Symbol" pitchFamily="18" charset="2"/>
            </a:endParaRPr>
          </a:p>
        </p:txBody>
      </p:sp>
      <p:sp>
        <p:nvSpPr>
          <p:cNvPr id="44" name="Rectangle 25"/>
          <p:cNvSpPr>
            <a:spLocks noChangeArrowheads="1"/>
          </p:cNvSpPr>
          <p:nvPr/>
        </p:nvSpPr>
        <p:spPr bwMode="auto">
          <a:xfrm>
            <a:off x="8537222" y="2362200"/>
            <a:ext cx="2057400" cy="1066800"/>
          </a:xfrm>
          <a:prstGeom prst="rect">
            <a:avLst/>
          </a:prstGeom>
          <a:noFill/>
          <a:ln w="9525">
            <a:noFill/>
            <a:miter lim="800000"/>
            <a:headEnd/>
            <a:tailEnd/>
          </a:ln>
          <a:effectLst/>
        </p:spPr>
        <p:txBody>
          <a:bodyPr/>
          <a:lstStyle/>
          <a:p>
            <a:pPr>
              <a:spcBef>
                <a:spcPct val="0"/>
              </a:spcBef>
              <a:spcAft>
                <a:spcPct val="20000"/>
              </a:spcAft>
              <a:defRPr/>
            </a:pPr>
            <a:r>
              <a:rPr lang="en-US" dirty="0" err="1">
                <a:effectLst>
                  <a:outerShdw blurRad="38100" dist="38100" dir="2700000" algn="tl">
                    <a:srgbClr val="000000"/>
                  </a:outerShdw>
                </a:effectLst>
                <a:sym typeface="Symbol" pitchFamily="18" charset="2"/>
              </a:rPr>
              <a:t>deg</a:t>
            </a:r>
            <a:r>
              <a:rPr lang="en-US" baseline="30000" dirty="0">
                <a:effectLst>
                  <a:outerShdw blurRad="38100" dist="38100" dir="2700000" algn="tl">
                    <a:srgbClr val="000000"/>
                  </a:outerShdw>
                </a:effectLst>
                <a:sym typeface="Symbol" pitchFamily="18" charset="2"/>
              </a:rPr>
              <a:t>-</a:t>
            </a:r>
            <a:r>
              <a:rPr lang="en-US" dirty="0">
                <a:effectLst>
                  <a:outerShdw blurRad="38100" dist="38100" dir="2700000" algn="tl">
                    <a:srgbClr val="000000"/>
                  </a:outerShdw>
                </a:effectLst>
                <a:sym typeface="Symbol" pitchFamily="18" charset="2"/>
              </a:rPr>
              <a:t>(b) = 4</a:t>
            </a:r>
          </a:p>
          <a:p>
            <a:pPr>
              <a:spcBef>
                <a:spcPct val="0"/>
              </a:spcBef>
              <a:spcAft>
                <a:spcPct val="20000"/>
              </a:spcAft>
              <a:defRPr/>
            </a:pPr>
            <a:r>
              <a:rPr lang="en-US" dirty="0" err="1">
                <a:effectLst>
                  <a:outerShdw blurRad="38100" dist="38100" dir="2700000" algn="tl">
                    <a:srgbClr val="000000"/>
                  </a:outerShdw>
                </a:effectLst>
                <a:sym typeface="Symbol" pitchFamily="18" charset="2"/>
              </a:rPr>
              <a:t>deg</a:t>
            </a:r>
            <a:r>
              <a:rPr lang="en-US" baseline="30000" dirty="0">
                <a:effectLst>
                  <a:outerShdw blurRad="38100" dist="38100" dir="2700000" algn="tl">
                    <a:srgbClr val="000000"/>
                  </a:outerShdw>
                </a:effectLst>
                <a:sym typeface="Symbol" pitchFamily="18" charset="2"/>
              </a:rPr>
              <a:t>+</a:t>
            </a:r>
            <a:r>
              <a:rPr lang="en-US" dirty="0">
                <a:effectLst>
                  <a:outerShdw blurRad="38100" dist="38100" dir="2700000" algn="tl">
                    <a:srgbClr val="000000"/>
                  </a:outerShdw>
                </a:effectLst>
                <a:sym typeface="Symbol" pitchFamily="18" charset="2"/>
              </a:rPr>
              <a:t>(b) = 2</a:t>
            </a:r>
            <a:endParaRPr lang="en-US" dirty="0">
              <a:solidFill>
                <a:srgbClr val="66FF33"/>
              </a:solidFill>
              <a:effectLst>
                <a:outerShdw blurRad="38100" dist="38100" dir="2700000" algn="tl">
                  <a:srgbClr val="000000"/>
                </a:outerShdw>
              </a:effectLst>
              <a:sym typeface="Symbol" pitchFamily="18" charset="2"/>
            </a:endParaRPr>
          </a:p>
        </p:txBody>
      </p:sp>
      <p:sp>
        <p:nvSpPr>
          <p:cNvPr id="45" name="Rectangle 27"/>
          <p:cNvSpPr>
            <a:spLocks noChangeArrowheads="1"/>
          </p:cNvSpPr>
          <p:nvPr/>
        </p:nvSpPr>
        <p:spPr bwMode="auto">
          <a:xfrm>
            <a:off x="8421510" y="4495800"/>
            <a:ext cx="1614312" cy="823913"/>
          </a:xfrm>
          <a:prstGeom prst="rect">
            <a:avLst/>
          </a:prstGeom>
          <a:noFill/>
          <a:ln w="9525">
            <a:noFill/>
            <a:miter lim="800000"/>
            <a:headEnd/>
            <a:tailEnd/>
          </a:ln>
          <a:effectLst/>
        </p:spPr>
        <p:txBody>
          <a:bodyPr/>
          <a:lstStyle/>
          <a:p>
            <a:pPr>
              <a:spcBef>
                <a:spcPct val="0"/>
              </a:spcBef>
              <a:spcAft>
                <a:spcPct val="20000"/>
              </a:spcAft>
              <a:defRPr/>
            </a:pPr>
            <a:r>
              <a:rPr lang="en-US" dirty="0" err="1">
                <a:effectLst>
                  <a:outerShdw blurRad="38100" dist="38100" dir="2700000" algn="tl">
                    <a:srgbClr val="000000"/>
                  </a:outerShdw>
                </a:effectLst>
                <a:sym typeface="Symbol" pitchFamily="18" charset="2"/>
              </a:rPr>
              <a:t>deg</a:t>
            </a:r>
            <a:r>
              <a:rPr lang="en-US" baseline="30000" dirty="0">
                <a:effectLst>
                  <a:outerShdw blurRad="38100" dist="38100" dir="2700000" algn="tl">
                    <a:srgbClr val="000000"/>
                  </a:outerShdw>
                </a:effectLst>
                <a:sym typeface="Symbol" pitchFamily="18" charset="2"/>
              </a:rPr>
              <a:t>-</a:t>
            </a:r>
            <a:r>
              <a:rPr lang="en-US" dirty="0">
                <a:effectLst>
                  <a:outerShdw blurRad="38100" dist="38100" dir="2700000" algn="tl">
                    <a:srgbClr val="000000"/>
                  </a:outerShdw>
                </a:effectLst>
                <a:sym typeface="Symbol" pitchFamily="18" charset="2"/>
              </a:rPr>
              <a:t>(c) = 0</a:t>
            </a:r>
          </a:p>
          <a:p>
            <a:pPr>
              <a:spcBef>
                <a:spcPct val="0"/>
              </a:spcBef>
              <a:spcAft>
                <a:spcPct val="20000"/>
              </a:spcAft>
              <a:defRPr/>
            </a:pPr>
            <a:r>
              <a:rPr lang="en-US" dirty="0" err="1">
                <a:effectLst>
                  <a:outerShdw blurRad="38100" dist="38100" dir="2700000" algn="tl">
                    <a:srgbClr val="000000"/>
                  </a:outerShdw>
                </a:effectLst>
                <a:sym typeface="Symbol" pitchFamily="18" charset="2"/>
              </a:rPr>
              <a:t>deg</a:t>
            </a:r>
            <a:r>
              <a:rPr lang="en-US" baseline="30000" dirty="0">
                <a:effectLst>
                  <a:outerShdw blurRad="38100" dist="38100" dir="2700000" algn="tl">
                    <a:srgbClr val="000000"/>
                  </a:outerShdw>
                </a:effectLst>
                <a:sym typeface="Symbol" pitchFamily="18" charset="2"/>
              </a:rPr>
              <a:t>+</a:t>
            </a:r>
            <a:r>
              <a:rPr lang="en-US" dirty="0">
                <a:effectLst>
                  <a:outerShdw blurRad="38100" dist="38100" dir="2700000" algn="tl">
                    <a:srgbClr val="000000"/>
                  </a:outerShdw>
                </a:effectLst>
                <a:sym typeface="Symbol" pitchFamily="18" charset="2"/>
              </a:rPr>
              <a:t>(c) = 2</a:t>
            </a:r>
            <a:endParaRPr lang="en-US" dirty="0">
              <a:solidFill>
                <a:srgbClr val="66FF33"/>
              </a:solidFill>
              <a:effectLst>
                <a:outerShdw blurRad="38100" dist="38100" dir="2700000" algn="tl">
                  <a:srgbClr val="000000"/>
                </a:outerShdw>
              </a:effectLst>
              <a:sym typeface="Symbol" pitchFamily="18" charset="2"/>
            </a:endParaRPr>
          </a:p>
        </p:txBody>
      </p:sp>
      <p:sp>
        <p:nvSpPr>
          <p:cNvPr id="46" name="Rectangle 26"/>
          <p:cNvSpPr>
            <a:spLocks noChangeArrowheads="1"/>
          </p:cNvSpPr>
          <p:nvPr/>
        </p:nvSpPr>
        <p:spPr bwMode="auto">
          <a:xfrm>
            <a:off x="1995311" y="4374356"/>
            <a:ext cx="2057400" cy="1066800"/>
          </a:xfrm>
          <a:prstGeom prst="rect">
            <a:avLst/>
          </a:prstGeom>
          <a:noFill/>
          <a:ln w="9525">
            <a:noFill/>
            <a:miter lim="800000"/>
            <a:headEnd/>
            <a:tailEnd/>
          </a:ln>
          <a:effectLst/>
        </p:spPr>
        <p:txBody>
          <a:bodyPr/>
          <a:lstStyle/>
          <a:p>
            <a:pPr>
              <a:spcBef>
                <a:spcPct val="0"/>
              </a:spcBef>
              <a:spcAft>
                <a:spcPct val="20000"/>
              </a:spcAft>
              <a:defRPr/>
            </a:pPr>
            <a:r>
              <a:rPr lang="en-US" dirty="0" err="1">
                <a:effectLst>
                  <a:outerShdw blurRad="38100" dist="38100" dir="2700000" algn="tl">
                    <a:srgbClr val="000000"/>
                  </a:outerShdw>
                </a:effectLst>
                <a:sym typeface="Symbol" pitchFamily="18" charset="2"/>
              </a:rPr>
              <a:t>deg</a:t>
            </a:r>
            <a:r>
              <a:rPr lang="en-US" baseline="30000" dirty="0">
                <a:effectLst>
                  <a:outerShdw blurRad="38100" dist="38100" dir="2700000" algn="tl">
                    <a:srgbClr val="000000"/>
                  </a:outerShdw>
                </a:effectLst>
                <a:sym typeface="Symbol" pitchFamily="18" charset="2"/>
              </a:rPr>
              <a:t>-</a:t>
            </a:r>
            <a:r>
              <a:rPr lang="en-US" dirty="0">
                <a:effectLst>
                  <a:outerShdw blurRad="38100" dist="38100" dir="2700000" algn="tl">
                    <a:srgbClr val="000000"/>
                  </a:outerShdw>
                </a:effectLst>
                <a:sym typeface="Symbol" pitchFamily="18" charset="2"/>
              </a:rPr>
              <a:t>(d) = 2</a:t>
            </a:r>
          </a:p>
          <a:p>
            <a:pPr>
              <a:spcBef>
                <a:spcPct val="0"/>
              </a:spcBef>
              <a:spcAft>
                <a:spcPct val="20000"/>
              </a:spcAft>
              <a:defRPr/>
            </a:pPr>
            <a:r>
              <a:rPr lang="en-US" dirty="0" err="1">
                <a:effectLst>
                  <a:outerShdw blurRad="38100" dist="38100" dir="2700000" algn="tl">
                    <a:srgbClr val="000000"/>
                  </a:outerShdw>
                </a:effectLst>
                <a:sym typeface="Symbol" pitchFamily="18" charset="2"/>
              </a:rPr>
              <a:t>deg</a:t>
            </a:r>
            <a:r>
              <a:rPr lang="en-US" baseline="30000" dirty="0">
                <a:effectLst>
                  <a:outerShdw blurRad="38100" dist="38100" dir="2700000" algn="tl">
                    <a:srgbClr val="000000"/>
                  </a:outerShdw>
                </a:effectLst>
                <a:sym typeface="Symbol" pitchFamily="18" charset="2"/>
              </a:rPr>
              <a:t>+</a:t>
            </a:r>
            <a:r>
              <a:rPr lang="en-US" dirty="0">
                <a:effectLst>
                  <a:outerShdw blurRad="38100" dist="38100" dir="2700000" algn="tl">
                    <a:srgbClr val="000000"/>
                  </a:outerShdw>
                </a:effectLst>
                <a:sym typeface="Symbol" pitchFamily="18" charset="2"/>
              </a:rPr>
              <a:t>(d) = 1</a:t>
            </a:r>
            <a:endParaRPr lang="en-US" dirty="0">
              <a:solidFill>
                <a:srgbClr val="66FF33"/>
              </a:solidFill>
              <a:effectLst>
                <a:outerShdw blurRad="38100" dist="38100" dir="2700000" algn="tl">
                  <a:srgbClr val="000000"/>
                </a:outerShdw>
              </a:effectLst>
              <a:sym typeface="Symbol" pitchFamily="18" charset="2"/>
            </a:endParaRPr>
          </a:p>
        </p:txBody>
      </p:sp>
    </p:spTree>
    <p:extLst>
      <p:ext uri="{BB962C8B-B14F-4D97-AF65-F5344CB8AC3E}">
        <p14:creationId xmlns:p14="http://schemas.microsoft.com/office/powerpoint/2010/main" val="378477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3">
                                            <p:txEl>
                                              <p:pRg st="0" end="0"/>
                                            </p:txEl>
                                          </p:spTgt>
                                        </p:tgtEl>
                                        <p:attrNameLst>
                                          <p:attrName>style.visibility</p:attrName>
                                        </p:attrNameLst>
                                      </p:cBhvr>
                                      <p:to>
                                        <p:strVal val="visible"/>
                                      </p:to>
                                    </p:set>
                                    <p:anim calcmode="lin" valueType="num">
                                      <p:cBhvr additive="base">
                                        <p:cTn id="19"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3">
                                            <p:txEl>
                                              <p:pRg st="1" end="1"/>
                                            </p:txEl>
                                          </p:spTgt>
                                        </p:tgtEl>
                                        <p:attrNameLst>
                                          <p:attrName>style.visibility</p:attrName>
                                        </p:attrNameLst>
                                      </p:cBhvr>
                                      <p:to>
                                        <p:strVal val="visible"/>
                                      </p:to>
                                    </p:set>
                                    <p:anim calcmode="lin" valueType="num">
                                      <p:cBhvr additive="base">
                                        <p:cTn id="25" dur="500" fill="hold"/>
                                        <p:tgtEl>
                                          <p:spTgt spid="43">
                                            <p:txEl>
                                              <p:pRg st="1" end="1"/>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44">
                                            <p:txEl>
                                              <p:pRg st="0" end="0"/>
                                            </p:txEl>
                                          </p:spTgt>
                                        </p:tgtEl>
                                        <p:attrNameLst>
                                          <p:attrName>style.visibility</p:attrName>
                                        </p:attrNameLst>
                                      </p:cBhvr>
                                      <p:to>
                                        <p:strVal val="visible"/>
                                      </p:to>
                                    </p:set>
                                    <p:anim calcmode="lin" valueType="num">
                                      <p:cBhvr additive="base">
                                        <p:cTn id="31"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4">
                                            <p:txEl>
                                              <p:pRg st="1" end="1"/>
                                            </p:txEl>
                                          </p:spTgt>
                                        </p:tgtEl>
                                        <p:attrNameLst>
                                          <p:attrName>style.visibility</p:attrName>
                                        </p:attrNameLst>
                                      </p:cBhvr>
                                      <p:to>
                                        <p:strVal val="visible"/>
                                      </p:to>
                                    </p:set>
                                    <p:anim calcmode="lin" valueType="num">
                                      <p:cBhvr additive="base">
                                        <p:cTn id="37" dur="500" fill="hold"/>
                                        <p:tgtEl>
                                          <p:spTgt spid="44">
                                            <p:txEl>
                                              <p:pRg st="1" end="1"/>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45">
                                            <p:txEl>
                                              <p:pRg st="0" end="0"/>
                                            </p:txEl>
                                          </p:spTgt>
                                        </p:tgtEl>
                                        <p:attrNameLst>
                                          <p:attrName>style.visibility</p:attrName>
                                        </p:attrNameLst>
                                      </p:cBhvr>
                                      <p:to>
                                        <p:strVal val="visible"/>
                                      </p:to>
                                    </p:set>
                                    <p:anim calcmode="lin" valueType="num">
                                      <p:cBhvr additive="base">
                                        <p:cTn id="43"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45">
                                            <p:txEl>
                                              <p:pRg st="1" end="1"/>
                                            </p:txEl>
                                          </p:spTgt>
                                        </p:tgtEl>
                                        <p:attrNameLst>
                                          <p:attrName>style.visibility</p:attrName>
                                        </p:attrNameLst>
                                      </p:cBhvr>
                                      <p:to>
                                        <p:strVal val="visible"/>
                                      </p:to>
                                    </p:set>
                                    <p:anim calcmode="lin" valueType="num">
                                      <p:cBhvr additive="base">
                                        <p:cTn id="49" dur="500" fill="hold"/>
                                        <p:tgtEl>
                                          <p:spTgt spid="45">
                                            <p:txEl>
                                              <p:pRg st="1" end="1"/>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4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46">
                                            <p:txEl>
                                              <p:pRg st="0" end="0"/>
                                            </p:txEl>
                                          </p:spTgt>
                                        </p:tgtEl>
                                        <p:attrNameLst>
                                          <p:attrName>style.visibility</p:attrName>
                                        </p:attrNameLst>
                                      </p:cBhvr>
                                      <p:to>
                                        <p:strVal val="visible"/>
                                      </p:to>
                                    </p:set>
                                    <p:anim calcmode="lin" valueType="num">
                                      <p:cBhvr additive="base">
                                        <p:cTn id="55" dur="500" fill="hold"/>
                                        <p:tgtEl>
                                          <p:spTgt spid="46">
                                            <p:txEl>
                                              <p:pRg st="0" end="0"/>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4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46">
                                            <p:txEl>
                                              <p:pRg st="1" end="1"/>
                                            </p:txEl>
                                          </p:spTgt>
                                        </p:tgtEl>
                                        <p:attrNameLst>
                                          <p:attrName>style.visibility</p:attrName>
                                        </p:attrNameLst>
                                      </p:cBhvr>
                                      <p:to>
                                        <p:strVal val="visible"/>
                                      </p:to>
                                    </p:set>
                                    <p:anim calcmode="lin" valueType="num">
                                      <p:cBhvr additive="base">
                                        <p:cTn id="61" dur="500" fill="hold"/>
                                        <p:tgtEl>
                                          <p:spTgt spid="46">
                                            <p:txEl>
                                              <p:pRg st="1" end="1"/>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6">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43" grpId="0" build="p" autoUpdateAnimBg="0"/>
      <p:bldP spid="44" grpId="0" build="p" autoUpdateAnimBg="0"/>
      <p:bldP spid="45" grpId="0" build="p" autoUpdateAnimBg="0"/>
      <p:bldP spid="46"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28600" y="1143000"/>
            <a:ext cx="11297356" cy="2740378"/>
          </a:xfrm>
          <a:prstGeom prst="rect">
            <a:avLst/>
          </a:prstGeom>
        </p:spPr>
        <p:txBody>
          <a:bodyPr/>
          <a:lst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eaLnBrk="1" hangingPunct="1">
              <a:spcAft>
                <a:spcPct val="20000"/>
              </a:spcAft>
              <a:buFontTx/>
              <a:buNone/>
              <a:defRPr/>
            </a:pPr>
            <a:r>
              <a:rPr lang="en-US" sz="2800" b="1" smtClean="0">
                <a:solidFill>
                  <a:srgbClr val="00FFFF"/>
                </a:solidFill>
                <a:sym typeface="Symbol" pitchFamily="18" charset="2"/>
              </a:rPr>
              <a:t>Theorem:</a:t>
            </a:r>
            <a:r>
              <a:rPr lang="en-US" sz="2800" smtClean="0">
                <a:sym typeface="Symbol" pitchFamily="18" charset="2"/>
              </a:rPr>
              <a:t> Let G = (V, E) be a graph with directed edges. Then:</a:t>
            </a:r>
          </a:p>
          <a:p>
            <a:pPr marL="0" indent="0" eaLnBrk="1" hangingPunct="1">
              <a:spcAft>
                <a:spcPct val="20000"/>
              </a:spcAft>
              <a:buFontTx/>
              <a:buNone/>
              <a:defRPr/>
            </a:pPr>
            <a:r>
              <a:rPr lang="en-US" sz="2800" smtClean="0">
                <a:sym typeface="Symbol" pitchFamily="18" charset="2"/>
              </a:rPr>
              <a:t></a:t>
            </a:r>
            <a:r>
              <a:rPr lang="en-US" sz="2800" baseline="-25000" smtClean="0">
                <a:sym typeface="Symbol" pitchFamily="18" charset="2"/>
              </a:rPr>
              <a:t>vV</a:t>
            </a:r>
            <a:r>
              <a:rPr lang="en-US" sz="2800" smtClean="0">
                <a:sym typeface="Symbol" pitchFamily="18" charset="2"/>
              </a:rPr>
              <a:t> deg</a:t>
            </a:r>
            <a:r>
              <a:rPr lang="en-US" sz="2800" baseline="30000" smtClean="0">
                <a:sym typeface="Symbol" pitchFamily="18" charset="2"/>
              </a:rPr>
              <a:t>-</a:t>
            </a:r>
            <a:r>
              <a:rPr lang="en-US" sz="2800" smtClean="0">
                <a:sym typeface="Symbol" pitchFamily="18" charset="2"/>
              </a:rPr>
              <a:t>(v) = </a:t>
            </a:r>
            <a:r>
              <a:rPr lang="en-US" sz="2800" baseline="-25000" smtClean="0">
                <a:sym typeface="Symbol" pitchFamily="18" charset="2"/>
              </a:rPr>
              <a:t>vV</a:t>
            </a:r>
            <a:r>
              <a:rPr lang="en-US" sz="2800" smtClean="0">
                <a:sym typeface="Symbol" pitchFamily="18" charset="2"/>
              </a:rPr>
              <a:t> deg</a:t>
            </a:r>
            <a:r>
              <a:rPr lang="en-US" sz="2800" baseline="30000" smtClean="0">
                <a:sym typeface="Symbol" pitchFamily="18" charset="2"/>
              </a:rPr>
              <a:t>+</a:t>
            </a:r>
            <a:r>
              <a:rPr lang="en-US" sz="2800" smtClean="0">
                <a:sym typeface="Symbol" pitchFamily="18" charset="2"/>
              </a:rPr>
              <a:t>(v) = |E|</a:t>
            </a:r>
          </a:p>
          <a:p>
            <a:pPr marL="0" indent="0" eaLnBrk="1" hangingPunct="1">
              <a:spcAft>
                <a:spcPct val="20000"/>
              </a:spcAft>
              <a:buFontTx/>
              <a:buNone/>
              <a:defRPr/>
            </a:pPr>
            <a:endParaRPr lang="en-US" sz="1600" smtClean="0">
              <a:sym typeface="Symbol" pitchFamily="18" charset="2"/>
            </a:endParaRPr>
          </a:p>
          <a:p>
            <a:pPr marL="0" indent="0" eaLnBrk="1" hangingPunct="1">
              <a:spcAft>
                <a:spcPct val="20000"/>
              </a:spcAft>
              <a:buFontTx/>
              <a:buNone/>
              <a:defRPr/>
            </a:pPr>
            <a:r>
              <a:rPr lang="en-US" sz="2800" smtClean="0">
                <a:sym typeface="Symbol" pitchFamily="18" charset="2"/>
              </a:rPr>
              <a:t>This is easy to see, because every new edge  increases both the sum of in-degrees and the sum of out-degrees by one. </a:t>
            </a:r>
          </a:p>
          <a:p>
            <a:pPr marL="0" indent="0" eaLnBrk="1" hangingPunct="1">
              <a:spcAft>
                <a:spcPct val="20000"/>
              </a:spcAft>
              <a:buFontTx/>
              <a:buNone/>
              <a:defRPr/>
            </a:pPr>
            <a:endParaRPr lang="en-US" sz="2800" dirty="0" smtClean="0">
              <a:solidFill>
                <a:srgbClr val="66FF33"/>
              </a:solidFill>
              <a:sym typeface="Symbol" pitchFamily="18" charset="2"/>
            </a:endParaRPr>
          </a:p>
        </p:txBody>
      </p:sp>
    </p:spTree>
    <p:extLst>
      <p:ext uri="{BB962C8B-B14F-4D97-AF65-F5344CB8AC3E}">
        <p14:creationId xmlns:p14="http://schemas.microsoft.com/office/powerpoint/2010/main" val="358441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00FC4CBD-94ED-4866-90AF-9ADF5E956487}"/>
              </a:ext>
            </a:extLst>
          </p:cNvPr>
          <p:cNvSpPr>
            <a:spLocks noGrp="1"/>
          </p:cNvSpPr>
          <p:nvPr>
            <p:ph idx="1"/>
          </p:nvPr>
        </p:nvSpPr>
        <p:spPr/>
        <p:txBody>
          <a:bodyPr/>
          <a:lstStyle/>
          <a:p>
            <a:pPr>
              <a:buNone/>
            </a:pPr>
            <a:r>
              <a:rPr lang="en-US" b="1" i="1" dirty="0" smtClean="0"/>
              <a:t>						UNIT-IV</a:t>
            </a:r>
            <a:endParaRPr lang="en-IN" b="1" i="1" dirty="0" smtClean="0"/>
          </a:p>
          <a:p>
            <a:pPr>
              <a:buNone/>
            </a:pPr>
            <a:r>
              <a:rPr lang="en-IN" b="1" i="1" dirty="0" err="1" smtClean="0"/>
              <a:t>Matchings</a:t>
            </a:r>
            <a:r>
              <a:rPr lang="en-IN" b="1" i="1" dirty="0" smtClean="0"/>
              <a:t> and Factors: </a:t>
            </a:r>
            <a:r>
              <a:rPr lang="en-IN" dirty="0" smtClean="0"/>
              <a:t>Min-Max theorem, Independent sets and covers, Dominating sets, maximum bipartite matching.</a:t>
            </a:r>
          </a:p>
          <a:p>
            <a:pPr>
              <a:buNone/>
            </a:pPr>
            <a:r>
              <a:rPr lang="en-IN" b="1" i="1" dirty="0" err="1" smtClean="0"/>
              <a:t>Coloring</a:t>
            </a:r>
            <a:r>
              <a:rPr lang="en-IN" b="1" i="1" dirty="0" smtClean="0"/>
              <a:t> of graphs: </a:t>
            </a:r>
            <a:r>
              <a:rPr lang="en-IN" dirty="0" smtClean="0"/>
              <a:t>The chromatic number of a graph, Results for general graphs, The chromatic polynomial of a graph, Basic properties of chromatic polynomial, </a:t>
            </a:r>
            <a:r>
              <a:rPr lang="en-IN" dirty="0" err="1" smtClean="0"/>
              <a:t>chordal</a:t>
            </a:r>
            <a:r>
              <a:rPr lang="en-IN" dirty="0" smtClean="0"/>
              <a:t> graphs, powers of graphs, Edge </a:t>
            </a:r>
            <a:r>
              <a:rPr lang="en-IN" dirty="0" err="1" smtClean="0"/>
              <a:t>coloring</a:t>
            </a:r>
            <a:r>
              <a:rPr lang="en-IN" dirty="0" smtClean="0"/>
              <a:t> of graphs.</a:t>
            </a:r>
          </a:p>
          <a:p>
            <a:pPr>
              <a:buNone/>
            </a:pPr>
            <a:r>
              <a:rPr lang="en-US" dirty="0" smtClean="0"/>
              <a:t>				</a:t>
            </a:r>
            <a:r>
              <a:rPr lang="en-US" b="1" i="1" dirty="0" smtClean="0"/>
              <a:t>		UNIT-V</a:t>
            </a:r>
            <a:endParaRPr lang="en-IN" b="1" i="1" dirty="0" smtClean="0"/>
          </a:p>
          <a:p>
            <a:pPr>
              <a:buNone/>
            </a:pPr>
            <a:r>
              <a:rPr lang="en-IN" b="1" i="1" dirty="0" smtClean="0"/>
              <a:t>Graph algorithms:</a:t>
            </a:r>
            <a:r>
              <a:rPr lang="en-IN" dirty="0" smtClean="0"/>
              <a:t> Graph connectivity algorithms, Breadth first search and Depth first search, Shortest path algorithms, </a:t>
            </a:r>
            <a:r>
              <a:rPr lang="en-IN" dirty="0" err="1" smtClean="0"/>
              <a:t>Dijikstra’s</a:t>
            </a:r>
            <a:r>
              <a:rPr lang="en-IN" dirty="0" smtClean="0"/>
              <a:t> shortest path algorithm, Minimum cost spanning tree algorithms, Algorithm of </a:t>
            </a:r>
            <a:r>
              <a:rPr lang="en-IN" dirty="0" err="1" smtClean="0"/>
              <a:t>Kruskal’s</a:t>
            </a:r>
            <a:r>
              <a:rPr lang="en-IN" dirty="0" smtClean="0"/>
              <a:t> and Prim’s.</a:t>
            </a:r>
            <a:endParaRPr lang="en-IN" dirty="0"/>
          </a:p>
        </p:txBody>
      </p:sp>
      <p:sp>
        <p:nvSpPr>
          <p:cNvPr id="5" name="Title 4"/>
          <p:cNvSpPr>
            <a:spLocks noGrp="1"/>
          </p:cNvSpPr>
          <p:nvPr>
            <p:ph type="title"/>
          </p:nvPr>
        </p:nvSpPr>
        <p:spPr/>
        <p:txBody>
          <a:bodyPr/>
          <a:lstStyle/>
          <a:p>
            <a:r>
              <a:rPr lang="en-GB" dirty="0" smtClean="0">
                <a:solidFill>
                  <a:srgbClr val="002060"/>
                </a:solidFill>
              </a:rPr>
              <a:t>Course Contents &amp; Availability of study material</a:t>
            </a:r>
            <a:endParaRPr lang="en-IN" dirty="0"/>
          </a:p>
        </p:txBody>
      </p:sp>
    </p:spTree>
    <p:extLst>
      <p:ext uri="{BB962C8B-B14F-4D97-AF65-F5344CB8AC3E}">
        <p14:creationId xmlns:p14="http://schemas.microsoft.com/office/powerpoint/2010/main" val="15421168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a:xfrm>
            <a:off x="304800" y="0"/>
            <a:ext cx="11480800" cy="838200"/>
          </a:xfrm>
        </p:spPr>
        <p:txBody>
          <a:bodyPr/>
          <a:lstStyle/>
          <a:p>
            <a:pPr eaLnBrk="1" hangingPunct="1">
              <a:defRPr/>
            </a:pPr>
            <a:r>
              <a:rPr lang="en-US" sz="3600" dirty="0" smtClean="0"/>
              <a:t>Special Graphs</a:t>
            </a:r>
            <a:endParaRPr lang="en-CA" sz="3600" dirty="0" smtClean="0"/>
          </a:p>
        </p:txBody>
      </p:sp>
      <p:sp>
        <p:nvSpPr>
          <p:cNvPr id="271363" name="Rectangle 3"/>
          <p:cNvSpPr>
            <a:spLocks noGrp="1" noChangeArrowheads="1"/>
          </p:cNvSpPr>
          <p:nvPr>
            <p:ph type="body" idx="1"/>
          </p:nvPr>
        </p:nvSpPr>
        <p:spPr>
          <a:xfrm>
            <a:off x="304800" y="990600"/>
            <a:ext cx="11684000" cy="1662114"/>
          </a:xfrm>
        </p:spPr>
        <p:txBody>
          <a:bodyPr/>
          <a:lstStyle/>
          <a:p>
            <a:pPr marL="0" indent="0" eaLnBrk="1" hangingPunct="1">
              <a:spcAft>
                <a:spcPct val="20000"/>
              </a:spcAft>
              <a:buFontTx/>
              <a:buNone/>
              <a:defRPr/>
            </a:pPr>
            <a:r>
              <a:rPr lang="en-US" sz="2800" b="1" dirty="0" smtClean="0">
                <a:solidFill>
                  <a:srgbClr val="00FFFF"/>
                </a:solidFill>
                <a:sym typeface="Symbol" pitchFamily="18" charset="2"/>
              </a:rPr>
              <a:t>Definition:</a:t>
            </a:r>
            <a:r>
              <a:rPr lang="en-US" sz="2800" dirty="0" smtClean="0">
                <a:sym typeface="Symbol" pitchFamily="18" charset="2"/>
              </a:rPr>
              <a:t> The </a:t>
            </a:r>
            <a:r>
              <a:rPr lang="en-US" sz="2800" b="1" dirty="0" smtClean="0">
                <a:solidFill>
                  <a:srgbClr val="00FFFF"/>
                </a:solidFill>
                <a:sym typeface="Symbol" pitchFamily="18" charset="2"/>
              </a:rPr>
              <a:t>Null graph</a:t>
            </a:r>
            <a:r>
              <a:rPr lang="en-US" sz="2800" dirty="0" smtClean="0">
                <a:sym typeface="Symbol" pitchFamily="18" charset="2"/>
              </a:rPr>
              <a:t> on n vertices is the simple graph that contains exactly n vertices and no edges.</a:t>
            </a:r>
          </a:p>
          <a:p>
            <a:pPr marL="0" indent="0" eaLnBrk="1" hangingPunct="1">
              <a:spcAft>
                <a:spcPct val="20000"/>
              </a:spcAft>
              <a:buFontTx/>
              <a:buNone/>
              <a:defRPr/>
            </a:pPr>
            <a:r>
              <a:rPr lang="en-US" sz="2800" dirty="0" smtClean="0">
                <a:solidFill>
                  <a:srgbClr val="66FF33"/>
                </a:solidFill>
                <a:sym typeface="Symbol" pitchFamily="18" charset="2"/>
              </a:rPr>
              <a:t>Example:</a:t>
            </a:r>
          </a:p>
          <a:p>
            <a:pPr marL="0" indent="0" eaLnBrk="1" hangingPunct="1">
              <a:spcAft>
                <a:spcPct val="20000"/>
              </a:spcAft>
              <a:buFontTx/>
              <a:buNone/>
              <a:defRPr/>
            </a:pPr>
            <a:endParaRPr lang="en-US" sz="2800" dirty="0" smtClean="0">
              <a:solidFill>
                <a:srgbClr val="66FF33"/>
              </a:solidFill>
              <a:sym typeface="Symbol" pitchFamily="18" charset="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27" y="2652713"/>
            <a:ext cx="3709555" cy="849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Rectangle 3"/>
          <p:cNvSpPr txBox="1">
            <a:spLocks noChangeArrowheads="1"/>
          </p:cNvSpPr>
          <p:nvPr/>
        </p:nvSpPr>
        <p:spPr bwMode="auto">
          <a:xfrm>
            <a:off x="249382" y="4042064"/>
            <a:ext cx="116840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rgbClr val="002060"/>
                </a:solidFill>
                <a:latin typeface="Trebuchet MS" panose="020B0603020202020204" pitchFamily="34" charset="0"/>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rgbClr val="002060"/>
                </a:solidFill>
                <a:latin typeface="Trebuchet MS" panose="020B0603020202020204" pitchFamily="34" charset="0"/>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rgbClr val="002060"/>
                </a:solidFill>
                <a:latin typeface="Trebuchet MS" panose="020B0603020202020204" pitchFamily="34" charset="0"/>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rgbClr val="002060"/>
                </a:solidFill>
                <a:latin typeface="Trebuchet MS" panose="020B0603020202020204" pitchFamily="34" charset="0"/>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rgbClr val="002060"/>
                </a:solidFill>
                <a:latin typeface="Trebuchet MS" panose="020B0603020202020204" pitchFamily="34" charset="0"/>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eaLnBrk="1" hangingPunct="1">
              <a:spcAft>
                <a:spcPct val="20000"/>
              </a:spcAft>
              <a:buFontTx/>
              <a:buNone/>
              <a:defRPr/>
            </a:pPr>
            <a:r>
              <a:rPr lang="en-US" sz="2800" b="1" dirty="0" smtClean="0">
                <a:solidFill>
                  <a:srgbClr val="00FFFF"/>
                </a:solidFill>
                <a:sym typeface="Symbol" pitchFamily="18" charset="2"/>
              </a:rPr>
              <a:t>Definition:</a:t>
            </a:r>
            <a:r>
              <a:rPr lang="en-US" sz="2800" dirty="0" smtClean="0">
                <a:sym typeface="Symbol" pitchFamily="18" charset="2"/>
              </a:rPr>
              <a:t> The</a:t>
            </a:r>
            <a:r>
              <a:rPr lang="en-US" sz="2800" dirty="0" smtClean="0"/>
              <a:t> </a:t>
            </a:r>
            <a:r>
              <a:rPr lang="en-US" sz="2800" b="1" dirty="0">
                <a:solidFill>
                  <a:srgbClr val="00FFFF"/>
                </a:solidFill>
                <a:sym typeface="Symbol" pitchFamily="18" charset="2"/>
              </a:rPr>
              <a:t>Path graph</a:t>
            </a:r>
            <a:r>
              <a:rPr lang="en-US" sz="2800" dirty="0" smtClean="0"/>
              <a:t> </a:t>
            </a:r>
            <a:r>
              <a:rPr lang="en-US" sz="2800" dirty="0"/>
              <a:t>or</a:t>
            </a:r>
            <a:r>
              <a:rPr lang="en-US" sz="2800" dirty="0">
                <a:solidFill>
                  <a:srgbClr val="00B050"/>
                </a:solidFill>
              </a:rPr>
              <a:t> linear graph</a:t>
            </a:r>
            <a:r>
              <a:rPr lang="en-US" sz="2800" dirty="0"/>
              <a:t> is a graph whose vertices can be listed in the order v₁, v₂, …, vₙ such that the edges are {vᵢ, vᵢ₊₁} where i = 1, 2, …, n − 1. </a:t>
            </a:r>
            <a:r>
              <a:rPr lang="en-US" sz="2800" dirty="0" smtClean="0">
                <a:sym typeface="Symbol" pitchFamily="18" charset="2"/>
              </a:rPr>
              <a:t>The </a:t>
            </a:r>
            <a:r>
              <a:rPr lang="en-US" sz="2800" b="1" dirty="0" smtClean="0">
                <a:solidFill>
                  <a:srgbClr val="00FFFF"/>
                </a:solidFill>
                <a:sym typeface="Symbol" pitchFamily="18" charset="2"/>
              </a:rPr>
              <a:t>Path graph</a:t>
            </a:r>
            <a:r>
              <a:rPr lang="en-US" sz="2800" dirty="0" smtClean="0">
                <a:sym typeface="Symbol" pitchFamily="18" charset="2"/>
              </a:rPr>
              <a:t> on n vertices is denoted by </a:t>
            </a:r>
            <a:r>
              <a:rPr lang="en-US" sz="2800" dirty="0" err="1" smtClean="0">
                <a:solidFill>
                  <a:srgbClr val="00B0F0"/>
                </a:solidFill>
                <a:sym typeface="Symbol" pitchFamily="18" charset="2"/>
              </a:rPr>
              <a:t>Pn</a:t>
            </a:r>
            <a:r>
              <a:rPr lang="en-US" sz="2800" dirty="0" smtClean="0">
                <a:sym typeface="Symbol" pitchFamily="18" charset="2"/>
              </a:rPr>
              <a:t>.</a:t>
            </a:r>
          </a:p>
          <a:p>
            <a:pPr marL="0" indent="0" eaLnBrk="1" hangingPunct="1">
              <a:spcAft>
                <a:spcPct val="20000"/>
              </a:spcAft>
              <a:buFontTx/>
              <a:buNone/>
              <a:defRPr/>
            </a:pPr>
            <a:r>
              <a:rPr lang="en-US" sz="2800" dirty="0" smtClean="0">
                <a:solidFill>
                  <a:srgbClr val="66FF33"/>
                </a:solidFill>
                <a:sym typeface="Symbol" pitchFamily="18" charset="2"/>
              </a:rPr>
              <a:t>Example:</a:t>
            </a:r>
          </a:p>
          <a:p>
            <a:pPr marL="0" indent="0" eaLnBrk="1" hangingPunct="1">
              <a:spcAft>
                <a:spcPct val="20000"/>
              </a:spcAft>
              <a:buFontTx/>
              <a:buNone/>
              <a:defRPr/>
            </a:pPr>
            <a:endParaRPr lang="en-US" sz="2800" dirty="0" smtClean="0">
              <a:solidFill>
                <a:srgbClr val="66FF33"/>
              </a:solidFill>
              <a:sym typeface="Symbol" pitchFamily="18" charset="2"/>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305" y="5299364"/>
            <a:ext cx="55245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48576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1363">
                                            <p:txEl>
                                              <p:pRg st="0" end="0"/>
                                            </p:txEl>
                                          </p:spTgt>
                                        </p:tgtEl>
                                        <p:attrNameLst>
                                          <p:attrName>style.visibility</p:attrName>
                                        </p:attrNameLst>
                                      </p:cBhvr>
                                      <p:to>
                                        <p:strVal val="visible"/>
                                      </p:to>
                                    </p:set>
                                    <p:anim calcmode="lin" valueType="num">
                                      <p:cBhvr additive="base">
                                        <p:cTn id="7" dur="500" fill="hold"/>
                                        <p:tgtEl>
                                          <p:spTgt spid="2713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13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1363">
                                            <p:txEl>
                                              <p:pRg st="1" end="1"/>
                                            </p:txEl>
                                          </p:spTgt>
                                        </p:tgtEl>
                                        <p:attrNameLst>
                                          <p:attrName>style.visibility</p:attrName>
                                        </p:attrNameLst>
                                      </p:cBhvr>
                                      <p:to>
                                        <p:strVal val="visible"/>
                                      </p:to>
                                    </p:set>
                                    <p:anim calcmode="lin" valueType="num">
                                      <p:cBhvr additive="base">
                                        <p:cTn id="13" dur="500" fill="hold"/>
                                        <p:tgtEl>
                                          <p:spTgt spid="27136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713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9">
                                            <p:txEl>
                                              <p:pRg st="0" end="0"/>
                                            </p:txEl>
                                          </p:spTgt>
                                        </p:tgtEl>
                                        <p:attrNameLst>
                                          <p:attrName>style.visibility</p:attrName>
                                        </p:attrNameLst>
                                      </p:cBhvr>
                                      <p:to>
                                        <p:strVal val="visible"/>
                                      </p:to>
                                    </p:set>
                                    <p:anim calcmode="lin" valueType="num">
                                      <p:cBhvr additive="base">
                                        <p:cTn id="19"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9">
                                            <p:txEl>
                                              <p:pRg st="1" end="1"/>
                                            </p:txEl>
                                          </p:spTgt>
                                        </p:tgtEl>
                                        <p:attrNameLst>
                                          <p:attrName>style.visibility</p:attrName>
                                        </p:attrNameLst>
                                      </p:cBhvr>
                                      <p:to>
                                        <p:strVal val="visible"/>
                                      </p:to>
                                    </p:set>
                                    <p:anim calcmode="lin" valueType="num">
                                      <p:cBhvr additive="base">
                                        <p:cTn id="25" dur="500" fill="hold"/>
                                        <p:tgtEl>
                                          <p:spTgt spid="49">
                                            <p:txEl>
                                              <p:pRg st="1" end="1"/>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3" grpId="0" build="p" autoUpdateAnimBg="0"/>
      <p:bldP spid="49"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a:xfrm>
            <a:off x="304800" y="0"/>
            <a:ext cx="11480800" cy="838200"/>
          </a:xfrm>
        </p:spPr>
        <p:txBody>
          <a:bodyPr/>
          <a:lstStyle/>
          <a:p>
            <a:pPr eaLnBrk="1" hangingPunct="1">
              <a:defRPr/>
            </a:pPr>
            <a:r>
              <a:rPr lang="en-US" sz="3600" dirty="0" smtClean="0"/>
              <a:t>Special Graphs</a:t>
            </a:r>
            <a:endParaRPr lang="en-CA" sz="3600" dirty="0" smtClean="0"/>
          </a:p>
        </p:txBody>
      </p:sp>
      <p:sp>
        <p:nvSpPr>
          <p:cNvPr id="271363" name="Rectangle 3"/>
          <p:cNvSpPr>
            <a:spLocks noGrp="1" noChangeArrowheads="1"/>
          </p:cNvSpPr>
          <p:nvPr>
            <p:ph type="body" idx="1"/>
          </p:nvPr>
        </p:nvSpPr>
        <p:spPr>
          <a:xfrm>
            <a:off x="304800" y="990600"/>
            <a:ext cx="11684000" cy="1905000"/>
          </a:xfrm>
        </p:spPr>
        <p:txBody>
          <a:bodyPr/>
          <a:lstStyle/>
          <a:p>
            <a:pPr marL="0" indent="0" eaLnBrk="1" hangingPunct="1">
              <a:spcAft>
                <a:spcPct val="20000"/>
              </a:spcAft>
              <a:buFontTx/>
              <a:buNone/>
              <a:defRPr/>
            </a:pPr>
            <a:r>
              <a:rPr lang="en-US" sz="2800" b="1" dirty="0" smtClean="0">
                <a:solidFill>
                  <a:srgbClr val="00FFFF"/>
                </a:solidFill>
                <a:sym typeface="Symbol" pitchFamily="18" charset="2"/>
              </a:rPr>
              <a:t>Definition:</a:t>
            </a:r>
            <a:r>
              <a:rPr lang="en-US" sz="2800" dirty="0" smtClean="0">
                <a:sym typeface="Symbol" pitchFamily="18" charset="2"/>
              </a:rPr>
              <a:t> The </a:t>
            </a:r>
            <a:r>
              <a:rPr lang="en-US" sz="2800" b="1" dirty="0" smtClean="0">
                <a:solidFill>
                  <a:srgbClr val="00FFFF"/>
                </a:solidFill>
                <a:sym typeface="Symbol" pitchFamily="18" charset="2"/>
              </a:rPr>
              <a:t>complete graph</a:t>
            </a:r>
            <a:r>
              <a:rPr lang="en-US" sz="2800" dirty="0" smtClean="0">
                <a:sym typeface="Symbol" pitchFamily="18" charset="2"/>
              </a:rPr>
              <a:t> on n vertices, denoted by </a:t>
            </a:r>
            <a:r>
              <a:rPr lang="en-US" sz="2800" dirty="0" err="1" smtClean="0">
                <a:sym typeface="Symbol" pitchFamily="18" charset="2"/>
              </a:rPr>
              <a:t>K</a:t>
            </a:r>
            <a:r>
              <a:rPr lang="en-US" sz="2800" baseline="-25000" dirty="0" err="1" smtClean="0">
                <a:sym typeface="Symbol" pitchFamily="18" charset="2"/>
              </a:rPr>
              <a:t>n</a:t>
            </a:r>
            <a:r>
              <a:rPr lang="en-US" sz="2800" dirty="0" smtClean="0">
                <a:sym typeface="Symbol" pitchFamily="18" charset="2"/>
              </a:rPr>
              <a:t>, is the simple graph that contains exactly one edge between each pair of distinct vertices.</a:t>
            </a:r>
            <a:endParaRPr lang="en-US" sz="2800" dirty="0" smtClean="0">
              <a:solidFill>
                <a:srgbClr val="66FF33"/>
              </a:solidFill>
              <a:sym typeface="Symbol" pitchFamily="18" charset="2"/>
            </a:endParaRPr>
          </a:p>
        </p:txBody>
      </p:sp>
      <p:sp>
        <p:nvSpPr>
          <p:cNvPr id="271364" name="AutoShape 4"/>
          <p:cNvSpPr>
            <a:spLocks noChangeArrowheads="1"/>
          </p:cNvSpPr>
          <p:nvPr/>
        </p:nvSpPr>
        <p:spPr bwMode="auto">
          <a:xfrm>
            <a:off x="1016000" y="4800600"/>
            <a:ext cx="203200" cy="152400"/>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grpSp>
        <p:nvGrpSpPr>
          <p:cNvPr id="2" name="Group 5"/>
          <p:cNvGrpSpPr>
            <a:grpSpLocks/>
          </p:cNvGrpSpPr>
          <p:nvPr/>
        </p:nvGrpSpPr>
        <p:grpSpPr bwMode="auto">
          <a:xfrm>
            <a:off x="2235200" y="3733800"/>
            <a:ext cx="203200" cy="1219200"/>
            <a:chOff x="1056" y="2352"/>
            <a:chExt cx="96" cy="768"/>
          </a:xfrm>
        </p:grpSpPr>
        <p:sp>
          <p:nvSpPr>
            <p:cNvPr id="271366" name="AutoShape 6"/>
            <p:cNvSpPr>
              <a:spLocks noChangeArrowheads="1"/>
            </p:cNvSpPr>
            <p:nvPr/>
          </p:nvSpPr>
          <p:spPr bwMode="auto">
            <a:xfrm>
              <a:off x="1056" y="302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1367" name="AutoShape 7"/>
            <p:cNvSpPr>
              <a:spLocks noChangeArrowheads="1"/>
            </p:cNvSpPr>
            <p:nvPr/>
          </p:nvSpPr>
          <p:spPr bwMode="auto">
            <a:xfrm>
              <a:off x="1056" y="235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18481" name="AutoShape 8"/>
            <p:cNvCxnSpPr>
              <a:cxnSpLocks noChangeShapeType="1"/>
              <a:stCxn id="271366" idx="0"/>
              <a:endCxn id="271367" idx="4"/>
            </p:cNvCxnSpPr>
            <p:nvPr/>
          </p:nvCxnSpPr>
          <p:spPr bwMode="auto">
            <a:xfrm flipV="1">
              <a:off x="1104" y="2448"/>
              <a:ext cx="0" cy="57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grpSp>
        <p:nvGrpSpPr>
          <p:cNvPr id="3" name="Group 9"/>
          <p:cNvGrpSpPr>
            <a:grpSpLocks/>
          </p:cNvGrpSpPr>
          <p:nvPr/>
        </p:nvGrpSpPr>
        <p:grpSpPr bwMode="auto">
          <a:xfrm>
            <a:off x="3352800" y="3733800"/>
            <a:ext cx="1828800" cy="1219200"/>
            <a:chOff x="1584" y="2352"/>
            <a:chExt cx="864" cy="768"/>
          </a:xfrm>
        </p:grpSpPr>
        <p:sp>
          <p:nvSpPr>
            <p:cNvPr id="271370" name="AutoShape 10"/>
            <p:cNvSpPr>
              <a:spLocks noChangeArrowheads="1"/>
            </p:cNvSpPr>
            <p:nvPr/>
          </p:nvSpPr>
          <p:spPr bwMode="auto">
            <a:xfrm>
              <a:off x="1584" y="302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1371" name="AutoShape 11"/>
            <p:cNvSpPr>
              <a:spLocks noChangeArrowheads="1"/>
            </p:cNvSpPr>
            <p:nvPr/>
          </p:nvSpPr>
          <p:spPr bwMode="auto">
            <a:xfrm>
              <a:off x="2352" y="302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1372" name="AutoShape 12"/>
            <p:cNvSpPr>
              <a:spLocks noChangeArrowheads="1"/>
            </p:cNvSpPr>
            <p:nvPr/>
          </p:nvSpPr>
          <p:spPr bwMode="auto">
            <a:xfrm>
              <a:off x="1968" y="235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18476" name="AutoShape 13"/>
            <p:cNvCxnSpPr>
              <a:cxnSpLocks noChangeShapeType="1"/>
              <a:stCxn id="271370" idx="7"/>
              <a:endCxn id="271372" idx="3"/>
            </p:cNvCxnSpPr>
            <p:nvPr/>
          </p:nvCxnSpPr>
          <p:spPr bwMode="auto">
            <a:xfrm flipV="1">
              <a:off x="1666" y="2434"/>
              <a:ext cx="316" cy="604"/>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8477" name="AutoShape 14"/>
            <p:cNvCxnSpPr>
              <a:cxnSpLocks noChangeShapeType="1"/>
              <a:stCxn id="271370" idx="6"/>
              <a:endCxn id="271371" idx="2"/>
            </p:cNvCxnSpPr>
            <p:nvPr/>
          </p:nvCxnSpPr>
          <p:spPr bwMode="auto">
            <a:xfrm>
              <a:off x="1680" y="3072"/>
              <a:ext cx="672"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8478" name="AutoShape 15"/>
            <p:cNvCxnSpPr>
              <a:cxnSpLocks noChangeShapeType="1"/>
              <a:stCxn id="271371" idx="1"/>
              <a:endCxn id="271372" idx="5"/>
            </p:cNvCxnSpPr>
            <p:nvPr/>
          </p:nvCxnSpPr>
          <p:spPr bwMode="auto">
            <a:xfrm flipH="1" flipV="1">
              <a:off x="2050" y="2434"/>
              <a:ext cx="316" cy="604"/>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grpSp>
        <p:nvGrpSpPr>
          <p:cNvPr id="4" name="Group 16"/>
          <p:cNvGrpSpPr>
            <a:grpSpLocks/>
          </p:cNvGrpSpPr>
          <p:nvPr/>
        </p:nvGrpSpPr>
        <p:grpSpPr bwMode="auto">
          <a:xfrm>
            <a:off x="6197600" y="3733800"/>
            <a:ext cx="1727200" cy="1219200"/>
            <a:chOff x="2928" y="2352"/>
            <a:chExt cx="816" cy="768"/>
          </a:xfrm>
        </p:grpSpPr>
        <p:sp>
          <p:nvSpPr>
            <p:cNvPr id="271377" name="AutoShape 17"/>
            <p:cNvSpPr>
              <a:spLocks noChangeArrowheads="1"/>
            </p:cNvSpPr>
            <p:nvPr/>
          </p:nvSpPr>
          <p:spPr bwMode="auto">
            <a:xfrm>
              <a:off x="2928" y="302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1378" name="AutoShape 18"/>
            <p:cNvSpPr>
              <a:spLocks noChangeArrowheads="1"/>
            </p:cNvSpPr>
            <p:nvPr/>
          </p:nvSpPr>
          <p:spPr bwMode="auto">
            <a:xfrm>
              <a:off x="3648" y="302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1379" name="AutoShape 19"/>
            <p:cNvSpPr>
              <a:spLocks noChangeArrowheads="1"/>
            </p:cNvSpPr>
            <p:nvPr/>
          </p:nvSpPr>
          <p:spPr bwMode="auto">
            <a:xfrm>
              <a:off x="2928" y="235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1380" name="AutoShape 20"/>
            <p:cNvSpPr>
              <a:spLocks noChangeArrowheads="1"/>
            </p:cNvSpPr>
            <p:nvPr/>
          </p:nvSpPr>
          <p:spPr bwMode="auto">
            <a:xfrm>
              <a:off x="3648" y="235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18467" name="AutoShape 21"/>
            <p:cNvCxnSpPr>
              <a:cxnSpLocks noChangeShapeType="1"/>
              <a:stCxn id="271377" idx="0"/>
              <a:endCxn id="271379" idx="4"/>
            </p:cNvCxnSpPr>
            <p:nvPr/>
          </p:nvCxnSpPr>
          <p:spPr bwMode="auto">
            <a:xfrm flipV="1">
              <a:off x="2976" y="2448"/>
              <a:ext cx="0" cy="57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8468" name="AutoShape 22"/>
            <p:cNvCxnSpPr>
              <a:cxnSpLocks noChangeShapeType="1"/>
              <a:stCxn id="271379" idx="6"/>
              <a:endCxn id="271380" idx="2"/>
            </p:cNvCxnSpPr>
            <p:nvPr/>
          </p:nvCxnSpPr>
          <p:spPr bwMode="auto">
            <a:xfrm>
              <a:off x="3024" y="2400"/>
              <a:ext cx="624"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8469" name="AutoShape 23"/>
            <p:cNvCxnSpPr>
              <a:cxnSpLocks noChangeShapeType="1"/>
              <a:stCxn id="271380" idx="4"/>
              <a:endCxn id="271378" idx="0"/>
            </p:cNvCxnSpPr>
            <p:nvPr/>
          </p:nvCxnSpPr>
          <p:spPr bwMode="auto">
            <a:xfrm>
              <a:off x="3696" y="2448"/>
              <a:ext cx="0" cy="57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8470" name="AutoShape 24"/>
            <p:cNvCxnSpPr>
              <a:cxnSpLocks noChangeShapeType="1"/>
              <a:stCxn id="271377" idx="6"/>
              <a:endCxn id="271378" idx="2"/>
            </p:cNvCxnSpPr>
            <p:nvPr/>
          </p:nvCxnSpPr>
          <p:spPr bwMode="auto">
            <a:xfrm>
              <a:off x="3024" y="3072"/>
              <a:ext cx="624"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8471" name="AutoShape 25"/>
            <p:cNvCxnSpPr>
              <a:cxnSpLocks noChangeShapeType="1"/>
              <a:stCxn id="271377" idx="7"/>
              <a:endCxn id="271380" idx="3"/>
            </p:cNvCxnSpPr>
            <p:nvPr/>
          </p:nvCxnSpPr>
          <p:spPr bwMode="auto">
            <a:xfrm flipV="1">
              <a:off x="3010" y="2434"/>
              <a:ext cx="652" cy="604"/>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8472" name="AutoShape 26"/>
            <p:cNvCxnSpPr>
              <a:cxnSpLocks noChangeShapeType="1"/>
              <a:stCxn id="271379" idx="5"/>
              <a:endCxn id="271378" idx="1"/>
            </p:cNvCxnSpPr>
            <p:nvPr/>
          </p:nvCxnSpPr>
          <p:spPr bwMode="auto">
            <a:xfrm>
              <a:off x="3010" y="2434"/>
              <a:ext cx="652" cy="604"/>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grpSp>
        <p:nvGrpSpPr>
          <p:cNvPr id="5" name="Group 27"/>
          <p:cNvGrpSpPr>
            <a:grpSpLocks/>
          </p:cNvGrpSpPr>
          <p:nvPr/>
        </p:nvGrpSpPr>
        <p:grpSpPr bwMode="auto">
          <a:xfrm>
            <a:off x="8940800" y="3352800"/>
            <a:ext cx="2235200" cy="1600200"/>
            <a:chOff x="4224" y="2112"/>
            <a:chExt cx="1056" cy="1008"/>
          </a:xfrm>
        </p:grpSpPr>
        <p:sp>
          <p:nvSpPr>
            <p:cNvPr id="271388" name="AutoShape 28"/>
            <p:cNvSpPr>
              <a:spLocks noChangeArrowheads="1"/>
            </p:cNvSpPr>
            <p:nvPr/>
          </p:nvSpPr>
          <p:spPr bwMode="auto">
            <a:xfrm>
              <a:off x="4416" y="302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1389" name="AutoShape 29"/>
            <p:cNvSpPr>
              <a:spLocks noChangeArrowheads="1"/>
            </p:cNvSpPr>
            <p:nvPr/>
          </p:nvSpPr>
          <p:spPr bwMode="auto">
            <a:xfrm>
              <a:off x="4992" y="302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1390" name="AutoShape 30"/>
            <p:cNvSpPr>
              <a:spLocks noChangeArrowheads="1"/>
            </p:cNvSpPr>
            <p:nvPr/>
          </p:nvSpPr>
          <p:spPr bwMode="auto">
            <a:xfrm>
              <a:off x="4224" y="249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1391" name="AutoShape 31"/>
            <p:cNvSpPr>
              <a:spLocks noChangeArrowheads="1"/>
            </p:cNvSpPr>
            <p:nvPr/>
          </p:nvSpPr>
          <p:spPr bwMode="auto">
            <a:xfrm>
              <a:off x="5184" y="249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1392" name="AutoShape 32"/>
            <p:cNvSpPr>
              <a:spLocks noChangeArrowheads="1"/>
            </p:cNvSpPr>
            <p:nvPr/>
          </p:nvSpPr>
          <p:spPr bwMode="auto">
            <a:xfrm>
              <a:off x="4704" y="211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18453" name="AutoShape 33"/>
            <p:cNvCxnSpPr>
              <a:cxnSpLocks noChangeShapeType="1"/>
              <a:stCxn id="271390" idx="4"/>
              <a:endCxn id="271388" idx="1"/>
            </p:cNvCxnSpPr>
            <p:nvPr/>
          </p:nvCxnSpPr>
          <p:spPr bwMode="auto">
            <a:xfrm>
              <a:off x="4272" y="2592"/>
              <a:ext cx="158" cy="44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8454" name="AutoShape 34"/>
            <p:cNvCxnSpPr>
              <a:cxnSpLocks noChangeShapeType="1"/>
              <a:stCxn id="271388" idx="6"/>
              <a:endCxn id="271389" idx="2"/>
            </p:cNvCxnSpPr>
            <p:nvPr/>
          </p:nvCxnSpPr>
          <p:spPr bwMode="auto">
            <a:xfrm>
              <a:off x="4512" y="3072"/>
              <a:ext cx="480"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8455" name="AutoShape 35"/>
            <p:cNvCxnSpPr>
              <a:cxnSpLocks noChangeShapeType="1"/>
              <a:stCxn id="271389" idx="7"/>
              <a:endCxn id="271391" idx="4"/>
            </p:cNvCxnSpPr>
            <p:nvPr/>
          </p:nvCxnSpPr>
          <p:spPr bwMode="auto">
            <a:xfrm flipV="1">
              <a:off x="5074" y="2592"/>
              <a:ext cx="158" cy="44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8456" name="AutoShape 36"/>
            <p:cNvCxnSpPr>
              <a:cxnSpLocks noChangeShapeType="1"/>
              <a:stCxn id="271391" idx="1"/>
              <a:endCxn id="271392" idx="5"/>
            </p:cNvCxnSpPr>
            <p:nvPr/>
          </p:nvCxnSpPr>
          <p:spPr bwMode="auto">
            <a:xfrm flipH="1" flipV="1">
              <a:off x="4786" y="2194"/>
              <a:ext cx="412" cy="31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8457" name="AutoShape 37"/>
            <p:cNvCxnSpPr>
              <a:cxnSpLocks noChangeShapeType="1"/>
              <a:stCxn id="271390" idx="7"/>
              <a:endCxn id="271392" idx="3"/>
            </p:cNvCxnSpPr>
            <p:nvPr/>
          </p:nvCxnSpPr>
          <p:spPr bwMode="auto">
            <a:xfrm flipV="1">
              <a:off x="4306" y="2194"/>
              <a:ext cx="412" cy="31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8458" name="AutoShape 38"/>
            <p:cNvCxnSpPr>
              <a:cxnSpLocks noChangeShapeType="1"/>
              <a:stCxn id="271392" idx="4"/>
              <a:endCxn id="271388" idx="0"/>
            </p:cNvCxnSpPr>
            <p:nvPr/>
          </p:nvCxnSpPr>
          <p:spPr bwMode="auto">
            <a:xfrm flipH="1">
              <a:off x="4464" y="2208"/>
              <a:ext cx="288" cy="81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8459" name="AutoShape 39"/>
            <p:cNvCxnSpPr>
              <a:cxnSpLocks noChangeShapeType="1"/>
              <a:stCxn id="271392" idx="4"/>
              <a:endCxn id="271389" idx="1"/>
            </p:cNvCxnSpPr>
            <p:nvPr/>
          </p:nvCxnSpPr>
          <p:spPr bwMode="auto">
            <a:xfrm>
              <a:off x="4752" y="2208"/>
              <a:ext cx="254" cy="83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8460" name="AutoShape 40"/>
            <p:cNvCxnSpPr>
              <a:cxnSpLocks noChangeShapeType="1"/>
              <a:stCxn id="271390" idx="6"/>
              <a:endCxn id="271391" idx="2"/>
            </p:cNvCxnSpPr>
            <p:nvPr/>
          </p:nvCxnSpPr>
          <p:spPr bwMode="auto">
            <a:xfrm>
              <a:off x="4320" y="2544"/>
              <a:ext cx="864"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8461" name="AutoShape 41"/>
            <p:cNvCxnSpPr>
              <a:cxnSpLocks noChangeShapeType="1"/>
              <a:stCxn id="271390" idx="5"/>
              <a:endCxn id="271389" idx="1"/>
            </p:cNvCxnSpPr>
            <p:nvPr/>
          </p:nvCxnSpPr>
          <p:spPr bwMode="auto">
            <a:xfrm>
              <a:off x="4306" y="2578"/>
              <a:ext cx="700" cy="46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8462" name="AutoShape 42"/>
            <p:cNvCxnSpPr>
              <a:cxnSpLocks noChangeShapeType="1"/>
              <a:stCxn id="271388" idx="7"/>
              <a:endCxn id="271391" idx="3"/>
            </p:cNvCxnSpPr>
            <p:nvPr/>
          </p:nvCxnSpPr>
          <p:spPr bwMode="auto">
            <a:xfrm flipV="1">
              <a:off x="4498" y="2578"/>
              <a:ext cx="700" cy="46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sp>
        <p:nvSpPr>
          <p:cNvPr id="271403" name="Text Box 43"/>
          <p:cNvSpPr txBox="1">
            <a:spLocks noChangeArrowheads="1"/>
          </p:cNvSpPr>
          <p:nvPr/>
        </p:nvSpPr>
        <p:spPr bwMode="auto">
          <a:xfrm>
            <a:off x="812800" y="5105401"/>
            <a:ext cx="812800"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K</a:t>
            </a:r>
            <a:r>
              <a:rPr lang="en-US" baseline="-25000">
                <a:effectLst>
                  <a:outerShdw blurRad="38100" dist="38100" dir="2700000" algn="tl">
                    <a:srgbClr val="000000"/>
                  </a:outerShdw>
                </a:effectLst>
              </a:rPr>
              <a:t>1</a:t>
            </a:r>
          </a:p>
        </p:txBody>
      </p:sp>
      <p:sp>
        <p:nvSpPr>
          <p:cNvPr id="271404" name="Text Box 44"/>
          <p:cNvSpPr txBox="1">
            <a:spLocks noChangeArrowheads="1"/>
          </p:cNvSpPr>
          <p:nvPr/>
        </p:nvSpPr>
        <p:spPr bwMode="auto">
          <a:xfrm>
            <a:off x="1930400" y="5105401"/>
            <a:ext cx="812800"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K</a:t>
            </a:r>
            <a:r>
              <a:rPr lang="en-US" baseline="-25000">
                <a:effectLst>
                  <a:outerShdw blurRad="38100" dist="38100" dir="2700000" algn="tl">
                    <a:srgbClr val="000000"/>
                  </a:outerShdw>
                </a:effectLst>
              </a:rPr>
              <a:t>2</a:t>
            </a:r>
          </a:p>
        </p:txBody>
      </p:sp>
      <p:sp>
        <p:nvSpPr>
          <p:cNvPr id="271405" name="Text Box 45"/>
          <p:cNvSpPr txBox="1">
            <a:spLocks noChangeArrowheads="1"/>
          </p:cNvSpPr>
          <p:nvPr/>
        </p:nvSpPr>
        <p:spPr bwMode="auto">
          <a:xfrm>
            <a:off x="3860800" y="5105401"/>
            <a:ext cx="812800"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K</a:t>
            </a:r>
            <a:r>
              <a:rPr lang="en-US" baseline="-25000">
                <a:effectLst>
                  <a:outerShdw blurRad="38100" dist="38100" dir="2700000" algn="tl">
                    <a:srgbClr val="000000"/>
                  </a:outerShdw>
                </a:effectLst>
              </a:rPr>
              <a:t>3</a:t>
            </a:r>
          </a:p>
        </p:txBody>
      </p:sp>
      <p:sp>
        <p:nvSpPr>
          <p:cNvPr id="271406" name="Text Box 46"/>
          <p:cNvSpPr txBox="1">
            <a:spLocks noChangeArrowheads="1"/>
          </p:cNvSpPr>
          <p:nvPr/>
        </p:nvSpPr>
        <p:spPr bwMode="auto">
          <a:xfrm>
            <a:off x="6705600" y="5105401"/>
            <a:ext cx="812800"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K</a:t>
            </a:r>
            <a:r>
              <a:rPr lang="en-US" baseline="-25000">
                <a:effectLst>
                  <a:outerShdw blurRad="38100" dist="38100" dir="2700000" algn="tl">
                    <a:srgbClr val="000000"/>
                  </a:outerShdw>
                </a:effectLst>
              </a:rPr>
              <a:t>4</a:t>
            </a:r>
          </a:p>
        </p:txBody>
      </p:sp>
      <p:sp>
        <p:nvSpPr>
          <p:cNvPr id="271407" name="Text Box 47"/>
          <p:cNvSpPr txBox="1">
            <a:spLocks noChangeArrowheads="1"/>
          </p:cNvSpPr>
          <p:nvPr/>
        </p:nvSpPr>
        <p:spPr bwMode="auto">
          <a:xfrm>
            <a:off x="9652000" y="5105401"/>
            <a:ext cx="812800"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K</a:t>
            </a:r>
            <a:r>
              <a:rPr lang="en-US" baseline="-25000">
                <a:effectLst>
                  <a:outerShdw blurRad="38100" dist="38100" dir="2700000" algn="tl">
                    <a:srgbClr val="000000"/>
                  </a:outerShdw>
                </a:effectLst>
              </a:rPr>
              <a:t>5</a:t>
            </a:r>
          </a:p>
        </p:txBody>
      </p:sp>
    </p:spTree>
    <p:extLst>
      <p:ext uri="{BB962C8B-B14F-4D97-AF65-F5344CB8AC3E}">
        <p14:creationId xmlns:p14="http://schemas.microsoft.com/office/powerpoint/2010/main" val="2112891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1363">
                                            <p:txEl>
                                              <p:pRg st="0" end="0"/>
                                            </p:txEl>
                                          </p:spTgt>
                                        </p:tgtEl>
                                        <p:attrNameLst>
                                          <p:attrName>style.visibility</p:attrName>
                                        </p:attrNameLst>
                                      </p:cBhvr>
                                      <p:to>
                                        <p:strVal val="visible"/>
                                      </p:to>
                                    </p:set>
                                    <p:anim calcmode="lin" valueType="num">
                                      <p:cBhvr additive="base">
                                        <p:cTn id="7" dur="500" fill="hold"/>
                                        <p:tgtEl>
                                          <p:spTgt spid="2713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13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1403"/>
                                        </p:tgtEl>
                                        <p:attrNameLst>
                                          <p:attrName>style.visibility</p:attrName>
                                        </p:attrNameLst>
                                      </p:cBhvr>
                                      <p:to>
                                        <p:strVal val="visible"/>
                                      </p:to>
                                    </p:set>
                                    <p:anim calcmode="lin" valueType="num">
                                      <p:cBhvr additive="base">
                                        <p:cTn id="13" dur="500" fill="hold"/>
                                        <p:tgtEl>
                                          <p:spTgt spid="271403"/>
                                        </p:tgtEl>
                                        <p:attrNameLst>
                                          <p:attrName>ppt_x</p:attrName>
                                        </p:attrNameLst>
                                      </p:cBhvr>
                                      <p:tavLst>
                                        <p:tav tm="0">
                                          <p:val>
                                            <p:strVal val="#ppt_x"/>
                                          </p:val>
                                        </p:tav>
                                        <p:tav tm="100000">
                                          <p:val>
                                            <p:strVal val="#ppt_x"/>
                                          </p:val>
                                        </p:tav>
                                      </p:tavLst>
                                    </p:anim>
                                    <p:anim calcmode="lin" valueType="num">
                                      <p:cBhvr additive="base">
                                        <p:cTn id="14" dur="500" fill="hold"/>
                                        <p:tgtEl>
                                          <p:spTgt spid="27140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71364"/>
                                        </p:tgtEl>
                                        <p:attrNameLst>
                                          <p:attrName>style.visibility</p:attrName>
                                        </p:attrNameLst>
                                      </p:cBhvr>
                                      <p:to>
                                        <p:strVal val="visible"/>
                                      </p:to>
                                    </p:set>
                                    <p:anim calcmode="lin" valueType="num">
                                      <p:cBhvr>
                                        <p:cTn id="19" dur="500" fill="hold"/>
                                        <p:tgtEl>
                                          <p:spTgt spid="271364"/>
                                        </p:tgtEl>
                                        <p:attrNameLst>
                                          <p:attrName>ppt_w</p:attrName>
                                        </p:attrNameLst>
                                      </p:cBhvr>
                                      <p:tavLst>
                                        <p:tav tm="0">
                                          <p:val>
                                            <p:fltVal val="0"/>
                                          </p:val>
                                        </p:tav>
                                        <p:tav tm="100000">
                                          <p:val>
                                            <p:strVal val="#ppt_w"/>
                                          </p:val>
                                        </p:tav>
                                      </p:tavLst>
                                    </p:anim>
                                    <p:anim calcmode="lin" valueType="num">
                                      <p:cBhvr>
                                        <p:cTn id="20" dur="500" fill="hold"/>
                                        <p:tgtEl>
                                          <p:spTgt spid="271364"/>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1404"/>
                                        </p:tgtEl>
                                        <p:attrNameLst>
                                          <p:attrName>style.visibility</p:attrName>
                                        </p:attrNameLst>
                                      </p:cBhvr>
                                      <p:to>
                                        <p:strVal val="visible"/>
                                      </p:to>
                                    </p:set>
                                    <p:anim calcmode="lin" valueType="num">
                                      <p:cBhvr additive="base">
                                        <p:cTn id="25" dur="500" fill="hold"/>
                                        <p:tgtEl>
                                          <p:spTgt spid="271404"/>
                                        </p:tgtEl>
                                        <p:attrNameLst>
                                          <p:attrName>ppt_x</p:attrName>
                                        </p:attrNameLst>
                                      </p:cBhvr>
                                      <p:tavLst>
                                        <p:tav tm="0">
                                          <p:val>
                                            <p:strVal val="#ppt_x"/>
                                          </p:val>
                                        </p:tav>
                                        <p:tav tm="100000">
                                          <p:val>
                                            <p:strVal val="#ppt_x"/>
                                          </p:val>
                                        </p:tav>
                                      </p:tavLst>
                                    </p:anim>
                                    <p:anim calcmode="lin" valueType="num">
                                      <p:cBhvr additive="base">
                                        <p:cTn id="26" dur="500" fill="hold"/>
                                        <p:tgtEl>
                                          <p:spTgt spid="27140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1405"/>
                                        </p:tgtEl>
                                        <p:attrNameLst>
                                          <p:attrName>style.visibility</p:attrName>
                                        </p:attrNameLst>
                                      </p:cBhvr>
                                      <p:to>
                                        <p:strVal val="visible"/>
                                      </p:to>
                                    </p:set>
                                    <p:anim calcmode="lin" valueType="num">
                                      <p:cBhvr additive="base">
                                        <p:cTn id="37" dur="500" fill="hold"/>
                                        <p:tgtEl>
                                          <p:spTgt spid="271405"/>
                                        </p:tgtEl>
                                        <p:attrNameLst>
                                          <p:attrName>ppt_x</p:attrName>
                                        </p:attrNameLst>
                                      </p:cBhvr>
                                      <p:tavLst>
                                        <p:tav tm="0">
                                          <p:val>
                                            <p:strVal val="#ppt_x"/>
                                          </p:val>
                                        </p:tav>
                                        <p:tav tm="100000">
                                          <p:val>
                                            <p:strVal val="#ppt_x"/>
                                          </p:val>
                                        </p:tav>
                                      </p:tavLst>
                                    </p:anim>
                                    <p:anim calcmode="lin" valueType="num">
                                      <p:cBhvr additive="base">
                                        <p:cTn id="38" dur="500" fill="hold"/>
                                        <p:tgtEl>
                                          <p:spTgt spid="271405"/>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3" presetClass="entr" presetSubtype="16"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ppt_w</p:attrName>
                                        </p:attrNameLst>
                                      </p:cBhvr>
                                      <p:tavLst>
                                        <p:tav tm="0">
                                          <p:val>
                                            <p:fltVal val="0"/>
                                          </p:val>
                                        </p:tav>
                                        <p:tav tm="100000">
                                          <p:val>
                                            <p:strVal val="#ppt_w"/>
                                          </p:val>
                                        </p:tav>
                                      </p:tavLst>
                                    </p:anim>
                                    <p:anim calcmode="lin" valueType="num">
                                      <p:cBhvr>
                                        <p:cTn id="4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71406"/>
                                        </p:tgtEl>
                                        <p:attrNameLst>
                                          <p:attrName>style.visibility</p:attrName>
                                        </p:attrNameLst>
                                      </p:cBhvr>
                                      <p:to>
                                        <p:strVal val="visible"/>
                                      </p:to>
                                    </p:set>
                                    <p:anim calcmode="lin" valueType="num">
                                      <p:cBhvr additive="base">
                                        <p:cTn id="49" dur="500" fill="hold"/>
                                        <p:tgtEl>
                                          <p:spTgt spid="271406"/>
                                        </p:tgtEl>
                                        <p:attrNameLst>
                                          <p:attrName>ppt_x</p:attrName>
                                        </p:attrNameLst>
                                      </p:cBhvr>
                                      <p:tavLst>
                                        <p:tav tm="0">
                                          <p:val>
                                            <p:strVal val="#ppt_x"/>
                                          </p:val>
                                        </p:tav>
                                        <p:tav tm="100000">
                                          <p:val>
                                            <p:strVal val="#ppt_x"/>
                                          </p:val>
                                        </p:tav>
                                      </p:tavLst>
                                    </p:anim>
                                    <p:anim calcmode="lin" valueType="num">
                                      <p:cBhvr additive="base">
                                        <p:cTn id="50" dur="500" fill="hold"/>
                                        <p:tgtEl>
                                          <p:spTgt spid="271406"/>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3" presetClass="entr" presetSubtype="16"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p:cTn id="55" dur="500" fill="hold"/>
                                        <p:tgtEl>
                                          <p:spTgt spid="4"/>
                                        </p:tgtEl>
                                        <p:attrNameLst>
                                          <p:attrName>ppt_w</p:attrName>
                                        </p:attrNameLst>
                                      </p:cBhvr>
                                      <p:tavLst>
                                        <p:tav tm="0">
                                          <p:val>
                                            <p:fltVal val="0"/>
                                          </p:val>
                                        </p:tav>
                                        <p:tav tm="100000">
                                          <p:val>
                                            <p:strVal val="#ppt_w"/>
                                          </p:val>
                                        </p:tav>
                                      </p:tavLst>
                                    </p:anim>
                                    <p:anim calcmode="lin" valueType="num">
                                      <p:cBhvr>
                                        <p:cTn id="56"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71407"/>
                                        </p:tgtEl>
                                        <p:attrNameLst>
                                          <p:attrName>style.visibility</p:attrName>
                                        </p:attrNameLst>
                                      </p:cBhvr>
                                      <p:to>
                                        <p:strVal val="visible"/>
                                      </p:to>
                                    </p:set>
                                    <p:anim calcmode="lin" valueType="num">
                                      <p:cBhvr additive="base">
                                        <p:cTn id="61" dur="500" fill="hold"/>
                                        <p:tgtEl>
                                          <p:spTgt spid="271407"/>
                                        </p:tgtEl>
                                        <p:attrNameLst>
                                          <p:attrName>ppt_x</p:attrName>
                                        </p:attrNameLst>
                                      </p:cBhvr>
                                      <p:tavLst>
                                        <p:tav tm="0">
                                          <p:val>
                                            <p:strVal val="#ppt_x"/>
                                          </p:val>
                                        </p:tav>
                                        <p:tav tm="100000">
                                          <p:val>
                                            <p:strVal val="#ppt_x"/>
                                          </p:val>
                                        </p:tav>
                                      </p:tavLst>
                                    </p:anim>
                                    <p:anim calcmode="lin" valueType="num">
                                      <p:cBhvr additive="base">
                                        <p:cTn id="62" dur="500" fill="hold"/>
                                        <p:tgtEl>
                                          <p:spTgt spid="271407"/>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3" presetClass="entr" presetSubtype="16"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p:cTn id="67" dur="500" fill="hold"/>
                                        <p:tgtEl>
                                          <p:spTgt spid="5"/>
                                        </p:tgtEl>
                                        <p:attrNameLst>
                                          <p:attrName>ppt_w</p:attrName>
                                        </p:attrNameLst>
                                      </p:cBhvr>
                                      <p:tavLst>
                                        <p:tav tm="0">
                                          <p:val>
                                            <p:fltVal val="0"/>
                                          </p:val>
                                        </p:tav>
                                        <p:tav tm="100000">
                                          <p:val>
                                            <p:strVal val="#ppt_w"/>
                                          </p:val>
                                        </p:tav>
                                      </p:tavLst>
                                    </p:anim>
                                    <p:anim calcmode="lin" valueType="num">
                                      <p:cBhvr>
                                        <p:cTn id="6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3" grpId="0" build="p" autoUpdateAnimBg="0"/>
      <p:bldP spid="271364" grpId="0" animBg="1"/>
      <p:bldP spid="271403" grpId="0" autoUpdateAnimBg="0"/>
      <p:bldP spid="271404" grpId="0" autoUpdateAnimBg="0"/>
      <p:bldP spid="271405" grpId="0" autoUpdateAnimBg="0"/>
      <p:bldP spid="271406" grpId="0" autoUpdateAnimBg="0"/>
      <p:bldP spid="271407"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a:xfrm>
            <a:off x="304800" y="0"/>
            <a:ext cx="11480800" cy="838200"/>
          </a:xfrm>
        </p:spPr>
        <p:txBody>
          <a:bodyPr/>
          <a:lstStyle/>
          <a:p>
            <a:pPr eaLnBrk="1" hangingPunct="1">
              <a:defRPr/>
            </a:pPr>
            <a:r>
              <a:rPr lang="en-US" sz="3600" smtClean="0"/>
              <a:t>Special Graphs</a:t>
            </a:r>
            <a:endParaRPr lang="en-CA" sz="3600" smtClean="0"/>
          </a:p>
        </p:txBody>
      </p:sp>
      <p:sp>
        <p:nvSpPr>
          <p:cNvPr id="272387" name="Rectangle 3"/>
          <p:cNvSpPr>
            <a:spLocks noGrp="1" noChangeArrowheads="1"/>
          </p:cNvSpPr>
          <p:nvPr>
            <p:ph type="body" idx="1"/>
          </p:nvPr>
        </p:nvSpPr>
        <p:spPr>
          <a:xfrm>
            <a:off x="304800" y="990600"/>
            <a:ext cx="11684000" cy="1905000"/>
          </a:xfrm>
        </p:spPr>
        <p:txBody>
          <a:bodyPr/>
          <a:lstStyle/>
          <a:p>
            <a:pPr marL="0" indent="0" eaLnBrk="1" hangingPunct="1">
              <a:spcAft>
                <a:spcPct val="20000"/>
              </a:spcAft>
              <a:buFontTx/>
              <a:buNone/>
              <a:defRPr/>
            </a:pPr>
            <a:r>
              <a:rPr lang="en-US" sz="2800" b="1" smtClean="0">
                <a:solidFill>
                  <a:srgbClr val="00FFFF"/>
                </a:solidFill>
                <a:sym typeface="Symbol" pitchFamily="18" charset="2"/>
              </a:rPr>
              <a:t>Definition:</a:t>
            </a:r>
            <a:r>
              <a:rPr lang="en-US" sz="2800" smtClean="0">
                <a:sym typeface="Symbol" pitchFamily="18" charset="2"/>
              </a:rPr>
              <a:t> The </a:t>
            </a:r>
            <a:r>
              <a:rPr lang="en-US" sz="2800" b="1" smtClean="0">
                <a:solidFill>
                  <a:srgbClr val="00FFFF"/>
                </a:solidFill>
                <a:sym typeface="Symbol" pitchFamily="18" charset="2"/>
              </a:rPr>
              <a:t>cycle</a:t>
            </a:r>
            <a:r>
              <a:rPr lang="en-US" sz="2800" smtClean="0">
                <a:sym typeface="Symbol" pitchFamily="18" charset="2"/>
              </a:rPr>
              <a:t> C</a:t>
            </a:r>
            <a:r>
              <a:rPr lang="en-US" sz="2800" baseline="-25000" smtClean="0">
                <a:sym typeface="Symbol" pitchFamily="18" charset="2"/>
              </a:rPr>
              <a:t>n</a:t>
            </a:r>
            <a:r>
              <a:rPr lang="en-US" sz="2800" smtClean="0">
                <a:sym typeface="Symbol" pitchFamily="18" charset="2"/>
              </a:rPr>
              <a:t>, n  3, consists of n vertices v</a:t>
            </a:r>
            <a:r>
              <a:rPr lang="en-US" sz="2800" baseline="-25000" smtClean="0">
                <a:sym typeface="Symbol" pitchFamily="18" charset="2"/>
              </a:rPr>
              <a:t>1</a:t>
            </a:r>
            <a:r>
              <a:rPr lang="en-US" sz="2800" smtClean="0">
                <a:sym typeface="Symbol" pitchFamily="18" charset="2"/>
              </a:rPr>
              <a:t>, v</a:t>
            </a:r>
            <a:r>
              <a:rPr lang="en-US" sz="2800" baseline="-25000" smtClean="0">
                <a:sym typeface="Symbol" pitchFamily="18" charset="2"/>
              </a:rPr>
              <a:t>2</a:t>
            </a:r>
            <a:r>
              <a:rPr lang="en-US" sz="2800" smtClean="0">
                <a:sym typeface="Symbol" pitchFamily="18" charset="2"/>
              </a:rPr>
              <a:t>, …, v</a:t>
            </a:r>
            <a:r>
              <a:rPr lang="en-US" sz="2800" baseline="-25000" smtClean="0">
                <a:sym typeface="Symbol" pitchFamily="18" charset="2"/>
              </a:rPr>
              <a:t>n</a:t>
            </a:r>
            <a:r>
              <a:rPr lang="en-US" sz="2800" smtClean="0">
                <a:sym typeface="Symbol" pitchFamily="18" charset="2"/>
              </a:rPr>
              <a:t> and edges {v</a:t>
            </a:r>
            <a:r>
              <a:rPr lang="en-US" sz="2800" baseline="-25000" smtClean="0">
                <a:sym typeface="Symbol" pitchFamily="18" charset="2"/>
              </a:rPr>
              <a:t>1</a:t>
            </a:r>
            <a:r>
              <a:rPr lang="en-US" sz="2800" smtClean="0">
                <a:sym typeface="Symbol" pitchFamily="18" charset="2"/>
              </a:rPr>
              <a:t>, v</a:t>
            </a:r>
            <a:r>
              <a:rPr lang="en-US" sz="2800" baseline="-25000" smtClean="0">
                <a:sym typeface="Symbol" pitchFamily="18" charset="2"/>
              </a:rPr>
              <a:t>2</a:t>
            </a:r>
            <a:r>
              <a:rPr lang="en-US" sz="2800" smtClean="0">
                <a:sym typeface="Symbol" pitchFamily="18" charset="2"/>
              </a:rPr>
              <a:t>}, {v</a:t>
            </a:r>
            <a:r>
              <a:rPr lang="en-US" sz="2800" baseline="-25000" smtClean="0">
                <a:sym typeface="Symbol" pitchFamily="18" charset="2"/>
              </a:rPr>
              <a:t>2</a:t>
            </a:r>
            <a:r>
              <a:rPr lang="en-US" sz="2800" smtClean="0">
                <a:sym typeface="Symbol" pitchFamily="18" charset="2"/>
              </a:rPr>
              <a:t>, v</a:t>
            </a:r>
            <a:r>
              <a:rPr lang="en-US" sz="2800" baseline="-25000" smtClean="0">
                <a:sym typeface="Symbol" pitchFamily="18" charset="2"/>
              </a:rPr>
              <a:t>3</a:t>
            </a:r>
            <a:r>
              <a:rPr lang="en-US" sz="2800" smtClean="0">
                <a:sym typeface="Symbol" pitchFamily="18" charset="2"/>
              </a:rPr>
              <a:t>}, …, {v</a:t>
            </a:r>
            <a:r>
              <a:rPr lang="en-US" sz="2800" baseline="-25000" smtClean="0">
                <a:sym typeface="Symbol" pitchFamily="18" charset="2"/>
              </a:rPr>
              <a:t>n-1</a:t>
            </a:r>
            <a:r>
              <a:rPr lang="en-US" sz="2800" smtClean="0">
                <a:sym typeface="Symbol" pitchFamily="18" charset="2"/>
              </a:rPr>
              <a:t>, v</a:t>
            </a:r>
            <a:r>
              <a:rPr lang="en-US" sz="2800" baseline="-25000" smtClean="0">
                <a:sym typeface="Symbol" pitchFamily="18" charset="2"/>
              </a:rPr>
              <a:t>n</a:t>
            </a:r>
            <a:r>
              <a:rPr lang="en-US" sz="2800" smtClean="0">
                <a:sym typeface="Symbol" pitchFamily="18" charset="2"/>
              </a:rPr>
              <a:t>}, {v</a:t>
            </a:r>
            <a:r>
              <a:rPr lang="en-US" sz="2800" baseline="-25000" smtClean="0">
                <a:sym typeface="Symbol" pitchFamily="18" charset="2"/>
              </a:rPr>
              <a:t>n</a:t>
            </a:r>
            <a:r>
              <a:rPr lang="en-US" sz="2800" smtClean="0">
                <a:sym typeface="Symbol" pitchFamily="18" charset="2"/>
              </a:rPr>
              <a:t>, v</a:t>
            </a:r>
            <a:r>
              <a:rPr lang="en-US" sz="2800" baseline="-25000" smtClean="0">
                <a:sym typeface="Symbol" pitchFamily="18" charset="2"/>
              </a:rPr>
              <a:t>1</a:t>
            </a:r>
            <a:r>
              <a:rPr lang="en-US" sz="2800" smtClean="0">
                <a:sym typeface="Symbol" pitchFamily="18" charset="2"/>
              </a:rPr>
              <a:t>}.</a:t>
            </a:r>
            <a:endParaRPr lang="en-US" sz="2800" smtClean="0">
              <a:solidFill>
                <a:srgbClr val="66FF33"/>
              </a:solidFill>
              <a:sym typeface="Symbol" pitchFamily="18" charset="2"/>
            </a:endParaRPr>
          </a:p>
        </p:txBody>
      </p:sp>
      <p:grpSp>
        <p:nvGrpSpPr>
          <p:cNvPr id="2" name="Group 4"/>
          <p:cNvGrpSpPr>
            <a:grpSpLocks/>
          </p:cNvGrpSpPr>
          <p:nvPr/>
        </p:nvGrpSpPr>
        <p:grpSpPr bwMode="auto">
          <a:xfrm>
            <a:off x="609600" y="3581400"/>
            <a:ext cx="1828800" cy="1219200"/>
            <a:chOff x="302" y="2366"/>
            <a:chExt cx="864" cy="768"/>
          </a:xfrm>
        </p:grpSpPr>
        <p:sp>
          <p:nvSpPr>
            <p:cNvPr id="272389" name="AutoShape 5"/>
            <p:cNvSpPr>
              <a:spLocks noChangeArrowheads="1"/>
            </p:cNvSpPr>
            <p:nvPr/>
          </p:nvSpPr>
          <p:spPr bwMode="auto">
            <a:xfrm>
              <a:off x="302" y="303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2390" name="AutoShape 6"/>
            <p:cNvSpPr>
              <a:spLocks noChangeArrowheads="1"/>
            </p:cNvSpPr>
            <p:nvPr/>
          </p:nvSpPr>
          <p:spPr bwMode="auto">
            <a:xfrm>
              <a:off x="1070" y="303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2391" name="AutoShape 7"/>
            <p:cNvSpPr>
              <a:spLocks noChangeArrowheads="1"/>
            </p:cNvSpPr>
            <p:nvPr/>
          </p:nvSpPr>
          <p:spPr bwMode="auto">
            <a:xfrm>
              <a:off x="686" y="236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19503" name="AutoShape 8"/>
            <p:cNvCxnSpPr>
              <a:cxnSpLocks noChangeShapeType="1"/>
              <a:stCxn id="272389" idx="7"/>
              <a:endCxn id="272391" idx="3"/>
            </p:cNvCxnSpPr>
            <p:nvPr/>
          </p:nvCxnSpPr>
          <p:spPr bwMode="auto">
            <a:xfrm flipV="1">
              <a:off x="384" y="2448"/>
              <a:ext cx="316" cy="604"/>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9504" name="AutoShape 9"/>
            <p:cNvCxnSpPr>
              <a:cxnSpLocks noChangeShapeType="1"/>
              <a:stCxn id="272389" idx="6"/>
              <a:endCxn id="272390" idx="2"/>
            </p:cNvCxnSpPr>
            <p:nvPr/>
          </p:nvCxnSpPr>
          <p:spPr bwMode="auto">
            <a:xfrm>
              <a:off x="398" y="3086"/>
              <a:ext cx="672"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9505" name="AutoShape 10"/>
            <p:cNvCxnSpPr>
              <a:cxnSpLocks noChangeShapeType="1"/>
              <a:stCxn id="272390" idx="1"/>
              <a:endCxn id="272391" idx="5"/>
            </p:cNvCxnSpPr>
            <p:nvPr/>
          </p:nvCxnSpPr>
          <p:spPr bwMode="auto">
            <a:xfrm flipH="1" flipV="1">
              <a:off x="768" y="2448"/>
              <a:ext cx="316" cy="604"/>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grpSp>
        <p:nvGrpSpPr>
          <p:cNvPr id="3" name="Group 11"/>
          <p:cNvGrpSpPr>
            <a:grpSpLocks/>
          </p:cNvGrpSpPr>
          <p:nvPr/>
        </p:nvGrpSpPr>
        <p:grpSpPr bwMode="auto">
          <a:xfrm>
            <a:off x="3454400" y="3581400"/>
            <a:ext cx="1727200" cy="1219200"/>
            <a:chOff x="1646" y="2366"/>
            <a:chExt cx="816" cy="768"/>
          </a:xfrm>
        </p:grpSpPr>
        <p:sp>
          <p:nvSpPr>
            <p:cNvPr id="272396" name="AutoShape 12"/>
            <p:cNvSpPr>
              <a:spLocks noChangeArrowheads="1"/>
            </p:cNvSpPr>
            <p:nvPr/>
          </p:nvSpPr>
          <p:spPr bwMode="auto">
            <a:xfrm>
              <a:off x="1646" y="303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2397" name="AutoShape 13"/>
            <p:cNvSpPr>
              <a:spLocks noChangeArrowheads="1"/>
            </p:cNvSpPr>
            <p:nvPr/>
          </p:nvSpPr>
          <p:spPr bwMode="auto">
            <a:xfrm>
              <a:off x="2366" y="303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2398" name="AutoShape 14"/>
            <p:cNvSpPr>
              <a:spLocks noChangeArrowheads="1"/>
            </p:cNvSpPr>
            <p:nvPr/>
          </p:nvSpPr>
          <p:spPr bwMode="auto">
            <a:xfrm>
              <a:off x="1646" y="236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2399" name="AutoShape 15"/>
            <p:cNvSpPr>
              <a:spLocks noChangeArrowheads="1"/>
            </p:cNvSpPr>
            <p:nvPr/>
          </p:nvSpPr>
          <p:spPr bwMode="auto">
            <a:xfrm>
              <a:off x="2366" y="236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19496" name="AutoShape 16"/>
            <p:cNvCxnSpPr>
              <a:cxnSpLocks noChangeShapeType="1"/>
              <a:stCxn id="272396" idx="0"/>
              <a:endCxn id="272398" idx="4"/>
            </p:cNvCxnSpPr>
            <p:nvPr/>
          </p:nvCxnSpPr>
          <p:spPr bwMode="auto">
            <a:xfrm flipV="1">
              <a:off x="1694" y="2462"/>
              <a:ext cx="0" cy="57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9497" name="AutoShape 17"/>
            <p:cNvCxnSpPr>
              <a:cxnSpLocks noChangeShapeType="1"/>
              <a:stCxn id="272398" idx="6"/>
              <a:endCxn id="272399" idx="2"/>
            </p:cNvCxnSpPr>
            <p:nvPr/>
          </p:nvCxnSpPr>
          <p:spPr bwMode="auto">
            <a:xfrm>
              <a:off x="1742" y="2414"/>
              <a:ext cx="624"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9498" name="AutoShape 18"/>
            <p:cNvCxnSpPr>
              <a:cxnSpLocks noChangeShapeType="1"/>
              <a:stCxn id="272399" idx="4"/>
              <a:endCxn id="272397" idx="0"/>
            </p:cNvCxnSpPr>
            <p:nvPr/>
          </p:nvCxnSpPr>
          <p:spPr bwMode="auto">
            <a:xfrm>
              <a:off x="2414" y="2462"/>
              <a:ext cx="0" cy="57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9499" name="AutoShape 19"/>
            <p:cNvCxnSpPr>
              <a:cxnSpLocks noChangeShapeType="1"/>
              <a:stCxn id="272396" idx="6"/>
              <a:endCxn id="272397" idx="2"/>
            </p:cNvCxnSpPr>
            <p:nvPr/>
          </p:nvCxnSpPr>
          <p:spPr bwMode="auto">
            <a:xfrm>
              <a:off x="1742" y="3086"/>
              <a:ext cx="624"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grpSp>
        <p:nvGrpSpPr>
          <p:cNvPr id="4" name="Group 20"/>
          <p:cNvGrpSpPr>
            <a:grpSpLocks/>
          </p:cNvGrpSpPr>
          <p:nvPr/>
        </p:nvGrpSpPr>
        <p:grpSpPr bwMode="auto">
          <a:xfrm>
            <a:off x="6269567" y="3200400"/>
            <a:ext cx="2133600" cy="1577975"/>
            <a:chOff x="2976" y="2126"/>
            <a:chExt cx="1008" cy="994"/>
          </a:xfrm>
        </p:grpSpPr>
        <p:sp>
          <p:nvSpPr>
            <p:cNvPr id="272405" name="AutoShape 21"/>
            <p:cNvSpPr>
              <a:spLocks noChangeArrowheads="1"/>
            </p:cNvSpPr>
            <p:nvPr/>
          </p:nvSpPr>
          <p:spPr bwMode="auto">
            <a:xfrm>
              <a:off x="3168" y="302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2406" name="AutoShape 22"/>
            <p:cNvSpPr>
              <a:spLocks noChangeArrowheads="1"/>
            </p:cNvSpPr>
            <p:nvPr/>
          </p:nvSpPr>
          <p:spPr bwMode="auto">
            <a:xfrm>
              <a:off x="3696" y="302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2407" name="AutoShape 23"/>
            <p:cNvSpPr>
              <a:spLocks noChangeArrowheads="1"/>
            </p:cNvSpPr>
            <p:nvPr/>
          </p:nvSpPr>
          <p:spPr bwMode="auto">
            <a:xfrm>
              <a:off x="2976" y="249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2408" name="AutoShape 24"/>
            <p:cNvSpPr>
              <a:spLocks noChangeArrowheads="1"/>
            </p:cNvSpPr>
            <p:nvPr/>
          </p:nvSpPr>
          <p:spPr bwMode="auto">
            <a:xfrm>
              <a:off x="3888" y="249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2409" name="AutoShape 25"/>
            <p:cNvSpPr>
              <a:spLocks noChangeArrowheads="1"/>
            </p:cNvSpPr>
            <p:nvPr/>
          </p:nvSpPr>
          <p:spPr bwMode="auto">
            <a:xfrm>
              <a:off x="3422" y="212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19487" name="AutoShape 26"/>
            <p:cNvCxnSpPr>
              <a:cxnSpLocks noChangeShapeType="1"/>
              <a:stCxn id="272407" idx="4"/>
              <a:endCxn id="272405" idx="1"/>
            </p:cNvCxnSpPr>
            <p:nvPr/>
          </p:nvCxnSpPr>
          <p:spPr bwMode="auto">
            <a:xfrm>
              <a:off x="3024" y="2592"/>
              <a:ext cx="158" cy="44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9488" name="AutoShape 27"/>
            <p:cNvCxnSpPr>
              <a:cxnSpLocks noChangeShapeType="1"/>
              <a:stCxn id="272405" idx="6"/>
              <a:endCxn id="272406" idx="2"/>
            </p:cNvCxnSpPr>
            <p:nvPr/>
          </p:nvCxnSpPr>
          <p:spPr bwMode="auto">
            <a:xfrm>
              <a:off x="3264" y="3072"/>
              <a:ext cx="432"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9489" name="AutoShape 28"/>
            <p:cNvCxnSpPr>
              <a:cxnSpLocks noChangeShapeType="1"/>
              <a:stCxn id="272406" idx="7"/>
              <a:endCxn id="272408" idx="4"/>
            </p:cNvCxnSpPr>
            <p:nvPr/>
          </p:nvCxnSpPr>
          <p:spPr bwMode="auto">
            <a:xfrm flipV="1">
              <a:off x="3778" y="2592"/>
              <a:ext cx="158" cy="44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9490" name="AutoShape 29"/>
            <p:cNvCxnSpPr>
              <a:cxnSpLocks noChangeShapeType="1"/>
              <a:stCxn id="272408" idx="1"/>
              <a:endCxn id="272409" idx="5"/>
            </p:cNvCxnSpPr>
            <p:nvPr/>
          </p:nvCxnSpPr>
          <p:spPr bwMode="auto">
            <a:xfrm flipH="1" flipV="1">
              <a:off x="3504" y="2208"/>
              <a:ext cx="398" cy="302"/>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9491" name="AutoShape 30"/>
            <p:cNvCxnSpPr>
              <a:cxnSpLocks noChangeShapeType="1"/>
              <a:stCxn id="272407" idx="7"/>
              <a:endCxn id="272409" idx="3"/>
            </p:cNvCxnSpPr>
            <p:nvPr/>
          </p:nvCxnSpPr>
          <p:spPr bwMode="auto">
            <a:xfrm flipV="1">
              <a:off x="3058" y="2208"/>
              <a:ext cx="378" cy="302"/>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grpSp>
        <p:nvGrpSpPr>
          <p:cNvPr id="5" name="Group 31"/>
          <p:cNvGrpSpPr>
            <a:grpSpLocks/>
          </p:cNvGrpSpPr>
          <p:nvPr/>
        </p:nvGrpSpPr>
        <p:grpSpPr bwMode="auto">
          <a:xfrm>
            <a:off x="9215967" y="3254375"/>
            <a:ext cx="2133600" cy="1524000"/>
            <a:chOff x="4368" y="2160"/>
            <a:chExt cx="1008" cy="960"/>
          </a:xfrm>
        </p:grpSpPr>
        <p:sp>
          <p:nvSpPr>
            <p:cNvPr id="272416" name="AutoShape 32"/>
            <p:cNvSpPr>
              <a:spLocks noChangeArrowheads="1"/>
            </p:cNvSpPr>
            <p:nvPr/>
          </p:nvSpPr>
          <p:spPr bwMode="auto">
            <a:xfrm>
              <a:off x="4608" y="302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2417" name="AutoShape 33"/>
            <p:cNvSpPr>
              <a:spLocks noChangeArrowheads="1"/>
            </p:cNvSpPr>
            <p:nvPr/>
          </p:nvSpPr>
          <p:spPr bwMode="auto">
            <a:xfrm>
              <a:off x="5040" y="302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2418" name="AutoShape 34"/>
            <p:cNvSpPr>
              <a:spLocks noChangeArrowheads="1"/>
            </p:cNvSpPr>
            <p:nvPr/>
          </p:nvSpPr>
          <p:spPr bwMode="auto">
            <a:xfrm>
              <a:off x="4368" y="259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2419" name="AutoShape 35"/>
            <p:cNvSpPr>
              <a:spLocks noChangeArrowheads="1"/>
            </p:cNvSpPr>
            <p:nvPr/>
          </p:nvSpPr>
          <p:spPr bwMode="auto">
            <a:xfrm>
              <a:off x="5280" y="259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2420" name="AutoShape 36"/>
            <p:cNvSpPr>
              <a:spLocks noChangeArrowheads="1"/>
            </p:cNvSpPr>
            <p:nvPr/>
          </p:nvSpPr>
          <p:spPr bwMode="auto">
            <a:xfrm>
              <a:off x="4608" y="2160"/>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19475" name="AutoShape 37"/>
            <p:cNvCxnSpPr>
              <a:cxnSpLocks noChangeShapeType="1"/>
              <a:stCxn id="272418" idx="4"/>
              <a:endCxn id="272416" idx="1"/>
            </p:cNvCxnSpPr>
            <p:nvPr/>
          </p:nvCxnSpPr>
          <p:spPr bwMode="auto">
            <a:xfrm>
              <a:off x="4416" y="2688"/>
              <a:ext cx="206" cy="35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9476" name="AutoShape 38"/>
            <p:cNvCxnSpPr>
              <a:cxnSpLocks noChangeShapeType="1"/>
              <a:stCxn id="272416" idx="6"/>
              <a:endCxn id="272417" idx="2"/>
            </p:cNvCxnSpPr>
            <p:nvPr/>
          </p:nvCxnSpPr>
          <p:spPr bwMode="auto">
            <a:xfrm>
              <a:off x="4704" y="3072"/>
              <a:ext cx="336"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9477" name="AutoShape 39"/>
            <p:cNvCxnSpPr>
              <a:cxnSpLocks noChangeShapeType="1"/>
              <a:stCxn id="272417" idx="7"/>
              <a:endCxn id="272419" idx="4"/>
            </p:cNvCxnSpPr>
            <p:nvPr/>
          </p:nvCxnSpPr>
          <p:spPr bwMode="auto">
            <a:xfrm flipV="1">
              <a:off x="5122" y="2688"/>
              <a:ext cx="206" cy="35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9478" name="AutoShape 40"/>
            <p:cNvCxnSpPr>
              <a:cxnSpLocks noChangeShapeType="1"/>
              <a:stCxn id="272419" idx="0"/>
              <a:endCxn id="272426" idx="5"/>
            </p:cNvCxnSpPr>
            <p:nvPr/>
          </p:nvCxnSpPr>
          <p:spPr bwMode="auto">
            <a:xfrm flipH="1" flipV="1">
              <a:off x="5122" y="2242"/>
              <a:ext cx="206" cy="35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19479" name="AutoShape 41"/>
            <p:cNvCxnSpPr>
              <a:cxnSpLocks noChangeShapeType="1"/>
              <a:stCxn id="272418" idx="0"/>
              <a:endCxn id="272420" idx="3"/>
            </p:cNvCxnSpPr>
            <p:nvPr/>
          </p:nvCxnSpPr>
          <p:spPr bwMode="auto">
            <a:xfrm flipV="1">
              <a:off x="4416" y="2242"/>
              <a:ext cx="206" cy="35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sp>
          <p:nvSpPr>
            <p:cNvPr id="272426" name="AutoShape 42"/>
            <p:cNvSpPr>
              <a:spLocks noChangeArrowheads="1"/>
            </p:cNvSpPr>
            <p:nvPr/>
          </p:nvSpPr>
          <p:spPr bwMode="auto">
            <a:xfrm>
              <a:off x="5040" y="2160"/>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19481" name="AutoShape 43"/>
            <p:cNvCxnSpPr>
              <a:cxnSpLocks noChangeShapeType="1"/>
              <a:stCxn id="272420" idx="6"/>
              <a:endCxn id="272426" idx="2"/>
            </p:cNvCxnSpPr>
            <p:nvPr/>
          </p:nvCxnSpPr>
          <p:spPr bwMode="auto">
            <a:xfrm>
              <a:off x="4704" y="2208"/>
              <a:ext cx="336"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sp>
        <p:nvSpPr>
          <p:cNvPr id="272428" name="Text Box 44"/>
          <p:cNvSpPr txBox="1">
            <a:spLocks noChangeArrowheads="1"/>
          </p:cNvSpPr>
          <p:nvPr/>
        </p:nvSpPr>
        <p:spPr bwMode="auto">
          <a:xfrm>
            <a:off x="1189567" y="5083176"/>
            <a:ext cx="914400"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C</a:t>
            </a:r>
            <a:r>
              <a:rPr lang="en-US" baseline="-25000">
                <a:effectLst>
                  <a:outerShdw blurRad="38100" dist="38100" dir="2700000" algn="tl">
                    <a:srgbClr val="000000"/>
                  </a:outerShdw>
                </a:effectLst>
              </a:rPr>
              <a:t>3</a:t>
            </a:r>
          </a:p>
        </p:txBody>
      </p:sp>
      <p:sp>
        <p:nvSpPr>
          <p:cNvPr id="272429" name="Text Box 45"/>
          <p:cNvSpPr txBox="1">
            <a:spLocks noChangeArrowheads="1"/>
          </p:cNvSpPr>
          <p:nvPr/>
        </p:nvSpPr>
        <p:spPr bwMode="auto">
          <a:xfrm>
            <a:off x="3932767" y="5083176"/>
            <a:ext cx="914400"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C</a:t>
            </a:r>
            <a:r>
              <a:rPr lang="en-US" baseline="-25000">
                <a:effectLst>
                  <a:outerShdw blurRad="38100" dist="38100" dir="2700000" algn="tl">
                    <a:srgbClr val="000000"/>
                  </a:outerShdw>
                </a:effectLst>
              </a:rPr>
              <a:t>4</a:t>
            </a:r>
          </a:p>
        </p:txBody>
      </p:sp>
      <p:sp>
        <p:nvSpPr>
          <p:cNvPr id="272430" name="Text Box 46"/>
          <p:cNvSpPr txBox="1">
            <a:spLocks noChangeArrowheads="1"/>
          </p:cNvSpPr>
          <p:nvPr/>
        </p:nvSpPr>
        <p:spPr bwMode="auto">
          <a:xfrm>
            <a:off x="6980767" y="5083176"/>
            <a:ext cx="914400"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C</a:t>
            </a:r>
            <a:r>
              <a:rPr lang="en-US" baseline="-25000">
                <a:effectLst>
                  <a:outerShdw blurRad="38100" dist="38100" dir="2700000" algn="tl">
                    <a:srgbClr val="000000"/>
                  </a:outerShdw>
                </a:effectLst>
              </a:rPr>
              <a:t>5</a:t>
            </a:r>
          </a:p>
        </p:txBody>
      </p:sp>
      <p:sp>
        <p:nvSpPr>
          <p:cNvPr id="272431" name="Text Box 47"/>
          <p:cNvSpPr txBox="1">
            <a:spLocks noChangeArrowheads="1"/>
          </p:cNvSpPr>
          <p:nvPr/>
        </p:nvSpPr>
        <p:spPr bwMode="auto">
          <a:xfrm>
            <a:off x="9927167" y="5083176"/>
            <a:ext cx="914400"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C</a:t>
            </a:r>
            <a:r>
              <a:rPr lang="en-US" baseline="-25000">
                <a:effectLst>
                  <a:outerShdw blurRad="38100" dist="38100" dir="2700000" algn="tl">
                    <a:srgbClr val="000000"/>
                  </a:outerShdw>
                </a:effectLst>
              </a:rPr>
              <a:t>6</a:t>
            </a:r>
          </a:p>
        </p:txBody>
      </p:sp>
    </p:spTree>
    <p:extLst>
      <p:ext uri="{BB962C8B-B14F-4D97-AF65-F5344CB8AC3E}">
        <p14:creationId xmlns:p14="http://schemas.microsoft.com/office/powerpoint/2010/main" val="2123904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2387">
                                            <p:txEl>
                                              <p:pRg st="0" end="0"/>
                                            </p:txEl>
                                          </p:spTgt>
                                        </p:tgtEl>
                                        <p:attrNameLst>
                                          <p:attrName>style.visibility</p:attrName>
                                        </p:attrNameLst>
                                      </p:cBhvr>
                                      <p:to>
                                        <p:strVal val="visible"/>
                                      </p:to>
                                    </p:set>
                                    <p:anim calcmode="lin" valueType="num">
                                      <p:cBhvr additive="base">
                                        <p:cTn id="7" dur="500" fill="hold"/>
                                        <p:tgtEl>
                                          <p:spTgt spid="2723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23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2428"/>
                                        </p:tgtEl>
                                        <p:attrNameLst>
                                          <p:attrName>style.visibility</p:attrName>
                                        </p:attrNameLst>
                                      </p:cBhvr>
                                      <p:to>
                                        <p:strVal val="visible"/>
                                      </p:to>
                                    </p:set>
                                    <p:anim calcmode="lin" valueType="num">
                                      <p:cBhvr additive="base">
                                        <p:cTn id="13" dur="500" fill="hold"/>
                                        <p:tgtEl>
                                          <p:spTgt spid="272428"/>
                                        </p:tgtEl>
                                        <p:attrNameLst>
                                          <p:attrName>ppt_x</p:attrName>
                                        </p:attrNameLst>
                                      </p:cBhvr>
                                      <p:tavLst>
                                        <p:tav tm="0">
                                          <p:val>
                                            <p:strVal val="#ppt_x"/>
                                          </p:val>
                                        </p:tav>
                                        <p:tav tm="100000">
                                          <p:val>
                                            <p:strVal val="#ppt_x"/>
                                          </p:val>
                                        </p:tav>
                                      </p:tavLst>
                                    </p:anim>
                                    <p:anim calcmode="lin" valueType="num">
                                      <p:cBhvr additive="base">
                                        <p:cTn id="14" dur="500" fill="hold"/>
                                        <p:tgtEl>
                                          <p:spTgt spid="27242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2429"/>
                                        </p:tgtEl>
                                        <p:attrNameLst>
                                          <p:attrName>style.visibility</p:attrName>
                                        </p:attrNameLst>
                                      </p:cBhvr>
                                      <p:to>
                                        <p:strVal val="visible"/>
                                      </p:to>
                                    </p:set>
                                    <p:anim calcmode="lin" valueType="num">
                                      <p:cBhvr additive="base">
                                        <p:cTn id="25" dur="500" fill="hold"/>
                                        <p:tgtEl>
                                          <p:spTgt spid="272429"/>
                                        </p:tgtEl>
                                        <p:attrNameLst>
                                          <p:attrName>ppt_x</p:attrName>
                                        </p:attrNameLst>
                                      </p:cBhvr>
                                      <p:tavLst>
                                        <p:tav tm="0">
                                          <p:val>
                                            <p:strVal val="#ppt_x"/>
                                          </p:val>
                                        </p:tav>
                                        <p:tav tm="100000">
                                          <p:val>
                                            <p:strVal val="#ppt_x"/>
                                          </p:val>
                                        </p:tav>
                                      </p:tavLst>
                                    </p:anim>
                                    <p:anim calcmode="lin" valueType="num">
                                      <p:cBhvr additive="base">
                                        <p:cTn id="26" dur="500" fill="hold"/>
                                        <p:tgtEl>
                                          <p:spTgt spid="27242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1+#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2430"/>
                                        </p:tgtEl>
                                        <p:attrNameLst>
                                          <p:attrName>style.visibility</p:attrName>
                                        </p:attrNameLst>
                                      </p:cBhvr>
                                      <p:to>
                                        <p:strVal val="visible"/>
                                      </p:to>
                                    </p:set>
                                    <p:anim calcmode="lin" valueType="num">
                                      <p:cBhvr additive="base">
                                        <p:cTn id="37" dur="500" fill="hold"/>
                                        <p:tgtEl>
                                          <p:spTgt spid="272430"/>
                                        </p:tgtEl>
                                        <p:attrNameLst>
                                          <p:attrName>ppt_x</p:attrName>
                                        </p:attrNameLst>
                                      </p:cBhvr>
                                      <p:tavLst>
                                        <p:tav tm="0">
                                          <p:val>
                                            <p:strVal val="#ppt_x"/>
                                          </p:val>
                                        </p:tav>
                                        <p:tav tm="100000">
                                          <p:val>
                                            <p:strVal val="#ppt_x"/>
                                          </p:val>
                                        </p:tav>
                                      </p:tavLst>
                                    </p:anim>
                                    <p:anim calcmode="lin" valueType="num">
                                      <p:cBhvr additive="base">
                                        <p:cTn id="38" dur="500" fill="hold"/>
                                        <p:tgtEl>
                                          <p:spTgt spid="272430"/>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1+#ppt_w/2"/>
                                          </p:val>
                                        </p:tav>
                                        <p:tav tm="100000">
                                          <p:val>
                                            <p:strVal val="#ppt_x"/>
                                          </p:val>
                                        </p:tav>
                                      </p:tavLst>
                                    </p:anim>
                                    <p:anim calcmode="lin" valueType="num">
                                      <p:cBhvr additive="base">
                                        <p:cTn id="4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72431"/>
                                        </p:tgtEl>
                                        <p:attrNameLst>
                                          <p:attrName>style.visibility</p:attrName>
                                        </p:attrNameLst>
                                      </p:cBhvr>
                                      <p:to>
                                        <p:strVal val="visible"/>
                                      </p:to>
                                    </p:set>
                                    <p:anim calcmode="lin" valueType="num">
                                      <p:cBhvr additive="base">
                                        <p:cTn id="49" dur="500" fill="hold"/>
                                        <p:tgtEl>
                                          <p:spTgt spid="272431"/>
                                        </p:tgtEl>
                                        <p:attrNameLst>
                                          <p:attrName>ppt_x</p:attrName>
                                        </p:attrNameLst>
                                      </p:cBhvr>
                                      <p:tavLst>
                                        <p:tav tm="0">
                                          <p:val>
                                            <p:strVal val="#ppt_x"/>
                                          </p:val>
                                        </p:tav>
                                        <p:tav tm="100000">
                                          <p:val>
                                            <p:strVal val="#ppt_x"/>
                                          </p:val>
                                        </p:tav>
                                      </p:tavLst>
                                    </p:anim>
                                    <p:anim calcmode="lin" valueType="num">
                                      <p:cBhvr additive="base">
                                        <p:cTn id="50" dur="500" fill="hold"/>
                                        <p:tgtEl>
                                          <p:spTgt spid="272431"/>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1+#ppt_w/2"/>
                                          </p:val>
                                        </p:tav>
                                        <p:tav tm="100000">
                                          <p:val>
                                            <p:strVal val="#ppt_x"/>
                                          </p:val>
                                        </p:tav>
                                      </p:tavLst>
                                    </p:anim>
                                    <p:anim calcmode="lin" valueType="num">
                                      <p:cBhvr additive="base">
                                        <p:cTn id="5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build="p" autoUpdateAnimBg="0"/>
      <p:bldP spid="272428" grpId="0" autoUpdateAnimBg="0"/>
      <p:bldP spid="272429" grpId="0" autoUpdateAnimBg="0"/>
      <p:bldP spid="272430" grpId="0" autoUpdateAnimBg="0"/>
      <p:bldP spid="272431"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304800" y="0"/>
            <a:ext cx="11480800" cy="838200"/>
          </a:xfrm>
        </p:spPr>
        <p:txBody>
          <a:bodyPr/>
          <a:lstStyle/>
          <a:p>
            <a:pPr eaLnBrk="1" hangingPunct="1">
              <a:defRPr/>
            </a:pPr>
            <a:r>
              <a:rPr lang="en-US" sz="3600" smtClean="0"/>
              <a:t>Special Graphs</a:t>
            </a:r>
            <a:endParaRPr lang="en-CA" sz="3600" smtClean="0"/>
          </a:p>
        </p:txBody>
      </p:sp>
      <p:sp>
        <p:nvSpPr>
          <p:cNvPr id="273411" name="Rectangle 3"/>
          <p:cNvSpPr>
            <a:spLocks noGrp="1" noChangeArrowheads="1"/>
          </p:cNvSpPr>
          <p:nvPr>
            <p:ph type="body" idx="1"/>
          </p:nvPr>
        </p:nvSpPr>
        <p:spPr>
          <a:xfrm>
            <a:off x="304800" y="990600"/>
            <a:ext cx="11684000" cy="1905000"/>
          </a:xfrm>
        </p:spPr>
        <p:txBody>
          <a:bodyPr/>
          <a:lstStyle/>
          <a:p>
            <a:pPr marL="0" indent="0" eaLnBrk="1" hangingPunct="1">
              <a:spcAft>
                <a:spcPct val="20000"/>
              </a:spcAft>
              <a:buFontTx/>
              <a:buNone/>
              <a:defRPr/>
            </a:pPr>
            <a:r>
              <a:rPr lang="en-US" sz="2800" b="1" smtClean="0">
                <a:solidFill>
                  <a:srgbClr val="00FFFF"/>
                </a:solidFill>
                <a:sym typeface="Symbol" pitchFamily="18" charset="2"/>
              </a:rPr>
              <a:t>Definition:</a:t>
            </a:r>
            <a:r>
              <a:rPr lang="en-US" sz="2800" smtClean="0">
                <a:sym typeface="Symbol" pitchFamily="18" charset="2"/>
              </a:rPr>
              <a:t> We obtain the </a:t>
            </a:r>
            <a:r>
              <a:rPr lang="en-US" sz="2800" b="1" smtClean="0">
                <a:solidFill>
                  <a:srgbClr val="00FFFF"/>
                </a:solidFill>
                <a:sym typeface="Symbol" pitchFamily="18" charset="2"/>
              </a:rPr>
              <a:t>wheel</a:t>
            </a:r>
            <a:r>
              <a:rPr lang="en-US" sz="2800" smtClean="0">
                <a:sym typeface="Symbol" pitchFamily="18" charset="2"/>
              </a:rPr>
              <a:t> W</a:t>
            </a:r>
            <a:r>
              <a:rPr lang="en-US" sz="2800" baseline="-25000" smtClean="0">
                <a:sym typeface="Symbol" pitchFamily="18" charset="2"/>
              </a:rPr>
              <a:t>n</a:t>
            </a:r>
            <a:r>
              <a:rPr lang="en-US" sz="2800" smtClean="0">
                <a:sym typeface="Symbol" pitchFamily="18" charset="2"/>
              </a:rPr>
              <a:t> when we add an additional vertex to the cycle C</a:t>
            </a:r>
            <a:r>
              <a:rPr lang="en-US" sz="2800" baseline="-25000" smtClean="0">
                <a:sym typeface="Symbol" pitchFamily="18" charset="2"/>
              </a:rPr>
              <a:t>n</a:t>
            </a:r>
            <a:r>
              <a:rPr lang="en-US" sz="2800" smtClean="0">
                <a:sym typeface="Symbol" pitchFamily="18" charset="2"/>
              </a:rPr>
              <a:t>, for n  3, and connect this new vertex to each of the n vertices in C</a:t>
            </a:r>
            <a:r>
              <a:rPr lang="en-US" sz="2800" baseline="-25000" smtClean="0">
                <a:sym typeface="Symbol" pitchFamily="18" charset="2"/>
              </a:rPr>
              <a:t>n</a:t>
            </a:r>
            <a:r>
              <a:rPr lang="en-US" sz="2800" smtClean="0">
                <a:sym typeface="Symbol" pitchFamily="18" charset="2"/>
              </a:rPr>
              <a:t> by adding new edges.</a:t>
            </a:r>
          </a:p>
        </p:txBody>
      </p:sp>
      <p:sp>
        <p:nvSpPr>
          <p:cNvPr id="273412" name="Text Box 4"/>
          <p:cNvSpPr txBox="1">
            <a:spLocks noChangeArrowheads="1"/>
          </p:cNvSpPr>
          <p:nvPr/>
        </p:nvSpPr>
        <p:spPr bwMode="auto">
          <a:xfrm>
            <a:off x="1189568" y="5083176"/>
            <a:ext cx="1147233"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W</a:t>
            </a:r>
            <a:r>
              <a:rPr lang="en-US" baseline="-25000">
                <a:effectLst>
                  <a:outerShdw blurRad="38100" dist="38100" dir="2700000" algn="tl">
                    <a:srgbClr val="000000"/>
                  </a:outerShdw>
                </a:effectLst>
              </a:rPr>
              <a:t>3</a:t>
            </a:r>
          </a:p>
        </p:txBody>
      </p:sp>
      <p:sp>
        <p:nvSpPr>
          <p:cNvPr id="273413" name="Text Box 5"/>
          <p:cNvSpPr txBox="1">
            <a:spLocks noChangeArrowheads="1"/>
          </p:cNvSpPr>
          <p:nvPr/>
        </p:nvSpPr>
        <p:spPr bwMode="auto">
          <a:xfrm>
            <a:off x="3932768" y="5083176"/>
            <a:ext cx="1045633"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W</a:t>
            </a:r>
            <a:r>
              <a:rPr lang="en-US" baseline="-25000">
                <a:effectLst>
                  <a:outerShdw blurRad="38100" dist="38100" dir="2700000" algn="tl">
                    <a:srgbClr val="000000"/>
                  </a:outerShdw>
                </a:effectLst>
              </a:rPr>
              <a:t>4</a:t>
            </a:r>
          </a:p>
        </p:txBody>
      </p:sp>
      <p:sp>
        <p:nvSpPr>
          <p:cNvPr id="273414" name="Text Box 6"/>
          <p:cNvSpPr txBox="1">
            <a:spLocks noChangeArrowheads="1"/>
          </p:cNvSpPr>
          <p:nvPr/>
        </p:nvSpPr>
        <p:spPr bwMode="auto">
          <a:xfrm>
            <a:off x="6980768" y="5083176"/>
            <a:ext cx="1045633"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W</a:t>
            </a:r>
            <a:r>
              <a:rPr lang="en-US" baseline="-25000">
                <a:effectLst>
                  <a:outerShdw blurRad="38100" dist="38100" dir="2700000" algn="tl">
                    <a:srgbClr val="000000"/>
                  </a:outerShdw>
                </a:effectLst>
              </a:rPr>
              <a:t>5</a:t>
            </a:r>
          </a:p>
        </p:txBody>
      </p:sp>
      <p:sp>
        <p:nvSpPr>
          <p:cNvPr id="273415" name="Text Box 7"/>
          <p:cNvSpPr txBox="1">
            <a:spLocks noChangeArrowheads="1"/>
          </p:cNvSpPr>
          <p:nvPr/>
        </p:nvSpPr>
        <p:spPr bwMode="auto">
          <a:xfrm>
            <a:off x="9927168" y="5083176"/>
            <a:ext cx="1045633"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W</a:t>
            </a:r>
            <a:r>
              <a:rPr lang="en-US" baseline="-25000">
                <a:effectLst>
                  <a:outerShdw blurRad="38100" dist="38100" dir="2700000" algn="tl">
                    <a:srgbClr val="000000"/>
                  </a:outerShdw>
                </a:effectLst>
              </a:rPr>
              <a:t>6</a:t>
            </a:r>
          </a:p>
        </p:txBody>
      </p:sp>
      <p:grpSp>
        <p:nvGrpSpPr>
          <p:cNvPr id="2" name="Group 8"/>
          <p:cNvGrpSpPr>
            <a:grpSpLocks/>
          </p:cNvGrpSpPr>
          <p:nvPr/>
        </p:nvGrpSpPr>
        <p:grpSpPr bwMode="auto">
          <a:xfrm>
            <a:off x="609600" y="3581400"/>
            <a:ext cx="1828800" cy="1219200"/>
            <a:chOff x="288" y="2256"/>
            <a:chExt cx="864" cy="768"/>
          </a:xfrm>
        </p:grpSpPr>
        <p:sp>
          <p:nvSpPr>
            <p:cNvPr id="273417" name="AutoShape 9"/>
            <p:cNvSpPr>
              <a:spLocks noChangeArrowheads="1"/>
            </p:cNvSpPr>
            <p:nvPr/>
          </p:nvSpPr>
          <p:spPr bwMode="auto">
            <a:xfrm>
              <a:off x="288" y="292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3418" name="AutoShape 10"/>
            <p:cNvSpPr>
              <a:spLocks noChangeArrowheads="1"/>
            </p:cNvSpPr>
            <p:nvPr/>
          </p:nvSpPr>
          <p:spPr bwMode="auto">
            <a:xfrm>
              <a:off x="1056" y="292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3419" name="AutoShape 11"/>
            <p:cNvSpPr>
              <a:spLocks noChangeArrowheads="1"/>
            </p:cNvSpPr>
            <p:nvPr/>
          </p:nvSpPr>
          <p:spPr bwMode="auto">
            <a:xfrm>
              <a:off x="672" y="225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0545" name="AutoShape 12"/>
            <p:cNvCxnSpPr>
              <a:cxnSpLocks noChangeShapeType="1"/>
              <a:stCxn id="273417" idx="7"/>
              <a:endCxn id="273419" idx="3"/>
            </p:cNvCxnSpPr>
            <p:nvPr/>
          </p:nvCxnSpPr>
          <p:spPr bwMode="auto">
            <a:xfrm flipV="1">
              <a:off x="370" y="2338"/>
              <a:ext cx="316" cy="604"/>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46" name="AutoShape 13"/>
            <p:cNvCxnSpPr>
              <a:cxnSpLocks noChangeShapeType="1"/>
              <a:stCxn id="273417" idx="6"/>
              <a:endCxn id="273418" idx="2"/>
            </p:cNvCxnSpPr>
            <p:nvPr/>
          </p:nvCxnSpPr>
          <p:spPr bwMode="auto">
            <a:xfrm>
              <a:off x="384" y="2976"/>
              <a:ext cx="672"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47" name="AutoShape 14"/>
            <p:cNvCxnSpPr>
              <a:cxnSpLocks noChangeShapeType="1"/>
              <a:stCxn id="273418" idx="1"/>
              <a:endCxn id="273419" idx="5"/>
            </p:cNvCxnSpPr>
            <p:nvPr/>
          </p:nvCxnSpPr>
          <p:spPr bwMode="auto">
            <a:xfrm flipH="1" flipV="1">
              <a:off x="754" y="2338"/>
              <a:ext cx="316" cy="604"/>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sp>
          <p:nvSpPr>
            <p:cNvPr id="273423" name="AutoShape 15"/>
            <p:cNvSpPr>
              <a:spLocks noChangeArrowheads="1"/>
            </p:cNvSpPr>
            <p:nvPr/>
          </p:nvSpPr>
          <p:spPr bwMode="auto">
            <a:xfrm>
              <a:off x="672" y="268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0549" name="AutoShape 16"/>
            <p:cNvCxnSpPr>
              <a:cxnSpLocks noChangeShapeType="1"/>
              <a:stCxn id="273417" idx="6"/>
              <a:endCxn id="273423" idx="3"/>
            </p:cNvCxnSpPr>
            <p:nvPr/>
          </p:nvCxnSpPr>
          <p:spPr bwMode="auto">
            <a:xfrm flipV="1">
              <a:off x="384" y="2770"/>
              <a:ext cx="302" cy="20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50" name="AutoShape 17"/>
            <p:cNvCxnSpPr>
              <a:cxnSpLocks noChangeShapeType="1"/>
              <a:stCxn id="273418" idx="2"/>
              <a:endCxn id="273423" idx="5"/>
            </p:cNvCxnSpPr>
            <p:nvPr/>
          </p:nvCxnSpPr>
          <p:spPr bwMode="auto">
            <a:xfrm flipH="1" flipV="1">
              <a:off x="754" y="2770"/>
              <a:ext cx="302" cy="20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51" name="AutoShape 18"/>
            <p:cNvCxnSpPr>
              <a:cxnSpLocks noChangeShapeType="1"/>
              <a:stCxn id="273423" idx="0"/>
              <a:endCxn id="273419" idx="4"/>
            </p:cNvCxnSpPr>
            <p:nvPr/>
          </p:nvCxnSpPr>
          <p:spPr bwMode="auto">
            <a:xfrm flipV="1">
              <a:off x="720" y="2352"/>
              <a:ext cx="0" cy="33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grpSp>
        <p:nvGrpSpPr>
          <p:cNvPr id="3" name="Group 19"/>
          <p:cNvGrpSpPr>
            <a:grpSpLocks/>
          </p:cNvGrpSpPr>
          <p:nvPr/>
        </p:nvGrpSpPr>
        <p:grpSpPr bwMode="auto">
          <a:xfrm>
            <a:off x="3454400" y="3581400"/>
            <a:ext cx="1727200" cy="1219200"/>
            <a:chOff x="1632" y="2256"/>
            <a:chExt cx="816" cy="768"/>
          </a:xfrm>
        </p:grpSpPr>
        <p:sp>
          <p:nvSpPr>
            <p:cNvPr id="273428" name="AutoShape 20"/>
            <p:cNvSpPr>
              <a:spLocks noChangeArrowheads="1"/>
            </p:cNvSpPr>
            <p:nvPr/>
          </p:nvSpPr>
          <p:spPr bwMode="auto">
            <a:xfrm>
              <a:off x="1632" y="292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3429" name="AutoShape 21"/>
            <p:cNvSpPr>
              <a:spLocks noChangeArrowheads="1"/>
            </p:cNvSpPr>
            <p:nvPr/>
          </p:nvSpPr>
          <p:spPr bwMode="auto">
            <a:xfrm>
              <a:off x="2352" y="292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3430" name="AutoShape 22"/>
            <p:cNvSpPr>
              <a:spLocks noChangeArrowheads="1"/>
            </p:cNvSpPr>
            <p:nvPr/>
          </p:nvSpPr>
          <p:spPr bwMode="auto">
            <a:xfrm>
              <a:off x="1632" y="225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3431" name="AutoShape 23"/>
            <p:cNvSpPr>
              <a:spLocks noChangeArrowheads="1"/>
            </p:cNvSpPr>
            <p:nvPr/>
          </p:nvSpPr>
          <p:spPr bwMode="auto">
            <a:xfrm>
              <a:off x="2352" y="225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0533" name="AutoShape 24"/>
            <p:cNvCxnSpPr>
              <a:cxnSpLocks noChangeShapeType="1"/>
              <a:stCxn id="273428" idx="0"/>
              <a:endCxn id="273430" idx="4"/>
            </p:cNvCxnSpPr>
            <p:nvPr/>
          </p:nvCxnSpPr>
          <p:spPr bwMode="auto">
            <a:xfrm flipV="1">
              <a:off x="1680" y="2352"/>
              <a:ext cx="0" cy="57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34" name="AutoShape 25"/>
            <p:cNvCxnSpPr>
              <a:cxnSpLocks noChangeShapeType="1"/>
              <a:stCxn id="273430" idx="6"/>
              <a:endCxn id="273431" idx="2"/>
            </p:cNvCxnSpPr>
            <p:nvPr/>
          </p:nvCxnSpPr>
          <p:spPr bwMode="auto">
            <a:xfrm>
              <a:off x="1728" y="2304"/>
              <a:ext cx="624"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35" name="AutoShape 26"/>
            <p:cNvCxnSpPr>
              <a:cxnSpLocks noChangeShapeType="1"/>
              <a:stCxn id="273431" idx="4"/>
              <a:endCxn id="273429" idx="0"/>
            </p:cNvCxnSpPr>
            <p:nvPr/>
          </p:nvCxnSpPr>
          <p:spPr bwMode="auto">
            <a:xfrm>
              <a:off x="2400" y="2352"/>
              <a:ext cx="0" cy="57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36" name="AutoShape 27"/>
            <p:cNvCxnSpPr>
              <a:cxnSpLocks noChangeShapeType="1"/>
              <a:stCxn id="273428" idx="6"/>
              <a:endCxn id="273429" idx="2"/>
            </p:cNvCxnSpPr>
            <p:nvPr/>
          </p:nvCxnSpPr>
          <p:spPr bwMode="auto">
            <a:xfrm>
              <a:off x="1728" y="2976"/>
              <a:ext cx="624"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sp>
          <p:nvSpPr>
            <p:cNvPr id="273436" name="AutoShape 28"/>
            <p:cNvSpPr>
              <a:spLocks noChangeArrowheads="1"/>
            </p:cNvSpPr>
            <p:nvPr/>
          </p:nvSpPr>
          <p:spPr bwMode="auto">
            <a:xfrm>
              <a:off x="1986" y="259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0538" name="AutoShape 29"/>
            <p:cNvCxnSpPr>
              <a:cxnSpLocks noChangeShapeType="1"/>
              <a:stCxn id="273428" idx="7"/>
              <a:endCxn id="273436" idx="3"/>
            </p:cNvCxnSpPr>
            <p:nvPr/>
          </p:nvCxnSpPr>
          <p:spPr bwMode="auto">
            <a:xfrm flipV="1">
              <a:off x="1714" y="2674"/>
              <a:ext cx="286" cy="268"/>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39" name="AutoShape 30"/>
            <p:cNvCxnSpPr>
              <a:cxnSpLocks noChangeShapeType="1"/>
              <a:stCxn id="273436" idx="1"/>
              <a:endCxn id="273430" idx="5"/>
            </p:cNvCxnSpPr>
            <p:nvPr/>
          </p:nvCxnSpPr>
          <p:spPr bwMode="auto">
            <a:xfrm flipH="1" flipV="1">
              <a:off x="1714" y="2338"/>
              <a:ext cx="286" cy="268"/>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40" name="AutoShape 31"/>
            <p:cNvCxnSpPr>
              <a:cxnSpLocks noChangeShapeType="1"/>
              <a:stCxn id="273436" idx="7"/>
              <a:endCxn id="273431" idx="3"/>
            </p:cNvCxnSpPr>
            <p:nvPr/>
          </p:nvCxnSpPr>
          <p:spPr bwMode="auto">
            <a:xfrm flipV="1">
              <a:off x="2068" y="2338"/>
              <a:ext cx="298" cy="268"/>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41" name="AutoShape 32"/>
            <p:cNvCxnSpPr>
              <a:cxnSpLocks noChangeShapeType="1"/>
              <a:stCxn id="273436" idx="5"/>
              <a:endCxn id="273429" idx="1"/>
            </p:cNvCxnSpPr>
            <p:nvPr/>
          </p:nvCxnSpPr>
          <p:spPr bwMode="auto">
            <a:xfrm>
              <a:off x="2068" y="2674"/>
              <a:ext cx="298" cy="268"/>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grpSp>
        <p:nvGrpSpPr>
          <p:cNvPr id="4" name="Group 33"/>
          <p:cNvGrpSpPr>
            <a:grpSpLocks/>
          </p:cNvGrpSpPr>
          <p:nvPr/>
        </p:nvGrpSpPr>
        <p:grpSpPr bwMode="auto">
          <a:xfrm>
            <a:off x="6269567" y="3200400"/>
            <a:ext cx="2133600" cy="1577975"/>
            <a:chOff x="2962" y="2016"/>
            <a:chExt cx="1008" cy="994"/>
          </a:xfrm>
        </p:grpSpPr>
        <p:sp>
          <p:nvSpPr>
            <p:cNvPr id="273442" name="AutoShape 34"/>
            <p:cNvSpPr>
              <a:spLocks noChangeArrowheads="1"/>
            </p:cNvSpPr>
            <p:nvPr/>
          </p:nvSpPr>
          <p:spPr bwMode="auto">
            <a:xfrm>
              <a:off x="3154" y="291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3443" name="AutoShape 35"/>
            <p:cNvSpPr>
              <a:spLocks noChangeArrowheads="1"/>
            </p:cNvSpPr>
            <p:nvPr/>
          </p:nvSpPr>
          <p:spPr bwMode="auto">
            <a:xfrm>
              <a:off x="3682" y="291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3444" name="AutoShape 36"/>
            <p:cNvSpPr>
              <a:spLocks noChangeArrowheads="1"/>
            </p:cNvSpPr>
            <p:nvPr/>
          </p:nvSpPr>
          <p:spPr bwMode="auto">
            <a:xfrm>
              <a:off x="2962" y="238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3445" name="AutoShape 37"/>
            <p:cNvSpPr>
              <a:spLocks noChangeArrowheads="1"/>
            </p:cNvSpPr>
            <p:nvPr/>
          </p:nvSpPr>
          <p:spPr bwMode="auto">
            <a:xfrm>
              <a:off x="3874" y="238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3446" name="AutoShape 38"/>
            <p:cNvSpPr>
              <a:spLocks noChangeArrowheads="1"/>
            </p:cNvSpPr>
            <p:nvPr/>
          </p:nvSpPr>
          <p:spPr bwMode="auto">
            <a:xfrm>
              <a:off x="3408" y="201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0518" name="AutoShape 39"/>
            <p:cNvCxnSpPr>
              <a:cxnSpLocks noChangeShapeType="1"/>
              <a:stCxn id="273444" idx="4"/>
              <a:endCxn id="273442" idx="1"/>
            </p:cNvCxnSpPr>
            <p:nvPr/>
          </p:nvCxnSpPr>
          <p:spPr bwMode="auto">
            <a:xfrm>
              <a:off x="3010" y="2482"/>
              <a:ext cx="158" cy="44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19" name="AutoShape 40"/>
            <p:cNvCxnSpPr>
              <a:cxnSpLocks noChangeShapeType="1"/>
              <a:stCxn id="273442" idx="6"/>
              <a:endCxn id="273443" idx="2"/>
            </p:cNvCxnSpPr>
            <p:nvPr/>
          </p:nvCxnSpPr>
          <p:spPr bwMode="auto">
            <a:xfrm>
              <a:off x="3250" y="2962"/>
              <a:ext cx="432"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20" name="AutoShape 41"/>
            <p:cNvCxnSpPr>
              <a:cxnSpLocks noChangeShapeType="1"/>
              <a:stCxn id="273443" idx="7"/>
              <a:endCxn id="273445" idx="4"/>
            </p:cNvCxnSpPr>
            <p:nvPr/>
          </p:nvCxnSpPr>
          <p:spPr bwMode="auto">
            <a:xfrm flipV="1">
              <a:off x="3764" y="2482"/>
              <a:ext cx="158" cy="44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21" name="AutoShape 42"/>
            <p:cNvCxnSpPr>
              <a:cxnSpLocks noChangeShapeType="1"/>
              <a:stCxn id="273445" idx="1"/>
              <a:endCxn id="273446" idx="5"/>
            </p:cNvCxnSpPr>
            <p:nvPr/>
          </p:nvCxnSpPr>
          <p:spPr bwMode="auto">
            <a:xfrm flipH="1" flipV="1">
              <a:off x="3490" y="2098"/>
              <a:ext cx="398" cy="302"/>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22" name="AutoShape 43"/>
            <p:cNvCxnSpPr>
              <a:cxnSpLocks noChangeShapeType="1"/>
              <a:stCxn id="273444" idx="7"/>
              <a:endCxn id="273446" idx="3"/>
            </p:cNvCxnSpPr>
            <p:nvPr/>
          </p:nvCxnSpPr>
          <p:spPr bwMode="auto">
            <a:xfrm flipV="1">
              <a:off x="3044" y="2098"/>
              <a:ext cx="378" cy="302"/>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sp>
          <p:nvSpPr>
            <p:cNvPr id="273452" name="AutoShape 44"/>
            <p:cNvSpPr>
              <a:spLocks noChangeArrowheads="1"/>
            </p:cNvSpPr>
            <p:nvPr/>
          </p:nvSpPr>
          <p:spPr bwMode="auto">
            <a:xfrm>
              <a:off x="3408" y="249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0524" name="AutoShape 45"/>
            <p:cNvCxnSpPr>
              <a:cxnSpLocks noChangeShapeType="1"/>
              <a:stCxn id="273442" idx="7"/>
              <a:endCxn id="273452" idx="4"/>
            </p:cNvCxnSpPr>
            <p:nvPr/>
          </p:nvCxnSpPr>
          <p:spPr bwMode="auto">
            <a:xfrm flipV="1">
              <a:off x="3236" y="2592"/>
              <a:ext cx="220" cy="33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25" name="AutoShape 46"/>
            <p:cNvCxnSpPr>
              <a:cxnSpLocks noChangeShapeType="1"/>
              <a:stCxn id="273443" idx="1"/>
              <a:endCxn id="273452" idx="4"/>
            </p:cNvCxnSpPr>
            <p:nvPr/>
          </p:nvCxnSpPr>
          <p:spPr bwMode="auto">
            <a:xfrm flipH="1" flipV="1">
              <a:off x="3456" y="2592"/>
              <a:ext cx="240" cy="33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26" name="AutoShape 47"/>
            <p:cNvCxnSpPr>
              <a:cxnSpLocks noChangeShapeType="1"/>
              <a:stCxn id="273444" idx="5"/>
              <a:endCxn id="273452" idx="2"/>
            </p:cNvCxnSpPr>
            <p:nvPr/>
          </p:nvCxnSpPr>
          <p:spPr bwMode="auto">
            <a:xfrm>
              <a:off x="3044" y="2468"/>
              <a:ext cx="364" cy="7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27" name="AutoShape 48"/>
            <p:cNvCxnSpPr>
              <a:cxnSpLocks noChangeShapeType="1"/>
              <a:stCxn id="273452" idx="6"/>
              <a:endCxn id="273445" idx="3"/>
            </p:cNvCxnSpPr>
            <p:nvPr/>
          </p:nvCxnSpPr>
          <p:spPr bwMode="auto">
            <a:xfrm flipV="1">
              <a:off x="3504" y="2468"/>
              <a:ext cx="384" cy="7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28" name="AutoShape 49"/>
            <p:cNvCxnSpPr>
              <a:cxnSpLocks noChangeShapeType="1"/>
              <a:stCxn id="273452" idx="0"/>
              <a:endCxn id="273446" idx="4"/>
            </p:cNvCxnSpPr>
            <p:nvPr/>
          </p:nvCxnSpPr>
          <p:spPr bwMode="auto">
            <a:xfrm flipV="1">
              <a:off x="3456" y="2112"/>
              <a:ext cx="0" cy="384"/>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grpSp>
        <p:nvGrpSpPr>
          <p:cNvPr id="5" name="Group 50"/>
          <p:cNvGrpSpPr>
            <a:grpSpLocks/>
          </p:cNvGrpSpPr>
          <p:nvPr/>
        </p:nvGrpSpPr>
        <p:grpSpPr bwMode="auto">
          <a:xfrm>
            <a:off x="9215967" y="3254375"/>
            <a:ext cx="2133600" cy="1524000"/>
            <a:chOff x="4354" y="2050"/>
            <a:chExt cx="1008" cy="960"/>
          </a:xfrm>
        </p:grpSpPr>
        <p:sp>
          <p:nvSpPr>
            <p:cNvPr id="273459" name="AutoShape 51"/>
            <p:cNvSpPr>
              <a:spLocks noChangeArrowheads="1"/>
            </p:cNvSpPr>
            <p:nvPr/>
          </p:nvSpPr>
          <p:spPr bwMode="auto">
            <a:xfrm>
              <a:off x="4594" y="291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3460" name="AutoShape 52"/>
            <p:cNvSpPr>
              <a:spLocks noChangeArrowheads="1"/>
            </p:cNvSpPr>
            <p:nvPr/>
          </p:nvSpPr>
          <p:spPr bwMode="auto">
            <a:xfrm>
              <a:off x="5026" y="291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3461" name="AutoShape 53"/>
            <p:cNvSpPr>
              <a:spLocks noChangeArrowheads="1"/>
            </p:cNvSpPr>
            <p:nvPr/>
          </p:nvSpPr>
          <p:spPr bwMode="auto">
            <a:xfrm>
              <a:off x="4354" y="248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3462" name="AutoShape 54"/>
            <p:cNvSpPr>
              <a:spLocks noChangeArrowheads="1"/>
            </p:cNvSpPr>
            <p:nvPr/>
          </p:nvSpPr>
          <p:spPr bwMode="auto">
            <a:xfrm>
              <a:off x="5266" y="248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3463" name="AutoShape 55"/>
            <p:cNvSpPr>
              <a:spLocks noChangeArrowheads="1"/>
            </p:cNvSpPr>
            <p:nvPr/>
          </p:nvSpPr>
          <p:spPr bwMode="auto">
            <a:xfrm>
              <a:off x="4594" y="2050"/>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0499" name="AutoShape 56"/>
            <p:cNvCxnSpPr>
              <a:cxnSpLocks noChangeShapeType="1"/>
              <a:stCxn id="273461" idx="4"/>
              <a:endCxn id="273459" idx="1"/>
            </p:cNvCxnSpPr>
            <p:nvPr/>
          </p:nvCxnSpPr>
          <p:spPr bwMode="auto">
            <a:xfrm>
              <a:off x="4402" y="2578"/>
              <a:ext cx="206" cy="35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00" name="AutoShape 57"/>
            <p:cNvCxnSpPr>
              <a:cxnSpLocks noChangeShapeType="1"/>
              <a:stCxn id="273459" idx="6"/>
              <a:endCxn id="273460" idx="2"/>
            </p:cNvCxnSpPr>
            <p:nvPr/>
          </p:nvCxnSpPr>
          <p:spPr bwMode="auto">
            <a:xfrm>
              <a:off x="4690" y="2962"/>
              <a:ext cx="336"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01" name="AutoShape 58"/>
            <p:cNvCxnSpPr>
              <a:cxnSpLocks noChangeShapeType="1"/>
              <a:stCxn id="273460" idx="7"/>
              <a:endCxn id="273462" idx="4"/>
            </p:cNvCxnSpPr>
            <p:nvPr/>
          </p:nvCxnSpPr>
          <p:spPr bwMode="auto">
            <a:xfrm flipV="1">
              <a:off x="5108" y="2578"/>
              <a:ext cx="206" cy="35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02" name="AutoShape 59"/>
            <p:cNvCxnSpPr>
              <a:cxnSpLocks noChangeShapeType="1"/>
              <a:stCxn id="273462" idx="0"/>
              <a:endCxn id="273469" idx="5"/>
            </p:cNvCxnSpPr>
            <p:nvPr/>
          </p:nvCxnSpPr>
          <p:spPr bwMode="auto">
            <a:xfrm flipH="1" flipV="1">
              <a:off x="5108" y="2132"/>
              <a:ext cx="206" cy="35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03" name="AutoShape 60"/>
            <p:cNvCxnSpPr>
              <a:cxnSpLocks noChangeShapeType="1"/>
              <a:stCxn id="273461" idx="0"/>
              <a:endCxn id="273463" idx="3"/>
            </p:cNvCxnSpPr>
            <p:nvPr/>
          </p:nvCxnSpPr>
          <p:spPr bwMode="auto">
            <a:xfrm flipV="1">
              <a:off x="4402" y="2132"/>
              <a:ext cx="206" cy="35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sp>
          <p:nvSpPr>
            <p:cNvPr id="273469" name="AutoShape 61"/>
            <p:cNvSpPr>
              <a:spLocks noChangeArrowheads="1"/>
            </p:cNvSpPr>
            <p:nvPr/>
          </p:nvSpPr>
          <p:spPr bwMode="auto">
            <a:xfrm>
              <a:off x="5026" y="2050"/>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0505" name="AutoShape 62"/>
            <p:cNvCxnSpPr>
              <a:cxnSpLocks noChangeShapeType="1"/>
              <a:stCxn id="273463" idx="6"/>
              <a:endCxn id="273469" idx="2"/>
            </p:cNvCxnSpPr>
            <p:nvPr/>
          </p:nvCxnSpPr>
          <p:spPr bwMode="auto">
            <a:xfrm>
              <a:off x="4690" y="2098"/>
              <a:ext cx="336"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sp>
          <p:nvSpPr>
            <p:cNvPr id="273471" name="AutoShape 63"/>
            <p:cNvSpPr>
              <a:spLocks noChangeArrowheads="1"/>
            </p:cNvSpPr>
            <p:nvPr/>
          </p:nvSpPr>
          <p:spPr bwMode="auto">
            <a:xfrm>
              <a:off x="4800" y="248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0507" name="AutoShape 64"/>
            <p:cNvCxnSpPr>
              <a:cxnSpLocks noChangeShapeType="1"/>
              <a:stCxn id="273459" idx="7"/>
              <a:endCxn id="273471" idx="4"/>
            </p:cNvCxnSpPr>
            <p:nvPr/>
          </p:nvCxnSpPr>
          <p:spPr bwMode="auto">
            <a:xfrm flipV="1">
              <a:off x="4676" y="2580"/>
              <a:ext cx="172" cy="348"/>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08" name="AutoShape 65"/>
            <p:cNvCxnSpPr>
              <a:cxnSpLocks noChangeShapeType="1"/>
              <a:stCxn id="273460" idx="1"/>
              <a:endCxn id="273471" idx="4"/>
            </p:cNvCxnSpPr>
            <p:nvPr/>
          </p:nvCxnSpPr>
          <p:spPr bwMode="auto">
            <a:xfrm flipH="1" flipV="1">
              <a:off x="4848" y="2580"/>
              <a:ext cx="192" cy="348"/>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09" name="AutoShape 66"/>
            <p:cNvCxnSpPr>
              <a:cxnSpLocks noChangeShapeType="1"/>
              <a:stCxn id="273461" idx="6"/>
              <a:endCxn id="273471" idx="2"/>
            </p:cNvCxnSpPr>
            <p:nvPr/>
          </p:nvCxnSpPr>
          <p:spPr bwMode="auto">
            <a:xfrm>
              <a:off x="4450" y="2530"/>
              <a:ext cx="350" cy="2"/>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10" name="AutoShape 67"/>
            <p:cNvCxnSpPr>
              <a:cxnSpLocks noChangeShapeType="1"/>
              <a:stCxn id="273471" idx="6"/>
              <a:endCxn id="273462" idx="2"/>
            </p:cNvCxnSpPr>
            <p:nvPr/>
          </p:nvCxnSpPr>
          <p:spPr bwMode="auto">
            <a:xfrm flipV="1">
              <a:off x="4896" y="2530"/>
              <a:ext cx="370" cy="2"/>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11" name="AutoShape 68"/>
            <p:cNvCxnSpPr>
              <a:cxnSpLocks noChangeShapeType="1"/>
              <a:stCxn id="273471" idx="0"/>
              <a:endCxn id="273463" idx="5"/>
            </p:cNvCxnSpPr>
            <p:nvPr/>
          </p:nvCxnSpPr>
          <p:spPr bwMode="auto">
            <a:xfrm flipH="1" flipV="1">
              <a:off x="4676" y="2132"/>
              <a:ext cx="172" cy="352"/>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0512" name="AutoShape 69"/>
            <p:cNvCxnSpPr>
              <a:cxnSpLocks noChangeShapeType="1"/>
              <a:stCxn id="273471" idx="0"/>
              <a:endCxn id="273469" idx="3"/>
            </p:cNvCxnSpPr>
            <p:nvPr/>
          </p:nvCxnSpPr>
          <p:spPr bwMode="auto">
            <a:xfrm flipV="1">
              <a:off x="4848" y="2132"/>
              <a:ext cx="192" cy="352"/>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5126092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 calcmode="lin" valueType="num">
                                      <p:cBhvr additive="base">
                                        <p:cTn id="7" dur="500" fill="hold"/>
                                        <p:tgtEl>
                                          <p:spTgt spid="2734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34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3412"/>
                                        </p:tgtEl>
                                        <p:attrNameLst>
                                          <p:attrName>style.visibility</p:attrName>
                                        </p:attrNameLst>
                                      </p:cBhvr>
                                      <p:to>
                                        <p:strVal val="visible"/>
                                      </p:to>
                                    </p:set>
                                    <p:anim calcmode="lin" valueType="num">
                                      <p:cBhvr additive="base">
                                        <p:cTn id="13" dur="500" fill="hold"/>
                                        <p:tgtEl>
                                          <p:spTgt spid="273412"/>
                                        </p:tgtEl>
                                        <p:attrNameLst>
                                          <p:attrName>ppt_x</p:attrName>
                                        </p:attrNameLst>
                                      </p:cBhvr>
                                      <p:tavLst>
                                        <p:tav tm="0">
                                          <p:val>
                                            <p:strVal val="#ppt_x"/>
                                          </p:val>
                                        </p:tav>
                                        <p:tav tm="100000">
                                          <p:val>
                                            <p:strVal val="#ppt_x"/>
                                          </p:val>
                                        </p:tav>
                                      </p:tavLst>
                                    </p:anim>
                                    <p:anim calcmode="lin" valueType="num">
                                      <p:cBhvr additive="base">
                                        <p:cTn id="14" dur="500" fill="hold"/>
                                        <p:tgtEl>
                                          <p:spTgt spid="27341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3413"/>
                                        </p:tgtEl>
                                        <p:attrNameLst>
                                          <p:attrName>style.visibility</p:attrName>
                                        </p:attrNameLst>
                                      </p:cBhvr>
                                      <p:to>
                                        <p:strVal val="visible"/>
                                      </p:to>
                                    </p:set>
                                    <p:anim calcmode="lin" valueType="num">
                                      <p:cBhvr additive="base">
                                        <p:cTn id="25" dur="500" fill="hold"/>
                                        <p:tgtEl>
                                          <p:spTgt spid="273413"/>
                                        </p:tgtEl>
                                        <p:attrNameLst>
                                          <p:attrName>ppt_x</p:attrName>
                                        </p:attrNameLst>
                                      </p:cBhvr>
                                      <p:tavLst>
                                        <p:tav tm="0">
                                          <p:val>
                                            <p:strVal val="#ppt_x"/>
                                          </p:val>
                                        </p:tav>
                                        <p:tav tm="100000">
                                          <p:val>
                                            <p:strVal val="#ppt_x"/>
                                          </p:val>
                                        </p:tav>
                                      </p:tavLst>
                                    </p:anim>
                                    <p:anim calcmode="lin" valueType="num">
                                      <p:cBhvr additive="base">
                                        <p:cTn id="26" dur="500" fill="hold"/>
                                        <p:tgtEl>
                                          <p:spTgt spid="27341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3414"/>
                                        </p:tgtEl>
                                        <p:attrNameLst>
                                          <p:attrName>style.visibility</p:attrName>
                                        </p:attrNameLst>
                                      </p:cBhvr>
                                      <p:to>
                                        <p:strVal val="visible"/>
                                      </p:to>
                                    </p:set>
                                    <p:anim calcmode="lin" valueType="num">
                                      <p:cBhvr additive="base">
                                        <p:cTn id="37" dur="500" fill="hold"/>
                                        <p:tgtEl>
                                          <p:spTgt spid="273414"/>
                                        </p:tgtEl>
                                        <p:attrNameLst>
                                          <p:attrName>ppt_x</p:attrName>
                                        </p:attrNameLst>
                                      </p:cBhvr>
                                      <p:tavLst>
                                        <p:tav tm="0">
                                          <p:val>
                                            <p:strVal val="#ppt_x"/>
                                          </p:val>
                                        </p:tav>
                                        <p:tav tm="100000">
                                          <p:val>
                                            <p:strVal val="#ppt_x"/>
                                          </p:val>
                                        </p:tav>
                                      </p:tavLst>
                                    </p:anim>
                                    <p:anim calcmode="lin" valueType="num">
                                      <p:cBhvr additive="base">
                                        <p:cTn id="38" dur="500" fill="hold"/>
                                        <p:tgtEl>
                                          <p:spTgt spid="273414"/>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73415"/>
                                        </p:tgtEl>
                                        <p:attrNameLst>
                                          <p:attrName>style.visibility</p:attrName>
                                        </p:attrNameLst>
                                      </p:cBhvr>
                                      <p:to>
                                        <p:strVal val="visible"/>
                                      </p:to>
                                    </p:set>
                                    <p:anim calcmode="lin" valueType="num">
                                      <p:cBhvr additive="base">
                                        <p:cTn id="49" dur="500" fill="hold"/>
                                        <p:tgtEl>
                                          <p:spTgt spid="273415"/>
                                        </p:tgtEl>
                                        <p:attrNameLst>
                                          <p:attrName>ppt_x</p:attrName>
                                        </p:attrNameLst>
                                      </p:cBhvr>
                                      <p:tavLst>
                                        <p:tav tm="0">
                                          <p:val>
                                            <p:strVal val="#ppt_x"/>
                                          </p:val>
                                        </p:tav>
                                        <p:tav tm="100000">
                                          <p:val>
                                            <p:strVal val="#ppt_x"/>
                                          </p:val>
                                        </p:tav>
                                      </p:tavLst>
                                    </p:anim>
                                    <p:anim calcmode="lin" valueType="num">
                                      <p:cBhvr additive="base">
                                        <p:cTn id="50" dur="500" fill="hold"/>
                                        <p:tgtEl>
                                          <p:spTgt spid="273415"/>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500" fill="hold"/>
                                        <p:tgtEl>
                                          <p:spTgt spid="5"/>
                                        </p:tgtEl>
                                        <p:attrNameLst>
                                          <p:attrName>ppt_w</p:attrName>
                                        </p:attrNameLst>
                                      </p:cBhvr>
                                      <p:tavLst>
                                        <p:tav tm="0">
                                          <p:val>
                                            <p:fltVal val="0"/>
                                          </p:val>
                                        </p:tav>
                                        <p:tav tm="100000">
                                          <p:val>
                                            <p:strVal val="#ppt_w"/>
                                          </p:val>
                                        </p:tav>
                                      </p:tavLst>
                                    </p:anim>
                                    <p:anim calcmode="lin" valueType="num">
                                      <p:cBhvr>
                                        <p:cTn id="56"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build="p" autoUpdateAnimBg="0"/>
      <p:bldP spid="273412" grpId="0" autoUpdateAnimBg="0"/>
      <p:bldP spid="273413" grpId="0" autoUpdateAnimBg="0"/>
      <p:bldP spid="273414" grpId="0" autoUpdateAnimBg="0"/>
      <p:bldP spid="273415"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a:xfrm>
            <a:off x="304800" y="0"/>
            <a:ext cx="11480800" cy="838200"/>
          </a:xfrm>
        </p:spPr>
        <p:txBody>
          <a:bodyPr/>
          <a:lstStyle/>
          <a:p>
            <a:pPr eaLnBrk="1" hangingPunct="1">
              <a:defRPr/>
            </a:pPr>
            <a:r>
              <a:rPr lang="en-US" sz="3600" smtClean="0"/>
              <a:t>Special Graphs</a:t>
            </a:r>
            <a:endParaRPr lang="en-CA" sz="3600" smtClean="0"/>
          </a:p>
        </p:txBody>
      </p:sp>
      <p:sp>
        <p:nvSpPr>
          <p:cNvPr id="274435" name="Rectangle 3"/>
          <p:cNvSpPr>
            <a:spLocks noGrp="1" noChangeArrowheads="1"/>
          </p:cNvSpPr>
          <p:nvPr>
            <p:ph type="body" idx="1"/>
          </p:nvPr>
        </p:nvSpPr>
        <p:spPr>
          <a:xfrm>
            <a:off x="304800" y="762000"/>
            <a:ext cx="11684000" cy="2209800"/>
          </a:xfrm>
        </p:spPr>
        <p:txBody>
          <a:bodyPr/>
          <a:lstStyle/>
          <a:p>
            <a:pPr marL="0" indent="0" eaLnBrk="1" hangingPunct="1">
              <a:lnSpc>
                <a:spcPct val="90000"/>
              </a:lnSpc>
              <a:spcAft>
                <a:spcPct val="20000"/>
              </a:spcAft>
              <a:buFontTx/>
              <a:buNone/>
              <a:defRPr/>
            </a:pPr>
            <a:r>
              <a:rPr lang="en-US" sz="2800" b="1" smtClean="0">
                <a:solidFill>
                  <a:srgbClr val="00FFFF"/>
                </a:solidFill>
                <a:sym typeface="Symbol" pitchFamily="18" charset="2"/>
              </a:rPr>
              <a:t>Definition:</a:t>
            </a:r>
            <a:r>
              <a:rPr lang="en-US" sz="2800" smtClean="0">
                <a:sym typeface="Symbol" pitchFamily="18" charset="2"/>
              </a:rPr>
              <a:t> The </a:t>
            </a:r>
            <a:r>
              <a:rPr lang="en-US" sz="2800" b="1" smtClean="0">
                <a:solidFill>
                  <a:srgbClr val="00FFFF"/>
                </a:solidFill>
                <a:sym typeface="Symbol" pitchFamily="18" charset="2"/>
              </a:rPr>
              <a:t>n-cube, </a:t>
            </a:r>
            <a:r>
              <a:rPr lang="en-US" sz="2800" smtClean="0">
                <a:sym typeface="Symbol" pitchFamily="18" charset="2"/>
              </a:rPr>
              <a:t>denoted by Q</a:t>
            </a:r>
            <a:r>
              <a:rPr lang="en-US" sz="2800" baseline="-25000" smtClean="0">
                <a:sym typeface="Symbol" pitchFamily="18" charset="2"/>
              </a:rPr>
              <a:t>n</a:t>
            </a:r>
            <a:r>
              <a:rPr lang="en-US" sz="2800" smtClean="0">
                <a:sym typeface="Symbol" pitchFamily="18" charset="2"/>
              </a:rPr>
              <a:t>, is the graph that has vertices representing the 2</a:t>
            </a:r>
            <a:r>
              <a:rPr lang="en-US" sz="2800" baseline="30000" smtClean="0">
                <a:sym typeface="Symbol" pitchFamily="18" charset="2"/>
              </a:rPr>
              <a:t>n</a:t>
            </a:r>
            <a:r>
              <a:rPr lang="en-US" sz="2800" smtClean="0">
                <a:sym typeface="Symbol" pitchFamily="18" charset="2"/>
              </a:rPr>
              <a:t> bit strings of length n. Two vertices are adjacent if and only if the bit strings that they represent differ in exactly one bit position.</a:t>
            </a:r>
            <a:endParaRPr lang="en-US" sz="2800" smtClean="0">
              <a:solidFill>
                <a:srgbClr val="66FF33"/>
              </a:solidFill>
              <a:sym typeface="Symbol" pitchFamily="18" charset="2"/>
            </a:endParaRPr>
          </a:p>
        </p:txBody>
      </p:sp>
      <p:sp>
        <p:nvSpPr>
          <p:cNvPr id="274436" name="Text Box 4"/>
          <p:cNvSpPr txBox="1">
            <a:spLocks noChangeArrowheads="1"/>
          </p:cNvSpPr>
          <p:nvPr/>
        </p:nvSpPr>
        <p:spPr bwMode="auto">
          <a:xfrm>
            <a:off x="1189567" y="5083176"/>
            <a:ext cx="914400"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Q</a:t>
            </a:r>
            <a:r>
              <a:rPr lang="en-US" baseline="-25000">
                <a:effectLst>
                  <a:outerShdw blurRad="38100" dist="38100" dir="2700000" algn="tl">
                    <a:srgbClr val="000000"/>
                  </a:outerShdw>
                </a:effectLst>
              </a:rPr>
              <a:t>1</a:t>
            </a:r>
          </a:p>
        </p:txBody>
      </p:sp>
      <p:sp>
        <p:nvSpPr>
          <p:cNvPr id="274437" name="Text Box 5"/>
          <p:cNvSpPr txBox="1">
            <a:spLocks noChangeArrowheads="1"/>
          </p:cNvSpPr>
          <p:nvPr/>
        </p:nvSpPr>
        <p:spPr bwMode="auto">
          <a:xfrm>
            <a:off x="4470400" y="5105401"/>
            <a:ext cx="914400"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Q</a:t>
            </a:r>
            <a:r>
              <a:rPr lang="en-US" baseline="-25000">
                <a:effectLst>
                  <a:outerShdw blurRad="38100" dist="38100" dir="2700000" algn="tl">
                    <a:srgbClr val="000000"/>
                  </a:outerShdw>
                </a:effectLst>
              </a:rPr>
              <a:t>2</a:t>
            </a:r>
          </a:p>
        </p:txBody>
      </p:sp>
      <p:sp>
        <p:nvSpPr>
          <p:cNvPr id="274438" name="Text Box 6"/>
          <p:cNvSpPr txBox="1">
            <a:spLocks noChangeArrowheads="1"/>
          </p:cNvSpPr>
          <p:nvPr/>
        </p:nvSpPr>
        <p:spPr bwMode="auto">
          <a:xfrm>
            <a:off x="8534400" y="5105401"/>
            <a:ext cx="914400"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Q</a:t>
            </a:r>
            <a:r>
              <a:rPr lang="en-US" baseline="-25000">
                <a:effectLst>
                  <a:outerShdw blurRad="38100" dist="38100" dir="2700000" algn="tl">
                    <a:srgbClr val="000000"/>
                  </a:outerShdw>
                </a:effectLst>
              </a:rPr>
              <a:t>3</a:t>
            </a:r>
          </a:p>
        </p:txBody>
      </p:sp>
      <p:grpSp>
        <p:nvGrpSpPr>
          <p:cNvPr id="2" name="Group 7"/>
          <p:cNvGrpSpPr>
            <a:grpSpLocks/>
          </p:cNvGrpSpPr>
          <p:nvPr/>
        </p:nvGrpSpPr>
        <p:grpSpPr bwMode="auto">
          <a:xfrm>
            <a:off x="508000" y="4191000"/>
            <a:ext cx="2540000" cy="609600"/>
            <a:chOff x="240" y="2640"/>
            <a:chExt cx="1200" cy="384"/>
          </a:xfrm>
        </p:grpSpPr>
        <p:sp>
          <p:nvSpPr>
            <p:cNvPr id="274440" name="AutoShape 8"/>
            <p:cNvSpPr>
              <a:spLocks noChangeArrowheads="1"/>
            </p:cNvSpPr>
            <p:nvPr/>
          </p:nvSpPr>
          <p:spPr bwMode="auto">
            <a:xfrm>
              <a:off x="288" y="292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4441" name="AutoShape 9"/>
            <p:cNvSpPr>
              <a:spLocks noChangeArrowheads="1"/>
            </p:cNvSpPr>
            <p:nvPr/>
          </p:nvSpPr>
          <p:spPr bwMode="auto">
            <a:xfrm>
              <a:off x="1056" y="292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1561" name="AutoShape 10"/>
            <p:cNvCxnSpPr>
              <a:cxnSpLocks noChangeShapeType="1"/>
              <a:stCxn id="274440" idx="6"/>
              <a:endCxn id="274441" idx="2"/>
            </p:cNvCxnSpPr>
            <p:nvPr/>
          </p:nvCxnSpPr>
          <p:spPr bwMode="auto">
            <a:xfrm>
              <a:off x="384" y="2976"/>
              <a:ext cx="672"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sp>
          <p:nvSpPr>
            <p:cNvPr id="274443" name="Text Box 11"/>
            <p:cNvSpPr txBox="1">
              <a:spLocks noChangeArrowheads="1"/>
            </p:cNvSpPr>
            <p:nvPr/>
          </p:nvSpPr>
          <p:spPr bwMode="auto">
            <a:xfrm>
              <a:off x="240" y="2640"/>
              <a:ext cx="432" cy="250"/>
            </a:xfrm>
            <a:prstGeom prst="rect">
              <a:avLst/>
            </a:prstGeom>
            <a:noFill/>
            <a:ln w="25400">
              <a:noFill/>
              <a:miter lim="800000"/>
              <a:headEnd/>
              <a:tailEnd/>
            </a:ln>
            <a:effectLst/>
          </p:spPr>
          <p:txBody>
            <a:bodyPr>
              <a:spAutoFit/>
            </a:bodyPr>
            <a:lstStyle/>
            <a:p>
              <a:pPr>
                <a:spcBef>
                  <a:spcPct val="50000"/>
                </a:spcBef>
                <a:defRPr/>
              </a:pPr>
              <a:r>
                <a:rPr lang="en-US" sz="2000">
                  <a:effectLst>
                    <a:outerShdw blurRad="38100" dist="38100" dir="2700000" algn="tl">
                      <a:srgbClr val="000000"/>
                    </a:outerShdw>
                  </a:effectLst>
                </a:rPr>
                <a:t>0</a:t>
              </a:r>
              <a:endParaRPr lang="en-US" sz="2000" baseline="-25000">
                <a:effectLst>
                  <a:outerShdw blurRad="38100" dist="38100" dir="2700000" algn="tl">
                    <a:srgbClr val="000000"/>
                  </a:outerShdw>
                </a:effectLst>
              </a:endParaRPr>
            </a:p>
          </p:txBody>
        </p:sp>
        <p:sp>
          <p:nvSpPr>
            <p:cNvPr id="274444" name="Text Box 12"/>
            <p:cNvSpPr txBox="1">
              <a:spLocks noChangeArrowheads="1"/>
            </p:cNvSpPr>
            <p:nvPr/>
          </p:nvSpPr>
          <p:spPr bwMode="auto">
            <a:xfrm>
              <a:off x="1008" y="2640"/>
              <a:ext cx="432" cy="250"/>
            </a:xfrm>
            <a:prstGeom prst="rect">
              <a:avLst/>
            </a:prstGeom>
            <a:noFill/>
            <a:ln w="25400">
              <a:noFill/>
              <a:miter lim="800000"/>
              <a:headEnd/>
              <a:tailEnd/>
            </a:ln>
            <a:effectLst/>
          </p:spPr>
          <p:txBody>
            <a:bodyPr>
              <a:spAutoFit/>
            </a:bodyPr>
            <a:lstStyle/>
            <a:p>
              <a:pPr>
                <a:spcBef>
                  <a:spcPct val="50000"/>
                </a:spcBef>
                <a:defRPr/>
              </a:pPr>
              <a:r>
                <a:rPr lang="en-US" sz="2000">
                  <a:effectLst>
                    <a:outerShdw blurRad="38100" dist="38100" dir="2700000" algn="tl">
                      <a:srgbClr val="000000"/>
                    </a:outerShdw>
                  </a:effectLst>
                </a:rPr>
                <a:t>1</a:t>
              </a:r>
              <a:endParaRPr lang="en-US" sz="2000" baseline="-25000">
                <a:effectLst>
                  <a:outerShdw blurRad="38100" dist="38100" dir="2700000" algn="tl">
                    <a:srgbClr val="000000"/>
                  </a:outerShdw>
                </a:effectLst>
              </a:endParaRPr>
            </a:p>
          </p:txBody>
        </p:sp>
      </p:grpSp>
      <p:grpSp>
        <p:nvGrpSpPr>
          <p:cNvPr id="3" name="Group 13"/>
          <p:cNvGrpSpPr>
            <a:grpSpLocks/>
          </p:cNvGrpSpPr>
          <p:nvPr/>
        </p:nvGrpSpPr>
        <p:grpSpPr bwMode="auto">
          <a:xfrm>
            <a:off x="3251200" y="3429001"/>
            <a:ext cx="3454400" cy="1463675"/>
            <a:chOff x="1536" y="2160"/>
            <a:chExt cx="1632" cy="922"/>
          </a:xfrm>
        </p:grpSpPr>
        <p:grpSp>
          <p:nvGrpSpPr>
            <p:cNvPr id="21546" name="Group 14"/>
            <p:cNvGrpSpPr>
              <a:grpSpLocks/>
            </p:cNvGrpSpPr>
            <p:nvPr/>
          </p:nvGrpSpPr>
          <p:grpSpPr bwMode="auto">
            <a:xfrm>
              <a:off x="1872" y="2256"/>
              <a:ext cx="816" cy="768"/>
              <a:chOff x="1646" y="2366"/>
              <a:chExt cx="816" cy="768"/>
            </a:xfrm>
          </p:grpSpPr>
          <p:sp>
            <p:nvSpPr>
              <p:cNvPr id="274447" name="AutoShape 15"/>
              <p:cNvSpPr>
                <a:spLocks noChangeArrowheads="1"/>
              </p:cNvSpPr>
              <p:nvPr/>
            </p:nvSpPr>
            <p:spPr bwMode="auto">
              <a:xfrm>
                <a:off x="1646" y="303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4448" name="AutoShape 16"/>
              <p:cNvSpPr>
                <a:spLocks noChangeArrowheads="1"/>
              </p:cNvSpPr>
              <p:nvPr/>
            </p:nvSpPr>
            <p:spPr bwMode="auto">
              <a:xfrm>
                <a:off x="2366" y="303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4449" name="AutoShape 17"/>
              <p:cNvSpPr>
                <a:spLocks noChangeArrowheads="1"/>
              </p:cNvSpPr>
              <p:nvPr/>
            </p:nvSpPr>
            <p:spPr bwMode="auto">
              <a:xfrm>
                <a:off x="1646" y="236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4450" name="AutoShape 18"/>
              <p:cNvSpPr>
                <a:spLocks noChangeArrowheads="1"/>
              </p:cNvSpPr>
              <p:nvPr/>
            </p:nvSpPr>
            <p:spPr bwMode="auto">
              <a:xfrm>
                <a:off x="2366" y="236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1555" name="AutoShape 19"/>
              <p:cNvCxnSpPr>
                <a:cxnSpLocks noChangeShapeType="1"/>
                <a:stCxn id="274447" idx="0"/>
                <a:endCxn id="274449" idx="4"/>
              </p:cNvCxnSpPr>
              <p:nvPr/>
            </p:nvCxnSpPr>
            <p:spPr bwMode="auto">
              <a:xfrm flipV="1">
                <a:off x="1694" y="2462"/>
                <a:ext cx="0" cy="57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1556" name="AutoShape 20"/>
              <p:cNvCxnSpPr>
                <a:cxnSpLocks noChangeShapeType="1"/>
                <a:stCxn id="274449" idx="6"/>
                <a:endCxn id="274450" idx="2"/>
              </p:cNvCxnSpPr>
              <p:nvPr/>
            </p:nvCxnSpPr>
            <p:spPr bwMode="auto">
              <a:xfrm>
                <a:off x="1742" y="2414"/>
                <a:ext cx="624"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1557" name="AutoShape 21"/>
              <p:cNvCxnSpPr>
                <a:cxnSpLocks noChangeShapeType="1"/>
                <a:stCxn id="274450" idx="4"/>
                <a:endCxn id="274448" idx="0"/>
              </p:cNvCxnSpPr>
              <p:nvPr/>
            </p:nvCxnSpPr>
            <p:spPr bwMode="auto">
              <a:xfrm>
                <a:off x="2414" y="2462"/>
                <a:ext cx="0" cy="57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1558" name="AutoShape 22"/>
              <p:cNvCxnSpPr>
                <a:cxnSpLocks noChangeShapeType="1"/>
                <a:stCxn id="274447" idx="6"/>
                <a:endCxn id="274448" idx="2"/>
              </p:cNvCxnSpPr>
              <p:nvPr/>
            </p:nvCxnSpPr>
            <p:spPr bwMode="auto">
              <a:xfrm>
                <a:off x="1742" y="3086"/>
                <a:ext cx="624"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sp>
          <p:nvSpPr>
            <p:cNvPr id="274455" name="Text Box 23"/>
            <p:cNvSpPr txBox="1">
              <a:spLocks noChangeArrowheads="1"/>
            </p:cNvSpPr>
            <p:nvPr/>
          </p:nvSpPr>
          <p:spPr bwMode="auto">
            <a:xfrm>
              <a:off x="1536" y="2832"/>
              <a:ext cx="432" cy="250"/>
            </a:xfrm>
            <a:prstGeom prst="rect">
              <a:avLst/>
            </a:prstGeom>
            <a:noFill/>
            <a:ln w="25400">
              <a:noFill/>
              <a:miter lim="800000"/>
              <a:headEnd/>
              <a:tailEnd/>
            </a:ln>
            <a:effectLst/>
          </p:spPr>
          <p:txBody>
            <a:bodyPr>
              <a:spAutoFit/>
            </a:bodyPr>
            <a:lstStyle/>
            <a:p>
              <a:pPr>
                <a:spcBef>
                  <a:spcPct val="50000"/>
                </a:spcBef>
                <a:defRPr/>
              </a:pPr>
              <a:r>
                <a:rPr lang="en-US" sz="2000">
                  <a:effectLst>
                    <a:outerShdw blurRad="38100" dist="38100" dir="2700000" algn="tl">
                      <a:srgbClr val="000000"/>
                    </a:outerShdw>
                  </a:effectLst>
                </a:rPr>
                <a:t>00</a:t>
              </a:r>
              <a:endParaRPr lang="en-US" sz="2000" baseline="-25000">
                <a:effectLst>
                  <a:outerShdw blurRad="38100" dist="38100" dir="2700000" algn="tl">
                    <a:srgbClr val="000000"/>
                  </a:outerShdw>
                </a:effectLst>
              </a:endParaRPr>
            </a:p>
          </p:txBody>
        </p:sp>
        <p:sp>
          <p:nvSpPr>
            <p:cNvPr id="274456" name="Text Box 24"/>
            <p:cNvSpPr txBox="1">
              <a:spLocks noChangeArrowheads="1"/>
            </p:cNvSpPr>
            <p:nvPr/>
          </p:nvSpPr>
          <p:spPr bwMode="auto">
            <a:xfrm>
              <a:off x="2736" y="2832"/>
              <a:ext cx="432" cy="250"/>
            </a:xfrm>
            <a:prstGeom prst="rect">
              <a:avLst/>
            </a:prstGeom>
            <a:noFill/>
            <a:ln w="25400">
              <a:noFill/>
              <a:miter lim="800000"/>
              <a:headEnd/>
              <a:tailEnd/>
            </a:ln>
            <a:effectLst/>
          </p:spPr>
          <p:txBody>
            <a:bodyPr>
              <a:spAutoFit/>
            </a:bodyPr>
            <a:lstStyle/>
            <a:p>
              <a:pPr>
                <a:spcBef>
                  <a:spcPct val="50000"/>
                </a:spcBef>
                <a:defRPr/>
              </a:pPr>
              <a:r>
                <a:rPr lang="en-US" sz="2000">
                  <a:effectLst>
                    <a:outerShdw blurRad="38100" dist="38100" dir="2700000" algn="tl">
                      <a:srgbClr val="000000"/>
                    </a:outerShdw>
                  </a:effectLst>
                </a:rPr>
                <a:t>01</a:t>
              </a:r>
              <a:endParaRPr lang="en-US" sz="2000" baseline="-25000">
                <a:effectLst>
                  <a:outerShdw blurRad="38100" dist="38100" dir="2700000" algn="tl">
                    <a:srgbClr val="000000"/>
                  </a:outerShdw>
                </a:effectLst>
              </a:endParaRPr>
            </a:p>
          </p:txBody>
        </p:sp>
        <p:sp>
          <p:nvSpPr>
            <p:cNvPr id="274457" name="Text Box 25"/>
            <p:cNvSpPr txBox="1">
              <a:spLocks noChangeArrowheads="1"/>
            </p:cNvSpPr>
            <p:nvPr/>
          </p:nvSpPr>
          <p:spPr bwMode="auto">
            <a:xfrm>
              <a:off x="2736" y="2160"/>
              <a:ext cx="432" cy="250"/>
            </a:xfrm>
            <a:prstGeom prst="rect">
              <a:avLst/>
            </a:prstGeom>
            <a:noFill/>
            <a:ln w="25400">
              <a:noFill/>
              <a:miter lim="800000"/>
              <a:headEnd/>
              <a:tailEnd/>
            </a:ln>
            <a:effectLst/>
          </p:spPr>
          <p:txBody>
            <a:bodyPr>
              <a:spAutoFit/>
            </a:bodyPr>
            <a:lstStyle/>
            <a:p>
              <a:pPr>
                <a:spcBef>
                  <a:spcPct val="50000"/>
                </a:spcBef>
                <a:defRPr/>
              </a:pPr>
              <a:r>
                <a:rPr lang="en-US" sz="2000">
                  <a:effectLst>
                    <a:outerShdw blurRad="38100" dist="38100" dir="2700000" algn="tl">
                      <a:srgbClr val="000000"/>
                    </a:outerShdw>
                  </a:effectLst>
                </a:rPr>
                <a:t>11</a:t>
              </a:r>
              <a:endParaRPr lang="en-US" sz="2000" baseline="-25000">
                <a:effectLst>
                  <a:outerShdw blurRad="38100" dist="38100" dir="2700000" algn="tl">
                    <a:srgbClr val="000000"/>
                  </a:outerShdw>
                </a:effectLst>
              </a:endParaRPr>
            </a:p>
          </p:txBody>
        </p:sp>
        <p:sp>
          <p:nvSpPr>
            <p:cNvPr id="274458" name="Text Box 26"/>
            <p:cNvSpPr txBox="1">
              <a:spLocks noChangeArrowheads="1"/>
            </p:cNvSpPr>
            <p:nvPr/>
          </p:nvSpPr>
          <p:spPr bwMode="auto">
            <a:xfrm>
              <a:off x="1536" y="2160"/>
              <a:ext cx="432" cy="250"/>
            </a:xfrm>
            <a:prstGeom prst="rect">
              <a:avLst/>
            </a:prstGeom>
            <a:noFill/>
            <a:ln w="25400">
              <a:noFill/>
              <a:miter lim="800000"/>
              <a:headEnd/>
              <a:tailEnd/>
            </a:ln>
            <a:effectLst/>
          </p:spPr>
          <p:txBody>
            <a:bodyPr>
              <a:spAutoFit/>
            </a:bodyPr>
            <a:lstStyle/>
            <a:p>
              <a:pPr>
                <a:spcBef>
                  <a:spcPct val="50000"/>
                </a:spcBef>
                <a:defRPr/>
              </a:pPr>
              <a:r>
                <a:rPr lang="en-US" sz="2000">
                  <a:effectLst>
                    <a:outerShdw blurRad="38100" dist="38100" dir="2700000" algn="tl">
                      <a:srgbClr val="000000"/>
                    </a:outerShdw>
                  </a:effectLst>
                </a:rPr>
                <a:t>10</a:t>
              </a:r>
              <a:endParaRPr lang="en-US" sz="2000" baseline="-25000">
                <a:effectLst>
                  <a:outerShdw blurRad="38100" dist="38100" dir="2700000" algn="tl">
                    <a:srgbClr val="000000"/>
                  </a:outerShdw>
                </a:effectLst>
              </a:endParaRPr>
            </a:p>
          </p:txBody>
        </p:sp>
      </p:grpSp>
      <p:grpSp>
        <p:nvGrpSpPr>
          <p:cNvPr id="5" name="Group 27"/>
          <p:cNvGrpSpPr>
            <a:grpSpLocks/>
          </p:cNvGrpSpPr>
          <p:nvPr/>
        </p:nvGrpSpPr>
        <p:grpSpPr bwMode="auto">
          <a:xfrm>
            <a:off x="6807200" y="2971801"/>
            <a:ext cx="4470400" cy="1920875"/>
            <a:chOff x="3216" y="1872"/>
            <a:chExt cx="2112" cy="1210"/>
          </a:xfrm>
        </p:grpSpPr>
        <p:grpSp>
          <p:nvGrpSpPr>
            <p:cNvPr id="21516" name="Group 28"/>
            <p:cNvGrpSpPr>
              <a:grpSpLocks/>
            </p:cNvGrpSpPr>
            <p:nvPr/>
          </p:nvGrpSpPr>
          <p:grpSpPr bwMode="auto">
            <a:xfrm>
              <a:off x="3600" y="2256"/>
              <a:ext cx="816" cy="768"/>
              <a:chOff x="1646" y="2366"/>
              <a:chExt cx="816" cy="768"/>
            </a:xfrm>
          </p:grpSpPr>
          <p:sp>
            <p:nvSpPr>
              <p:cNvPr id="274461" name="AutoShape 29"/>
              <p:cNvSpPr>
                <a:spLocks noChangeArrowheads="1"/>
              </p:cNvSpPr>
              <p:nvPr/>
            </p:nvSpPr>
            <p:spPr bwMode="auto">
              <a:xfrm>
                <a:off x="1646" y="303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4462" name="AutoShape 30"/>
              <p:cNvSpPr>
                <a:spLocks noChangeArrowheads="1"/>
              </p:cNvSpPr>
              <p:nvPr/>
            </p:nvSpPr>
            <p:spPr bwMode="auto">
              <a:xfrm>
                <a:off x="2366" y="303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4463" name="AutoShape 31"/>
              <p:cNvSpPr>
                <a:spLocks noChangeArrowheads="1"/>
              </p:cNvSpPr>
              <p:nvPr/>
            </p:nvSpPr>
            <p:spPr bwMode="auto">
              <a:xfrm>
                <a:off x="1646" y="236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4464" name="AutoShape 32"/>
              <p:cNvSpPr>
                <a:spLocks noChangeArrowheads="1"/>
              </p:cNvSpPr>
              <p:nvPr/>
            </p:nvSpPr>
            <p:spPr bwMode="auto">
              <a:xfrm>
                <a:off x="2366" y="236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1542" name="AutoShape 33"/>
              <p:cNvCxnSpPr>
                <a:cxnSpLocks noChangeShapeType="1"/>
                <a:stCxn id="274461" idx="0"/>
                <a:endCxn id="274463" idx="4"/>
              </p:cNvCxnSpPr>
              <p:nvPr/>
            </p:nvCxnSpPr>
            <p:spPr bwMode="auto">
              <a:xfrm flipV="1">
                <a:off x="1694" y="2462"/>
                <a:ext cx="0" cy="57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1543" name="AutoShape 34"/>
              <p:cNvCxnSpPr>
                <a:cxnSpLocks noChangeShapeType="1"/>
                <a:stCxn id="274463" idx="6"/>
                <a:endCxn id="274464" idx="2"/>
              </p:cNvCxnSpPr>
              <p:nvPr/>
            </p:nvCxnSpPr>
            <p:spPr bwMode="auto">
              <a:xfrm>
                <a:off x="1742" y="2414"/>
                <a:ext cx="624"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1544" name="AutoShape 35"/>
              <p:cNvCxnSpPr>
                <a:cxnSpLocks noChangeShapeType="1"/>
                <a:stCxn id="274464" idx="4"/>
                <a:endCxn id="274462" idx="0"/>
              </p:cNvCxnSpPr>
              <p:nvPr/>
            </p:nvCxnSpPr>
            <p:spPr bwMode="auto">
              <a:xfrm>
                <a:off x="2414" y="2462"/>
                <a:ext cx="0" cy="57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1545" name="AutoShape 36"/>
              <p:cNvCxnSpPr>
                <a:cxnSpLocks noChangeShapeType="1"/>
                <a:stCxn id="274461" idx="6"/>
                <a:endCxn id="274462" idx="2"/>
              </p:cNvCxnSpPr>
              <p:nvPr/>
            </p:nvCxnSpPr>
            <p:spPr bwMode="auto">
              <a:xfrm>
                <a:off x="1742" y="3086"/>
                <a:ext cx="624"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sp>
          <p:nvSpPr>
            <p:cNvPr id="274469" name="Text Box 37"/>
            <p:cNvSpPr txBox="1">
              <a:spLocks noChangeArrowheads="1"/>
            </p:cNvSpPr>
            <p:nvPr/>
          </p:nvSpPr>
          <p:spPr bwMode="auto">
            <a:xfrm>
              <a:off x="3216" y="2832"/>
              <a:ext cx="432" cy="250"/>
            </a:xfrm>
            <a:prstGeom prst="rect">
              <a:avLst/>
            </a:prstGeom>
            <a:noFill/>
            <a:ln w="25400">
              <a:noFill/>
              <a:miter lim="800000"/>
              <a:headEnd/>
              <a:tailEnd/>
            </a:ln>
            <a:effectLst/>
          </p:spPr>
          <p:txBody>
            <a:bodyPr>
              <a:spAutoFit/>
            </a:bodyPr>
            <a:lstStyle/>
            <a:p>
              <a:pPr>
                <a:spcBef>
                  <a:spcPct val="50000"/>
                </a:spcBef>
                <a:defRPr/>
              </a:pPr>
              <a:r>
                <a:rPr lang="en-US" sz="2000">
                  <a:effectLst>
                    <a:outerShdw blurRad="38100" dist="38100" dir="2700000" algn="tl">
                      <a:srgbClr val="000000"/>
                    </a:outerShdw>
                  </a:effectLst>
                </a:rPr>
                <a:t>000</a:t>
              </a:r>
              <a:endParaRPr lang="en-US" sz="2000" baseline="-25000">
                <a:effectLst>
                  <a:outerShdw blurRad="38100" dist="38100" dir="2700000" algn="tl">
                    <a:srgbClr val="000000"/>
                  </a:outerShdw>
                </a:effectLst>
              </a:endParaRPr>
            </a:p>
          </p:txBody>
        </p:sp>
        <p:sp>
          <p:nvSpPr>
            <p:cNvPr id="274470" name="Text Box 38"/>
            <p:cNvSpPr txBox="1">
              <a:spLocks noChangeArrowheads="1"/>
            </p:cNvSpPr>
            <p:nvPr/>
          </p:nvSpPr>
          <p:spPr bwMode="auto">
            <a:xfrm>
              <a:off x="4464" y="2832"/>
              <a:ext cx="432" cy="250"/>
            </a:xfrm>
            <a:prstGeom prst="rect">
              <a:avLst/>
            </a:prstGeom>
            <a:noFill/>
            <a:ln w="25400">
              <a:noFill/>
              <a:miter lim="800000"/>
              <a:headEnd/>
              <a:tailEnd/>
            </a:ln>
            <a:effectLst/>
          </p:spPr>
          <p:txBody>
            <a:bodyPr>
              <a:spAutoFit/>
            </a:bodyPr>
            <a:lstStyle/>
            <a:p>
              <a:pPr>
                <a:spcBef>
                  <a:spcPct val="50000"/>
                </a:spcBef>
                <a:defRPr/>
              </a:pPr>
              <a:r>
                <a:rPr lang="en-US" sz="2000">
                  <a:effectLst>
                    <a:outerShdw blurRad="38100" dist="38100" dir="2700000" algn="tl">
                      <a:srgbClr val="000000"/>
                    </a:outerShdw>
                  </a:effectLst>
                </a:rPr>
                <a:t>001</a:t>
              </a:r>
              <a:endParaRPr lang="en-US" sz="2000" baseline="-25000">
                <a:effectLst>
                  <a:outerShdw blurRad="38100" dist="38100" dir="2700000" algn="tl">
                    <a:srgbClr val="000000"/>
                  </a:outerShdw>
                </a:effectLst>
              </a:endParaRPr>
            </a:p>
          </p:txBody>
        </p:sp>
        <p:sp>
          <p:nvSpPr>
            <p:cNvPr id="274471" name="Text Box 39"/>
            <p:cNvSpPr txBox="1">
              <a:spLocks noChangeArrowheads="1"/>
            </p:cNvSpPr>
            <p:nvPr/>
          </p:nvSpPr>
          <p:spPr bwMode="auto">
            <a:xfrm>
              <a:off x="4368" y="2208"/>
              <a:ext cx="432" cy="250"/>
            </a:xfrm>
            <a:prstGeom prst="rect">
              <a:avLst/>
            </a:prstGeom>
            <a:noFill/>
            <a:ln w="25400">
              <a:noFill/>
              <a:miter lim="800000"/>
              <a:headEnd/>
              <a:tailEnd/>
            </a:ln>
            <a:effectLst/>
          </p:spPr>
          <p:txBody>
            <a:bodyPr>
              <a:spAutoFit/>
            </a:bodyPr>
            <a:lstStyle/>
            <a:p>
              <a:pPr>
                <a:spcBef>
                  <a:spcPct val="50000"/>
                </a:spcBef>
                <a:defRPr/>
              </a:pPr>
              <a:r>
                <a:rPr lang="en-US" sz="2000">
                  <a:effectLst>
                    <a:outerShdw blurRad="38100" dist="38100" dir="2700000" algn="tl">
                      <a:srgbClr val="000000"/>
                    </a:outerShdw>
                  </a:effectLst>
                </a:rPr>
                <a:t>101</a:t>
              </a:r>
              <a:endParaRPr lang="en-US" sz="2000" baseline="-25000">
                <a:effectLst>
                  <a:outerShdw blurRad="38100" dist="38100" dir="2700000" algn="tl">
                    <a:srgbClr val="000000"/>
                  </a:outerShdw>
                </a:effectLst>
              </a:endParaRPr>
            </a:p>
          </p:txBody>
        </p:sp>
        <p:sp>
          <p:nvSpPr>
            <p:cNvPr id="274472" name="Text Box 40"/>
            <p:cNvSpPr txBox="1">
              <a:spLocks noChangeArrowheads="1"/>
            </p:cNvSpPr>
            <p:nvPr/>
          </p:nvSpPr>
          <p:spPr bwMode="auto">
            <a:xfrm>
              <a:off x="3216" y="2160"/>
              <a:ext cx="432" cy="250"/>
            </a:xfrm>
            <a:prstGeom prst="rect">
              <a:avLst/>
            </a:prstGeom>
            <a:noFill/>
            <a:ln w="25400">
              <a:noFill/>
              <a:miter lim="800000"/>
              <a:headEnd/>
              <a:tailEnd/>
            </a:ln>
            <a:effectLst/>
          </p:spPr>
          <p:txBody>
            <a:bodyPr>
              <a:spAutoFit/>
            </a:bodyPr>
            <a:lstStyle/>
            <a:p>
              <a:pPr>
                <a:spcBef>
                  <a:spcPct val="50000"/>
                </a:spcBef>
                <a:defRPr/>
              </a:pPr>
              <a:r>
                <a:rPr lang="en-US" sz="2000">
                  <a:effectLst>
                    <a:outerShdw blurRad="38100" dist="38100" dir="2700000" algn="tl">
                      <a:srgbClr val="000000"/>
                    </a:outerShdw>
                  </a:effectLst>
                </a:rPr>
                <a:t>100</a:t>
              </a:r>
              <a:endParaRPr lang="en-US" sz="2000" baseline="-25000">
                <a:effectLst>
                  <a:outerShdw blurRad="38100" dist="38100" dir="2700000" algn="tl">
                    <a:srgbClr val="000000"/>
                  </a:outerShdw>
                </a:effectLst>
              </a:endParaRPr>
            </a:p>
          </p:txBody>
        </p:sp>
        <p:grpSp>
          <p:nvGrpSpPr>
            <p:cNvPr id="21521" name="Group 41"/>
            <p:cNvGrpSpPr>
              <a:grpSpLocks/>
            </p:cNvGrpSpPr>
            <p:nvPr/>
          </p:nvGrpSpPr>
          <p:grpSpPr bwMode="auto">
            <a:xfrm>
              <a:off x="4032" y="1968"/>
              <a:ext cx="816" cy="768"/>
              <a:chOff x="1646" y="2366"/>
              <a:chExt cx="816" cy="768"/>
            </a:xfrm>
          </p:grpSpPr>
          <p:sp>
            <p:nvSpPr>
              <p:cNvPr id="274474" name="AutoShape 42"/>
              <p:cNvSpPr>
                <a:spLocks noChangeArrowheads="1"/>
              </p:cNvSpPr>
              <p:nvPr/>
            </p:nvSpPr>
            <p:spPr bwMode="auto">
              <a:xfrm>
                <a:off x="1646" y="303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4475" name="AutoShape 43"/>
              <p:cNvSpPr>
                <a:spLocks noChangeArrowheads="1"/>
              </p:cNvSpPr>
              <p:nvPr/>
            </p:nvSpPr>
            <p:spPr bwMode="auto">
              <a:xfrm>
                <a:off x="2366" y="303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4476" name="AutoShape 44"/>
              <p:cNvSpPr>
                <a:spLocks noChangeArrowheads="1"/>
              </p:cNvSpPr>
              <p:nvPr/>
            </p:nvSpPr>
            <p:spPr bwMode="auto">
              <a:xfrm>
                <a:off x="1646" y="236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4477" name="AutoShape 45"/>
              <p:cNvSpPr>
                <a:spLocks noChangeArrowheads="1"/>
              </p:cNvSpPr>
              <p:nvPr/>
            </p:nvSpPr>
            <p:spPr bwMode="auto">
              <a:xfrm>
                <a:off x="2366" y="236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1534" name="AutoShape 46"/>
              <p:cNvCxnSpPr>
                <a:cxnSpLocks noChangeShapeType="1"/>
                <a:stCxn id="274474" idx="0"/>
                <a:endCxn id="274476" idx="4"/>
              </p:cNvCxnSpPr>
              <p:nvPr/>
            </p:nvCxnSpPr>
            <p:spPr bwMode="auto">
              <a:xfrm flipV="1">
                <a:off x="1694" y="2462"/>
                <a:ext cx="0" cy="57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1535" name="AutoShape 47"/>
              <p:cNvCxnSpPr>
                <a:cxnSpLocks noChangeShapeType="1"/>
                <a:stCxn id="274476" idx="6"/>
                <a:endCxn id="274477" idx="2"/>
              </p:cNvCxnSpPr>
              <p:nvPr/>
            </p:nvCxnSpPr>
            <p:spPr bwMode="auto">
              <a:xfrm>
                <a:off x="1742" y="2414"/>
                <a:ext cx="624"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1536" name="AutoShape 48"/>
              <p:cNvCxnSpPr>
                <a:cxnSpLocks noChangeShapeType="1"/>
                <a:stCxn id="274477" idx="4"/>
                <a:endCxn id="274475" idx="0"/>
              </p:cNvCxnSpPr>
              <p:nvPr/>
            </p:nvCxnSpPr>
            <p:spPr bwMode="auto">
              <a:xfrm>
                <a:off x="2414" y="2462"/>
                <a:ext cx="0" cy="57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1537" name="AutoShape 49"/>
              <p:cNvCxnSpPr>
                <a:cxnSpLocks noChangeShapeType="1"/>
                <a:stCxn id="274474" idx="6"/>
                <a:endCxn id="274475" idx="2"/>
              </p:cNvCxnSpPr>
              <p:nvPr/>
            </p:nvCxnSpPr>
            <p:spPr bwMode="auto">
              <a:xfrm>
                <a:off x="1742" y="3086"/>
                <a:ext cx="624"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sp>
          <p:nvSpPr>
            <p:cNvPr id="274482" name="Text Box 50"/>
            <p:cNvSpPr txBox="1">
              <a:spLocks noChangeArrowheads="1"/>
            </p:cNvSpPr>
            <p:nvPr/>
          </p:nvSpPr>
          <p:spPr bwMode="auto">
            <a:xfrm>
              <a:off x="3696" y="2496"/>
              <a:ext cx="432" cy="250"/>
            </a:xfrm>
            <a:prstGeom prst="rect">
              <a:avLst/>
            </a:prstGeom>
            <a:noFill/>
            <a:ln w="25400">
              <a:noFill/>
              <a:miter lim="800000"/>
              <a:headEnd/>
              <a:tailEnd/>
            </a:ln>
            <a:effectLst/>
          </p:spPr>
          <p:txBody>
            <a:bodyPr>
              <a:spAutoFit/>
            </a:bodyPr>
            <a:lstStyle/>
            <a:p>
              <a:pPr>
                <a:spcBef>
                  <a:spcPct val="50000"/>
                </a:spcBef>
                <a:defRPr/>
              </a:pPr>
              <a:r>
                <a:rPr lang="en-US" sz="2000">
                  <a:effectLst>
                    <a:outerShdw blurRad="38100" dist="38100" dir="2700000" algn="tl">
                      <a:srgbClr val="000000"/>
                    </a:outerShdw>
                  </a:effectLst>
                </a:rPr>
                <a:t>010</a:t>
              </a:r>
              <a:endParaRPr lang="en-US" sz="2000" baseline="-25000">
                <a:effectLst>
                  <a:outerShdw blurRad="38100" dist="38100" dir="2700000" algn="tl">
                    <a:srgbClr val="000000"/>
                  </a:outerShdw>
                </a:effectLst>
              </a:endParaRPr>
            </a:p>
          </p:txBody>
        </p:sp>
        <p:sp>
          <p:nvSpPr>
            <p:cNvPr id="274483" name="Text Box 51"/>
            <p:cNvSpPr txBox="1">
              <a:spLocks noChangeArrowheads="1"/>
            </p:cNvSpPr>
            <p:nvPr/>
          </p:nvSpPr>
          <p:spPr bwMode="auto">
            <a:xfrm>
              <a:off x="4896" y="2544"/>
              <a:ext cx="432" cy="250"/>
            </a:xfrm>
            <a:prstGeom prst="rect">
              <a:avLst/>
            </a:prstGeom>
            <a:noFill/>
            <a:ln w="25400">
              <a:noFill/>
              <a:miter lim="800000"/>
              <a:headEnd/>
              <a:tailEnd/>
            </a:ln>
            <a:effectLst/>
          </p:spPr>
          <p:txBody>
            <a:bodyPr>
              <a:spAutoFit/>
            </a:bodyPr>
            <a:lstStyle/>
            <a:p>
              <a:pPr>
                <a:spcBef>
                  <a:spcPct val="50000"/>
                </a:spcBef>
                <a:defRPr/>
              </a:pPr>
              <a:r>
                <a:rPr lang="en-US" sz="2000">
                  <a:effectLst>
                    <a:outerShdw blurRad="38100" dist="38100" dir="2700000" algn="tl">
                      <a:srgbClr val="000000"/>
                    </a:outerShdw>
                  </a:effectLst>
                </a:rPr>
                <a:t>011</a:t>
              </a:r>
              <a:endParaRPr lang="en-US" sz="2000" baseline="-25000">
                <a:effectLst>
                  <a:outerShdw blurRad="38100" dist="38100" dir="2700000" algn="tl">
                    <a:srgbClr val="000000"/>
                  </a:outerShdw>
                </a:effectLst>
              </a:endParaRPr>
            </a:p>
          </p:txBody>
        </p:sp>
        <p:sp>
          <p:nvSpPr>
            <p:cNvPr id="274484" name="Text Box 52"/>
            <p:cNvSpPr txBox="1">
              <a:spLocks noChangeArrowheads="1"/>
            </p:cNvSpPr>
            <p:nvPr/>
          </p:nvSpPr>
          <p:spPr bwMode="auto">
            <a:xfrm>
              <a:off x="4896" y="1872"/>
              <a:ext cx="432" cy="250"/>
            </a:xfrm>
            <a:prstGeom prst="rect">
              <a:avLst/>
            </a:prstGeom>
            <a:noFill/>
            <a:ln w="25400">
              <a:noFill/>
              <a:miter lim="800000"/>
              <a:headEnd/>
              <a:tailEnd/>
            </a:ln>
            <a:effectLst/>
          </p:spPr>
          <p:txBody>
            <a:bodyPr>
              <a:spAutoFit/>
            </a:bodyPr>
            <a:lstStyle/>
            <a:p>
              <a:pPr>
                <a:spcBef>
                  <a:spcPct val="50000"/>
                </a:spcBef>
                <a:defRPr/>
              </a:pPr>
              <a:r>
                <a:rPr lang="en-US" sz="2000">
                  <a:effectLst>
                    <a:outerShdw blurRad="38100" dist="38100" dir="2700000" algn="tl">
                      <a:srgbClr val="000000"/>
                    </a:outerShdw>
                  </a:effectLst>
                </a:rPr>
                <a:t>111</a:t>
              </a:r>
              <a:endParaRPr lang="en-US" sz="2000" baseline="-25000">
                <a:effectLst>
                  <a:outerShdw blurRad="38100" dist="38100" dir="2700000" algn="tl">
                    <a:srgbClr val="000000"/>
                  </a:outerShdw>
                </a:effectLst>
              </a:endParaRPr>
            </a:p>
          </p:txBody>
        </p:sp>
        <p:sp>
          <p:nvSpPr>
            <p:cNvPr id="274485" name="Text Box 53"/>
            <p:cNvSpPr txBox="1">
              <a:spLocks noChangeArrowheads="1"/>
            </p:cNvSpPr>
            <p:nvPr/>
          </p:nvSpPr>
          <p:spPr bwMode="auto">
            <a:xfrm>
              <a:off x="3696" y="1872"/>
              <a:ext cx="432" cy="250"/>
            </a:xfrm>
            <a:prstGeom prst="rect">
              <a:avLst/>
            </a:prstGeom>
            <a:noFill/>
            <a:ln w="25400">
              <a:noFill/>
              <a:miter lim="800000"/>
              <a:headEnd/>
              <a:tailEnd/>
            </a:ln>
            <a:effectLst/>
          </p:spPr>
          <p:txBody>
            <a:bodyPr>
              <a:spAutoFit/>
            </a:bodyPr>
            <a:lstStyle/>
            <a:p>
              <a:pPr>
                <a:spcBef>
                  <a:spcPct val="50000"/>
                </a:spcBef>
                <a:defRPr/>
              </a:pPr>
              <a:r>
                <a:rPr lang="en-US" sz="2000">
                  <a:effectLst>
                    <a:outerShdw blurRad="38100" dist="38100" dir="2700000" algn="tl">
                      <a:srgbClr val="000000"/>
                    </a:outerShdw>
                  </a:effectLst>
                </a:rPr>
                <a:t>110</a:t>
              </a:r>
              <a:endParaRPr lang="en-US" sz="2000" baseline="-25000">
                <a:effectLst>
                  <a:outerShdw blurRad="38100" dist="38100" dir="2700000" algn="tl">
                    <a:srgbClr val="000000"/>
                  </a:outerShdw>
                </a:effectLst>
              </a:endParaRPr>
            </a:p>
          </p:txBody>
        </p:sp>
        <p:cxnSp>
          <p:nvCxnSpPr>
            <p:cNvPr id="21526" name="AutoShape 54"/>
            <p:cNvCxnSpPr>
              <a:cxnSpLocks noChangeShapeType="1"/>
              <a:stCxn id="274463" idx="7"/>
              <a:endCxn id="274476" idx="3"/>
            </p:cNvCxnSpPr>
            <p:nvPr/>
          </p:nvCxnSpPr>
          <p:spPr bwMode="auto">
            <a:xfrm flipV="1">
              <a:off x="3682" y="2050"/>
              <a:ext cx="364" cy="22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1527" name="AutoShape 55"/>
            <p:cNvCxnSpPr>
              <a:cxnSpLocks noChangeShapeType="1"/>
              <a:stCxn id="274464" idx="7"/>
              <a:endCxn id="274477" idx="3"/>
            </p:cNvCxnSpPr>
            <p:nvPr/>
          </p:nvCxnSpPr>
          <p:spPr bwMode="auto">
            <a:xfrm flipV="1">
              <a:off x="4402" y="2050"/>
              <a:ext cx="364" cy="22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1528" name="AutoShape 56"/>
            <p:cNvCxnSpPr>
              <a:cxnSpLocks noChangeShapeType="1"/>
              <a:stCxn id="274462" idx="7"/>
              <a:endCxn id="274475" idx="3"/>
            </p:cNvCxnSpPr>
            <p:nvPr/>
          </p:nvCxnSpPr>
          <p:spPr bwMode="auto">
            <a:xfrm flipV="1">
              <a:off x="4402" y="2722"/>
              <a:ext cx="364" cy="22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1529" name="AutoShape 57"/>
            <p:cNvCxnSpPr>
              <a:cxnSpLocks noChangeShapeType="1"/>
              <a:stCxn id="274461" idx="7"/>
              <a:endCxn id="274474" idx="3"/>
            </p:cNvCxnSpPr>
            <p:nvPr/>
          </p:nvCxnSpPr>
          <p:spPr bwMode="auto">
            <a:xfrm flipV="1">
              <a:off x="3682" y="2722"/>
              <a:ext cx="364" cy="22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6591237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4435">
                                            <p:txEl>
                                              <p:pRg st="0" end="0"/>
                                            </p:txEl>
                                          </p:spTgt>
                                        </p:tgtEl>
                                        <p:attrNameLst>
                                          <p:attrName>style.visibility</p:attrName>
                                        </p:attrNameLst>
                                      </p:cBhvr>
                                      <p:to>
                                        <p:strVal val="visible"/>
                                      </p:to>
                                    </p:set>
                                    <p:anim calcmode="lin" valueType="num">
                                      <p:cBhvr additive="base">
                                        <p:cTn id="7" dur="500" fill="hold"/>
                                        <p:tgtEl>
                                          <p:spTgt spid="2744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44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4436"/>
                                        </p:tgtEl>
                                        <p:attrNameLst>
                                          <p:attrName>style.visibility</p:attrName>
                                        </p:attrNameLst>
                                      </p:cBhvr>
                                      <p:to>
                                        <p:strVal val="visible"/>
                                      </p:to>
                                    </p:set>
                                    <p:anim calcmode="lin" valueType="num">
                                      <p:cBhvr additive="base">
                                        <p:cTn id="13" dur="500" fill="hold"/>
                                        <p:tgtEl>
                                          <p:spTgt spid="274436"/>
                                        </p:tgtEl>
                                        <p:attrNameLst>
                                          <p:attrName>ppt_x</p:attrName>
                                        </p:attrNameLst>
                                      </p:cBhvr>
                                      <p:tavLst>
                                        <p:tav tm="0">
                                          <p:val>
                                            <p:strVal val="#ppt_x"/>
                                          </p:val>
                                        </p:tav>
                                        <p:tav tm="100000">
                                          <p:val>
                                            <p:strVal val="#ppt_x"/>
                                          </p:val>
                                        </p:tav>
                                      </p:tavLst>
                                    </p:anim>
                                    <p:anim calcmode="lin" valueType="num">
                                      <p:cBhvr additive="base">
                                        <p:cTn id="14" dur="500" fill="hold"/>
                                        <p:tgtEl>
                                          <p:spTgt spid="27443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5"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74437"/>
                                        </p:tgtEl>
                                        <p:attrNameLst>
                                          <p:attrName>style.visibility</p:attrName>
                                        </p:attrNameLst>
                                      </p:cBhvr>
                                      <p:to>
                                        <p:strVal val="visible"/>
                                      </p:to>
                                    </p:set>
                                    <p:anim calcmode="lin" valueType="num">
                                      <p:cBhvr additive="base">
                                        <p:cTn id="27" dur="500" fill="hold"/>
                                        <p:tgtEl>
                                          <p:spTgt spid="274437"/>
                                        </p:tgtEl>
                                        <p:attrNameLst>
                                          <p:attrName>ppt_x</p:attrName>
                                        </p:attrNameLst>
                                      </p:cBhvr>
                                      <p:tavLst>
                                        <p:tav tm="0">
                                          <p:val>
                                            <p:strVal val="#ppt_x"/>
                                          </p:val>
                                        </p:tav>
                                        <p:tav tm="100000">
                                          <p:val>
                                            <p:strVal val="#ppt_x"/>
                                          </p:val>
                                        </p:tav>
                                      </p:tavLst>
                                    </p:anim>
                                    <p:anim calcmode="lin" valueType="num">
                                      <p:cBhvr additive="base">
                                        <p:cTn id="28" dur="500" fill="hold"/>
                                        <p:tgtEl>
                                          <p:spTgt spid="274437"/>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5"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1000" fill="hold"/>
                                        <p:tgtEl>
                                          <p:spTgt spid="3"/>
                                        </p:tgtEl>
                                        <p:attrNameLst>
                                          <p:attrName>ppt_w</p:attrName>
                                        </p:attrNameLst>
                                      </p:cBhvr>
                                      <p:tavLst>
                                        <p:tav tm="0">
                                          <p:val>
                                            <p:fltVal val="0"/>
                                          </p:val>
                                        </p:tav>
                                        <p:tav tm="100000">
                                          <p:val>
                                            <p:strVal val="#ppt_w"/>
                                          </p:val>
                                        </p:tav>
                                      </p:tavLst>
                                    </p:anim>
                                    <p:anim calcmode="lin" valueType="num">
                                      <p:cBhvr>
                                        <p:cTn id="34" dur="1000" fill="hold"/>
                                        <p:tgtEl>
                                          <p:spTgt spid="3"/>
                                        </p:tgtEl>
                                        <p:attrNameLst>
                                          <p:attrName>ppt_h</p:attrName>
                                        </p:attrNameLst>
                                      </p:cBhvr>
                                      <p:tavLst>
                                        <p:tav tm="0">
                                          <p:val>
                                            <p:fltVal val="0"/>
                                          </p:val>
                                        </p:tav>
                                        <p:tav tm="100000">
                                          <p:val>
                                            <p:strVal val="#ppt_h"/>
                                          </p:val>
                                        </p:tav>
                                      </p:tavLst>
                                    </p:anim>
                                    <p:anim calcmode="lin" valueType="num">
                                      <p:cBhvr>
                                        <p:cTn id="35"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74438"/>
                                        </p:tgtEl>
                                        <p:attrNameLst>
                                          <p:attrName>style.visibility</p:attrName>
                                        </p:attrNameLst>
                                      </p:cBhvr>
                                      <p:to>
                                        <p:strVal val="visible"/>
                                      </p:to>
                                    </p:set>
                                    <p:anim calcmode="lin" valueType="num">
                                      <p:cBhvr additive="base">
                                        <p:cTn id="41" dur="500" fill="hold"/>
                                        <p:tgtEl>
                                          <p:spTgt spid="274438"/>
                                        </p:tgtEl>
                                        <p:attrNameLst>
                                          <p:attrName>ppt_x</p:attrName>
                                        </p:attrNameLst>
                                      </p:cBhvr>
                                      <p:tavLst>
                                        <p:tav tm="0">
                                          <p:val>
                                            <p:strVal val="#ppt_x"/>
                                          </p:val>
                                        </p:tav>
                                        <p:tav tm="100000">
                                          <p:val>
                                            <p:strVal val="#ppt_x"/>
                                          </p:val>
                                        </p:tav>
                                      </p:tavLst>
                                    </p:anim>
                                    <p:anim calcmode="lin" valueType="num">
                                      <p:cBhvr additive="base">
                                        <p:cTn id="42" dur="500" fill="hold"/>
                                        <p:tgtEl>
                                          <p:spTgt spid="274438"/>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5"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1000" fill="hold"/>
                                        <p:tgtEl>
                                          <p:spTgt spid="5"/>
                                        </p:tgtEl>
                                        <p:attrNameLst>
                                          <p:attrName>ppt_w</p:attrName>
                                        </p:attrNameLst>
                                      </p:cBhvr>
                                      <p:tavLst>
                                        <p:tav tm="0">
                                          <p:val>
                                            <p:fltVal val="0"/>
                                          </p:val>
                                        </p:tav>
                                        <p:tav tm="100000">
                                          <p:val>
                                            <p:strVal val="#ppt_w"/>
                                          </p:val>
                                        </p:tav>
                                      </p:tavLst>
                                    </p:anim>
                                    <p:anim calcmode="lin" valueType="num">
                                      <p:cBhvr>
                                        <p:cTn id="48" dur="1000" fill="hold"/>
                                        <p:tgtEl>
                                          <p:spTgt spid="5"/>
                                        </p:tgtEl>
                                        <p:attrNameLst>
                                          <p:attrName>ppt_h</p:attrName>
                                        </p:attrNameLst>
                                      </p:cBhvr>
                                      <p:tavLst>
                                        <p:tav tm="0">
                                          <p:val>
                                            <p:fltVal val="0"/>
                                          </p:val>
                                        </p:tav>
                                        <p:tav tm="100000">
                                          <p:val>
                                            <p:strVal val="#ppt_h"/>
                                          </p:val>
                                        </p:tav>
                                      </p:tavLst>
                                    </p:anim>
                                    <p:anim calcmode="lin" valueType="num">
                                      <p:cBhvr>
                                        <p:cTn id="4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5" grpId="0" build="p" autoUpdateAnimBg="0"/>
      <p:bldP spid="274436" grpId="0" autoUpdateAnimBg="0"/>
      <p:bldP spid="274437" grpId="0" autoUpdateAnimBg="0"/>
      <p:bldP spid="274438"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a:xfrm>
            <a:off x="304800" y="0"/>
            <a:ext cx="11480800" cy="685800"/>
          </a:xfrm>
        </p:spPr>
        <p:txBody>
          <a:bodyPr/>
          <a:lstStyle/>
          <a:p>
            <a:pPr eaLnBrk="1" hangingPunct="1">
              <a:defRPr/>
            </a:pPr>
            <a:r>
              <a:rPr lang="en-US" sz="3600" smtClean="0"/>
              <a:t>Special Graphs</a:t>
            </a:r>
            <a:endParaRPr lang="en-CA" sz="3600" smtClean="0"/>
          </a:p>
        </p:txBody>
      </p:sp>
      <p:sp>
        <p:nvSpPr>
          <p:cNvPr id="275459" name="Rectangle 3"/>
          <p:cNvSpPr>
            <a:spLocks noGrp="1" noChangeArrowheads="1"/>
          </p:cNvSpPr>
          <p:nvPr>
            <p:ph type="body" idx="1"/>
          </p:nvPr>
        </p:nvSpPr>
        <p:spPr>
          <a:xfrm>
            <a:off x="304800" y="762000"/>
            <a:ext cx="11616267" cy="4464756"/>
          </a:xfrm>
        </p:spPr>
        <p:txBody>
          <a:bodyPr/>
          <a:lstStyle/>
          <a:p>
            <a:pPr marL="0" indent="0" eaLnBrk="1" hangingPunct="1">
              <a:lnSpc>
                <a:spcPct val="90000"/>
              </a:lnSpc>
              <a:spcAft>
                <a:spcPct val="20000"/>
              </a:spcAft>
              <a:buFontTx/>
              <a:buNone/>
              <a:defRPr/>
            </a:pPr>
            <a:r>
              <a:rPr lang="en-US" sz="2800" b="1" smtClean="0">
                <a:solidFill>
                  <a:srgbClr val="00FFFF"/>
                </a:solidFill>
                <a:sym typeface="Symbol" pitchFamily="18" charset="2"/>
              </a:rPr>
              <a:t>Definition:</a:t>
            </a:r>
            <a:r>
              <a:rPr lang="en-US" sz="2800" smtClean="0">
                <a:sym typeface="Symbol" pitchFamily="18" charset="2"/>
              </a:rPr>
              <a:t> A simple graph is called </a:t>
            </a:r>
            <a:r>
              <a:rPr lang="en-US" sz="2800" b="1" smtClean="0">
                <a:solidFill>
                  <a:srgbClr val="00FFFF"/>
                </a:solidFill>
                <a:sym typeface="Symbol" pitchFamily="18" charset="2"/>
              </a:rPr>
              <a:t>bipartite</a:t>
            </a:r>
            <a:r>
              <a:rPr lang="en-US" sz="2800" smtClean="0">
                <a:sym typeface="Symbol" pitchFamily="18" charset="2"/>
              </a:rPr>
              <a:t> if its vertex set V can be partitioned into two disjoint nonempty sets V</a:t>
            </a:r>
            <a:r>
              <a:rPr lang="en-US" sz="2800" baseline="-25000" smtClean="0">
                <a:sym typeface="Symbol" pitchFamily="18" charset="2"/>
              </a:rPr>
              <a:t>1</a:t>
            </a:r>
            <a:r>
              <a:rPr lang="en-US" sz="2800" smtClean="0">
                <a:sym typeface="Symbol" pitchFamily="18" charset="2"/>
              </a:rPr>
              <a:t> and V</a:t>
            </a:r>
            <a:r>
              <a:rPr lang="en-US" sz="2800" baseline="-25000" smtClean="0">
                <a:sym typeface="Symbol" pitchFamily="18" charset="2"/>
              </a:rPr>
              <a:t>2</a:t>
            </a:r>
            <a:r>
              <a:rPr lang="en-US" sz="2800" smtClean="0">
                <a:sym typeface="Symbol" pitchFamily="18" charset="2"/>
              </a:rPr>
              <a:t> such that every edge in the graph connects a vertex in V</a:t>
            </a:r>
            <a:r>
              <a:rPr lang="en-US" sz="2800" baseline="-25000" smtClean="0">
                <a:sym typeface="Symbol" pitchFamily="18" charset="2"/>
              </a:rPr>
              <a:t>1</a:t>
            </a:r>
            <a:r>
              <a:rPr lang="en-US" sz="2800" smtClean="0">
                <a:sym typeface="Symbol" pitchFamily="18" charset="2"/>
              </a:rPr>
              <a:t> with a vertex in V</a:t>
            </a:r>
            <a:r>
              <a:rPr lang="en-US" sz="2800" baseline="-25000" smtClean="0">
                <a:sym typeface="Symbol" pitchFamily="18" charset="2"/>
              </a:rPr>
              <a:t>2</a:t>
            </a:r>
            <a:r>
              <a:rPr lang="en-US" sz="2800" smtClean="0">
                <a:sym typeface="Symbol" pitchFamily="18" charset="2"/>
              </a:rPr>
              <a:t> (so that no edge in G connects either two vertices in V</a:t>
            </a:r>
            <a:r>
              <a:rPr lang="en-US" sz="2800" baseline="-25000" smtClean="0">
                <a:sym typeface="Symbol" pitchFamily="18" charset="2"/>
              </a:rPr>
              <a:t>1</a:t>
            </a:r>
            <a:r>
              <a:rPr lang="en-US" sz="2800" smtClean="0">
                <a:sym typeface="Symbol" pitchFamily="18" charset="2"/>
              </a:rPr>
              <a:t> or two vertices in V</a:t>
            </a:r>
            <a:r>
              <a:rPr lang="en-US" sz="2800" baseline="-25000" smtClean="0">
                <a:sym typeface="Symbol" pitchFamily="18" charset="2"/>
              </a:rPr>
              <a:t>2</a:t>
            </a:r>
            <a:r>
              <a:rPr lang="en-US" sz="2800" smtClean="0">
                <a:sym typeface="Symbol" pitchFamily="18" charset="2"/>
              </a:rPr>
              <a:t>).</a:t>
            </a:r>
          </a:p>
          <a:p>
            <a:pPr marL="0" indent="0" eaLnBrk="1" hangingPunct="1">
              <a:lnSpc>
                <a:spcPct val="90000"/>
              </a:lnSpc>
              <a:spcAft>
                <a:spcPct val="20000"/>
              </a:spcAft>
              <a:buFontTx/>
              <a:buNone/>
              <a:defRPr/>
            </a:pPr>
            <a:r>
              <a:rPr lang="en-US" sz="2800" smtClean="0">
                <a:sym typeface="Symbol" pitchFamily="18" charset="2"/>
              </a:rPr>
              <a:t>For example, consider a graph that represents each person in a village by a vertex and each marriage by an edge.</a:t>
            </a:r>
          </a:p>
          <a:p>
            <a:pPr marL="0" indent="0" eaLnBrk="1" hangingPunct="1">
              <a:lnSpc>
                <a:spcPct val="90000"/>
              </a:lnSpc>
              <a:spcAft>
                <a:spcPct val="20000"/>
              </a:spcAft>
              <a:buFontTx/>
              <a:buNone/>
              <a:defRPr/>
            </a:pPr>
            <a:r>
              <a:rPr lang="en-US" sz="2800" smtClean="0">
                <a:sym typeface="Symbol" pitchFamily="18" charset="2"/>
              </a:rPr>
              <a:t>This graph is </a:t>
            </a:r>
            <a:r>
              <a:rPr lang="en-US" sz="2800" b="1" smtClean="0">
                <a:solidFill>
                  <a:srgbClr val="00FFFF"/>
                </a:solidFill>
                <a:sym typeface="Symbol" pitchFamily="18" charset="2"/>
              </a:rPr>
              <a:t>bipartite</a:t>
            </a:r>
            <a:r>
              <a:rPr lang="en-US" sz="2800" smtClean="0">
                <a:sym typeface="Symbol" pitchFamily="18" charset="2"/>
              </a:rPr>
              <a:t>, because each edge connects a vertex in the </a:t>
            </a:r>
            <a:r>
              <a:rPr lang="en-US" sz="2800" b="1" smtClean="0">
                <a:solidFill>
                  <a:srgbClr val="00FFFF"/>
                </a:solidFill>
                <a:sym typeface="Symbol" pitchFamily="18" charset="2"/>
              </a:rPr>
              <a:t>subset of males</a:t>
            </a:r>
            <a:r>
              <a:rPr lang="en-US" sz="2800" smtClean="0">
                <a:sym typeface="Symbol" pitchFamily="18" charset="2"/>
              </a:rPr>
              <a:t> with a vertex in the </a:t>
            </a:r>
            <a:r>
              <a:rPr lang="en-US" sz="2800" b="1" smtClean="0">
                <a:solidFill>
                  <a:srgbClr val="00FFFF"/>
                </a:solidFill>
                <a:sym typeface="Symbol" pitchFamily="18" charset="2"/>
              </a:rPr>
              <a:t>subset of females</a:t>
            </a:r>
            <a:r>
              <a:rPr lang="en-US" sz="2800" smtClean="0">
                <a:sym typeface="Symbol" pitchFamily="18" charset="2"/>
              </a:rPr>
              <a:t> (if we think of traditional marriages).</a:t>
            </a:r>
          </a:p>
        </p:txBody>
      </p:sp>
    </p:spTree>
    <p:extLst>
      <p:ext uri="{BB962C8B-B14F-4D97-AF65-F5344CB8AC3E}">
        <p14:creationId xmlns:p14="http://schemas.microsoft.com/office/powerpoint/2010/main" val="8902975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5459">
                                            <p:txEl>
                                              <p:pRg st="0" end="0"/>
                                            </p:txEl>
                                          </p:spTgt>
                                        </p:tgtEl>
                                        <p:attrNameLst>
                                          <p:attrName>style.visibility</p:attrName>
                                        </p:attrNameLst>
                                      </p:cBhvr>
                                      <p:to>
                                        <p:strVal val="visible"/>
                                      </p:to>
                                    </p:set>
                                    <p:anim calcmode="lin" valueType="num">
                                      <p:cBhvr additive="base">
                                        <p:cTn id="7" dur="500" fill="hold"/>
                                        <p:tgtEl>
                                          <p:spTgt spid="2754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54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5459">
                                            <p:txEl>
                                              <p:pRg st="1" end="1"/>
                                            </p:txEl>
                                          </p:spTgt>
                                        </p:tgtEl>
                                        <p:attrNameLst>
                                          <p:attrName>style.visibility</p:attrName>
                                        </p:attrNameLst>
                                      </p:cBhvr>
                                      <p:to>
                                        <p:strVal val="visible"/>
                                      </p:to>
                                    </p:set>
                                    <p:anim calcmode="lin" valueType="num">
                                      <p:cBhvr additive="base">
                                        <p:cTn id="13" dur="500" fill="hold"/>
                                        <p:tgtEl>
                                          <p:spTgt spid="2754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754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75459">
                                            <p:txEl>
                                              <p:pRg st="2" end="2"/>
                                            </p:txEl>
                                          </p:spTgt>
                                        </p:tgtEl>
                                        <p:attrNameLst>
                                          <p:attrName>style.visibility</p:attrName>
                                        </p:attrNameLst>
                                      </p:cBhvr>
                                      <p:to>
                                        <p:strVal val="visible"/>
                                      </p:to>
                                    </p:set>
                                    <p:anim calcmode="lin" valueType="num">
                                      <p:cBhvr additive="base">
                                        <p:cTn id="19" dur="500" fill="hold"/>
                                        <p:tgtEl>
                                          <p:spTgt spid="2754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7545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9"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a:xfrm>
            <a:off x="304800" y="0"/>
            <a:ext cx="11480800" cy="838200"/>
          </a:xfrm>
        </p:spPr>
        <p:txBody>
          <a:bodyPr/>
          <a:lstStyle/>
          <a:p>
            <a:pPr eaLnBrk="1" hangingPunct="1">
              <a:defRPr/>
            </a:pPr>
            <a:r>
              <a:rPr lang="en-US" sz="3600" smtClean="0"/>
              <a:t>Special Graphs</a:t>
            </a:r>
            <a:endParaRPr lang="en-CA" sz="3600" smtClean="0"/>
          </a:p>
        </p:txBody>
      </p:sp>
      <p:sp>
        <p:nvSpPr>
          <p:cNvPr id="276483" name="Rectangle 3"/>
          <p:cNvSpPr>
            <a:spLocks noGrp="1" noChangeArrowheads="1"/>
          </p:cNvSpPr>
          <p:nvPr>
            <p:ph type="body" idx="1"/>
          </p:nvPr>
        </p:nvSpPr>
        <p:spPr>
          <a:xfrm>
            <a:off x="304800" y="990600"/>
            <a:ext cx="6604000" cy="609600"/>
          </a:xfrm>
        </p:spPr>
        <p:txBody>
          <a:bodyPr/>
          <a:lstStyle/>
          <a:p>
            <a:pPr marL="0" indent="0" eaLnBrk="1" hangingPunct="1">
              <a:spcAft>
                <a:spcPct val="20000"/>
              </a:spcAft>
              <a:buFontTx/>
              <a:buNone/>
              <a:defRPr/>
            </a:pPr>
            <a:r>
              <a:rPr lang="en-US" sz="2800" b="1" smtClean="0">
                <a:solidFill>
                  <a:srgbClr val="00FFFF"/>
                </a:solidFill>
                <a:sym typeface="Symbol" pitchFamily="18" charset="2"/>
              </a:rPr>
              <a:t>Example I:</a:t>
            </a:r>
            <a:r>
              <a:rPr lang="en-US" sz="2800" smtClean="0">
                <a:sym typeface="Symbol" pitchFamily="18" charset="2"/>
              </a:rPr>
              <a:t> Is C</a:t>
            </a:r>
            <a:r>
              <a:rPr lang="en-US" sz="2800" baseline="-25000" smtClean="0">
                <a:sym typeface="Symbol" pitchFamily="18" charset="2"/>
              </a:rPr>
              <a:t>3</a:t>
            </a:r>
            <a:r>
              <a:rPr lang="en-US" sz="2800" smtClean="0">
                <a:sym typeface="Symbol" pitchFamily="18" charset="2"/>
              </a:rPr>
              <a:t> bipartite?</a:t>
            </a:r>
            <a:endParaRPr lang="en-US" sz="2800" smtClean="0">
              <a:solidFill>
                <a:srgbClr val="66FF33"/>
              </a:solidFill>
              <a:sym typeface="Symbol" pitchFamily="18" charset="2"/>
            </a:endParaRPr>
          </a:p>
        </p:txBody>
      </p:sp>
      <p:grpSp>
        <p:nvGrpSpPr>
          <p:cNvPr id="2" name="Group 4"/>
          <p:cNvGrpSpPr>
            <a:grpSpLocks/>
          </p:cNvGrpSpPr>
          <p:nvPr/>
        </p:nvGrpSpPr>
        <p:grpSpPr bwMode="auto">
          <a:xfrm>
            <a:off x="203200" y="1752600"/>
            <a:ext cx="3352800" cy="1371600"/>
            <a:chOff x="96" y="960"/>
            <a:chExt cx="1584" cy="864"/>
          </a:xfrm>
        </p:grpSpPr>
        <p:grpSp>
          <p:nvGrpSpPr>
            <p:cNvPr id="23604" name="Group 5"/>
            <p:cNvGrpSpPr>
              <a:grpSpLocks/>
            </p:cNvGrpSpPr>
            <p:nvPr/>
          </p:nvGrpSpPr>
          <p:grpSpPr bwMode="auto">
            <a:xfrm>
              <a:off x="384" y="1056"/>
              <a:ext cx="864" cy="768"/>
              <a:chOff x="302" y="2366"/>
              <a:chExt cx="864" cy="768"/>
            </a:xfrm>
          </p:grpSpPr>
          <p:sp>
            <p:nvSpPr>
              <p:cNvPr id="276486" name="AutoShape 6"/>
              <p:cNvSpPr>
                <a:spLocks noChangeArrowheads="1"/>
              </p:cNvSpPr>
              <p:nvPr/>
            </p:nvSpPr>
            <p:spPr bwMode="auto">
              <a:xfrm>
                <a:off x="302" y="303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6487" name="AutoShape 7"/>
              <p:cNvSpPr>
                <a:spLocks noChangeArrowheads="1"/>
              </p:cNvSpPr>
              <p:nvPr/>
            </p:nvSpPr>
            <p:spPr bwMode="auto">
              <a:xfrm>
                <a:off x="1070" y="303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6488" name="AutoShape 8"/>
              <p:cNvSpPr>
                <a:spLocks noChangeArrowheads="1"/>
              </p:cNvSpPr>
              <p:nvPr/>
            </p:nvSpPr>
            <p:spPr bwMode="auto">
              <a:xfrm>
                <a:off x="686" y="236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3611" name="AutoShape 9"/>
              <p:cNvCxnSpPr>
                <a:cxnSpLocks noChangeShapeType="1"/>
                <a:stCxn id="276486" idx="7"/>
                <a:endCxn id="276488" idx="3"/>
              </p:cNvCxnSpPr>
              <p:nvPr/>
            </p:nvCxnSpPr>
            <p:spPr bwMode="auto">
              <a:xfrm flipV="1">
                <a:off x="384" y="2448"/>
                <a:ext cx="316" cy="604"/>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3612" name="AutoShape 10"/>
              <p:cNvCxnSpPr>
                <a:cxnSpLocks noChangeShapeType="1"/>
                <a:stCxn id="276486" idx="6"/>
                <a:endCxn id="276487" idx="2"/>
              </p:cNvCxnSpPr>
              <p:nvPr/>
            </p:nvCxnSpPr>
            <p:spPr bwMode="auto">
              <a:xfrm>
                <a:off x="398" y="3086"/>
                <a:ext cx="672"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3613" name="AutoShape 11"/>
              <p:cNvCxnSpPr>
                <a:cxnSpLocks noChangeShapeType="1"/>
                <a:stCxn id="276487" idx="1"/>
                <a:endCxn id="276488" idx="5"/>
              </p:cNvCxnSpPr>
              <p:nvPr/>
            </p:nvCxnSpPr>
            <p:spPr bwMode="auto">
              <a:xfrm flipH="1" flipV="1">
                <a:off x="768" y="2448"/>
                <a:ext cx="316" cy="604"/>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sp>
          <p:nvSpPr>
            <p:cNvPr id="276492" name="Text Box 12"/>
            <p:cNvSpPr txBox="1">
              <a:spLocks noChangeArrowheads="1"/>
            </p:cNvSpPr>
            <p:nvPr/>
          </p:nvSpPr>
          <p:spPr bwMode="auto">
            <a:xfrm>
              <a:off x="912" y="960"/>
              <a:ext cx="432" cy="233"/>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v</a:t>
              </a:r>
              <a:r>
                <a:rPr lang="en-US" baseline="-25000">
                  <a:effectLst>
                    <a:outerShdw blurRad="38100" dist="38100" dir="2700000" algn="tl">
                      <a:srgbClr val="000000"/>
                    </a:outerShdw>
                  </a:effectLst>
                </a:rPr>
                <a:t>1</a:t>
              </a:r>
            </a:p>
          </p:txBody>
        </p:sp>
        <p:sp>
          <p:nvSpPr>
            <p:cNvPr id="276493" name="Text Box 13"/>
            <p:cNvSpPr txBox="1">
              <a:spLocks noChangeArrowheads="1"/>
            </p:cNvSpPr>
            <p:nvPr/>
          </p:nvSpPr>
          <p:spPr bwMode="auto">
            <a:xfrm>
              <a:off x="96" y="1488"/>
              <a:ext cx="432" cy="233"/>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v</a:t>
              </a:r>
              <a:r>
                <a:rPr lang="en-US" baseline="-25000">
                  <a:effectLst>
                    <a:outerShdw blurRad="38100" dist="38100" dir="2700000" algn="tl">
                      <a:srgbClr val="000000"/>
                    </a:outerShdw>
                  </a:effectLst>
                </a:rPr>
                <a:t>2</a:t>
              </a:r>
            </a:p>
          </p:txBody>
        </p:sp>
        <p:sp>
          <p:nvSpPr>
            <p:cNvPr id="276494" name="Text Box 14"/>
            <p:cNvSpPr txBox="1">
              <a:spLocks noChangeArrowheads="1"/>
            </p:cNvSpPr>
            <p:nvPr/>
          </p:nvSpPr>
          <p:spPr bwMode="auto">
            <a:xfrm>
              <a:off x="1248" y="1536"/>
              <a:ext cx="432" cy="233"/>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v</a:t>
              </a:r>
              <a:r>
                <a:rPr lang="en-US" baseline="-25000">
                  <a:effectLst>
                    <a:outerShdw blurRad="38100" dist="38100" dir="2700000" algn="tl">
                      <a:srgbClr val="000000"/>
                    </a:outerShdw>
                  </a:effectLst>
                </a:rPr>
                <a:t>3</a:t>
              </a:r>
            </a:p>
          </p:txBody>
        </p:sp>
      </p:grpSp>
      <p:sp>
        <p:nvSpPr>
          <p:cNvPr id="276495" name="Rectangle 15"/>
          <p:cNvSpPr>
            <a:spLocks noChangeArrowheads="1"/>
          </p:cNvSpPr>
          <p:nvPr/>
        </p:nvSpPr>
        <p:spPr bwMode="auto">
          <a:xfrm>
            <a:off x="3657600" y="1676400"/>
            <a:ext cx="8229600" cy="1295400"/>
          </a:xfrm>
          <a:prstGeom prst="rect">
            <a:avLst/>
          </a:prstGeom>
          <a:noFill/>
          <a:ln w="9525">
            <a:noFill/>
            <a:miter lim="800000"/>
            <a:headEnd/>
            <a:tailEnd/>
          </a:ln>
          <a:effectLst/>
        </p:spPr>
        <p:txBody>
          <a:bodyPr/>
          <a:lstStyle/>
          <a:p>
            <a:pPr>
              <a:spcAft>
                <a:spcPct val="20000"/>
              </a:spcAft>
              <a:defRPr/>
            </a:pPr>
            <a:r>
              <a:rPr lang="en-US">
                <a:solidFill>
                  <a:srgbClr val="FF3300"/>
                </a:solidFill>
                <a:effectLst>
                  <a:outerShdw blurRad="38100" dist="38100" dir="2700000" algn="tl">
                    <a:srgbClr val="000000"/>
                  </a:outerShdw>
                </a:effectLst>
                <a:sym typeface="Symbol" pitchFamily="18" charset="2"/>
              </a:rPr>
              <a:t>No,</a:t>
            </a:r>
            <a:r>
              <a:rPr lang="en-US">
                <a:effectLst>
                  <a:outerShdw blurRad="38100" dist="38100" dir="2700000" algn="tl">
                    <a:srgbClr val="000000"/>
                  </a:outerShdw>
                </a:effectLst>
                <a:sym typeface="Symbol" pitchFamily="18" charset="2"/>
              </a:rPr>
              <a:t> because there is no way to partition the vertices into two sets so that there are no edges with both endpoints in the same set.</a:t>
            </a:r>
            <a:endParaRPr lang="en-US">
              <a:solidFill>
                <a:srgbClr val="66FF33"/>
              </a:solidFill>
              <a:effectLst>
                <a:outerShdw blurRad="38100" dist="38100" dir="2700000" algn="tl">
                  <a:srgbClr val="000000"/>
                </a:outerShdw>
              </a:effectLst>
              <a:sym typeface="Symbol" pitchFamily="18" charset="2"/>
            </a:endParaRPr>
          </a:p>
        </p:txBody>
      </p:sp>
      <p:sp>
        <p:nvSpPr>
          <p:cNvPr id="276496" name="Rectangle 16"/>
          <p:cNvSpPr>
            <a:spLocks noChangeArrowheads="1"/>
          </p:cNvSpPr>
          <p:nvPr/>
        </p:nvSpPr>
        <p:spPr bwMode="auto">
          <a:xfrm>
            <a:off x="304800" y="3657600"/>
            <a:ext cx="7010400" cy="609600"/>
          </a:xfrm>
          <a:prstGeom prst="rect">
            <a:avLst/>
          </a:prstGeom>
          <a:noFill/>
          <a:ln w="9525">
            <a:noFill/>
            <a:miter lim="800000"/>
            <a:headEnd/>
            <a:tailEnd/>
          </a:ln>
          <a:effectLst/>
        </p:spPr>
        <p:txBody>
          <a:bodyPr/>
          <a:lstStyle/>
          <a:p>
            <a:pPr>
              <a:spcAft>
                <a:spcPct val="20000"/>
              </a:spcAft>
              <a:defRPr/>
            </a:pPr>
            <a:r>
              <a:rPr lang="en-US" b="1">
                <a:solidFill>
                  <a:srgbClr val="00FFFF"/>
                </a:solidFill>
                <a:effectLst>
                  <a:outerShdw blurRad="38100" dist="38100" dir="2700000" algn="tl">
                    <a:srgbClr val="000000"/>
                  </a:outerShdw>
                </a:effectLst>
                <a:sym typeface="Symbol" pitchFamily="18" charset="2"/>
              </a:rPr>
              <a:t>Example II:</a:t>
            </a:r>
            <a:r>
              <a:rPr lang="en-US">
                <a:effectLst>
                  <a:outerShdw blurRad="38100" dist="38100" dir="2700000" algn="tl">
                    <a:srgbClr val="000000"/>
                  </a:outerShdw>
                </a:effectLst>
                <a:sym typeface="Symbol" pitchFamily="18" charset="2"/>
              </a:rPr>
              <a:t> Is C</a:t>
            </a:r>
            <a:r>
              <a:rPr lang="en-US" baseline="-25000">
                <a:effectLst>
                  <a:outerShdw blurRad="38100" dist="38100" dir="2700000" algn="tl">
                    <a:srgbClr val="000000"/>
                  </a:outerShdw>
                </a:effectLst>
                <a:sym typeface="Symbol" pitchFamily="18" charset="2"/>
              </a:rPr>
              <a:t>6</a:t>
            </a:r>
            <a:r>
              <a:rPr lang="en-US">
                <a:effectLst>
                  <a:outerShdw blurRad="38100" dist="38100" dir="2700000" algn="tl">
                    <a:srgbClr val="000000"/>
                  </a:outerShdw>
                </a:effectLst>
                <a:sym typeface="Symbol" pitchFamily="18" charset="2"/>
              </a:rPr>
              <a:t> bipartite?</a:t>
            </a:r>
            <a:endParaRPr lang="en-US">
              <a:solidFill>
                <a:srgbClr val="66FF33"/>
              </a:solidFill>
              <a:effectLst>
                <a:outerShdw blurRad="38100" dist="38100" dir="2700000" algn="tl">
                  <a:srgbClr val="000000"/>
                </a:outerShdw>
              </a:effectLst>
              <a:sym typeface="Symbol" pitchFamily="18" charset="2"/>
            </a:endParaRPr>
          </a:p>
        </p:txBody>
      </p:sp>
      <p:grpSp>
        <p:nvGrpSpPr>
          <p:cNvPr id="4" name="Group 17"/>
          <p:cNvGrpSpPr>
            <a:grpSpLocks/>
          </p:cNvGrpSpPr>
          <p:nvPr/>
        </p:nvGrpSpPr>
        <p:grpSpPr bwMode="auto">
          <a:xfrm>
            <a:off x="203200" y="4038601"/>
            <a:ext cx="3657600" cy="1970088"/>
            <a:chOff x="96" y="2544"/>
            <a:chExt cx="1728" cy="1241"/>
          </a:xfrm>
        </p:grpSpPr>
        <p:sp>
          <p:nvSpPr>
            <p:cNvPr id="276498" name="Text Box 18"/>
            <p:cNvSpPr txBox="1">
              <a:spLocks noChangeArrowheads="1"/>
            </p:cNvSpPr>
            <p:nvPr/>
          </p:nvSpPr>
          <p:spPr bwMode="auto">
            <a:xfrm>
              <a:off x="1392" y="3072"/>
              <a:ext cx="432" cy="233"/>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v</a:t>
              </a:r>
              <a:r>
                <a:rPr lang="en-US" baseline="-25000">
                  <a:effectLst>
                    <a:outerShdw blurRad="38100" dist="38100" dir="2700000" algn="tl">
                      <a:srgbClr val="000000"/>
                    </a:outerShdw>
                  </a:effectLst>
                </a:rPr>
                <a:t>5</a:t>
              </a:r>
            </a:p>
          </p:txBody>
        </p:sp>
        <p:grpSp>
          <p:nvGrpSpPr>
            <p:cNvPr id="23585" name="Group 19"/>
            <p:cNvGrpSpPr>
              <a:grpSpLocks/>
            </p:cNvGrpSpPr>
            <p:nvPr/>
          </p:nvGrpSpPr>
          <p:grpSpPr bwMode="auto">
            <a:xfrm>
              <a:off x="96" y="2544"/>
              <a:ext cx="1488" cy="1241"/>
              <a:chOff x="96" y="2544"/>
              <a:chExt cx="1488" cy="1241"/>
            </a:xfrm>
          </p:grpSpPr>
          <p:sp>
            <p:nvSpPr>
              <p:cNvPr id="276500" name="Text Box 20"/>
              <p:cNvSpPr txBox="1">
                <a:spLocks noChangeArrowheads="1"/>
              </p:cNvSpPr>
              <p:nvPr/>
            </p:nvSpPr>
            <p:spPr bwMode="auto">
              <a:xfrm>
                <a:off x="240" y="2544"/>
                <a:ext cx="432" cy="233"/>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v</a:t>
                </a:r>
                <a:r>
                  <a:rPr lang="en-US" baseline="-25000">
                    <a:effectLst>
                      <a:outerShdw blurRad="38100" dist="38100" dir="2700000" algn="tl">
                        <a:srgbClr val="000000"/>
                      </a:outerShdw>
                    </a:effectLst>
                  </a:rPr>
                  <a:t>1</a:t>
                </a:r>
              </a:p>
            </p:txBody>
          </p:sp>
          <p:grpSp>
            <p:nvGrpSpPr>
              <p:cNvPr id="23587" name="Group 21"/>
              <p:cNvGrpSpPr>
                <a:grpSpLocks/>
              </p:cNvGrpSpPr>
              <p:nvPr/>
            </p:nvGrpSpPr>
            <p:grpSpPr bwMode="auto">
              <a:xfrm>
                <a:off x="336" y="2736"/>
                <a:ext cx="1008" cy="960"/>
                <a:chOff x="4368" y="2160"/>
                <a:chExt cx="1008" cy="960"/>
              </a:xfrm>
            </p:grpSpPr>
            <p:sp>
              <p:nvSpPr>
                <p:cNvPr id="276502" name="AutoShape 22"/>
                <p:cNvSpPr>
                  <a:spLocks noChangeArrowheads="1"/>
                </p:cNvSpPr>
                <p:nvPr/>
              </p:nvSpPr>
              <p:spPr bwMode="auto">
                <a:xfrm>
                  <a:off x="4608" y="302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6503" name="AutoShape 23"/>
                <p:cNvSpPr>
                  <a:spLocks noChangeArrowheads="1"/>
                </p:cNvSpPr>
                <p:nvPr/>
              </p:nvSpPr>
              <p:spPr bwMode="auto">
                <a:xfrm>
                  <a:off x="5040" y="302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6504" name="AutoShape 24"/>
                <p:cNvSpPr>
                  <a:spLocks noChangeArrowheads="1"/>
                </p:cNvSpPr>
                <p:nvPr/>
              </p:nvSpPr>
              <p:spPr bwMode="auto">
                <a:xfrm>
                  <a:off x="4368" y="259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6505" name="AutoShape 25"/>
                <p:cNvSpPr>
                  <a:spLocks noChangeArrowheads="1"/>
                </p:cNvSpPr>
                <p:nvPr/>
              </p:nvSpPr>
              <p:spPr bwMode="auto">
                <a:xfrm>
                  <a:off x="5280" y="259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6506" name="AutoShape 26"/>
                <p:cNvSpPr>
                  <a:spLocks noChangeArrowheads="1"/>
                </p:cNvSpPr>
                <p:nvPr/>
              </p:nvSpPr>
              <p:spPr bwMode="auto">
                <a:xfrm>
                  <a:off x="4608" y="2160"/>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3597" name="AutoShape 27"/>
                <p:cNvCxnSpPr>
                  <a:cxnSpLocks noChangeShapeType="1"/>
                  <a:stCxn id="276504" idx="4"/>
                  <a:endCxn id="276502" idx="1"/>
                </p:cNvCxnSpPr>
                <p:nvPr/>
              </p:nvCxnSpPr>
              <p:spPr bwMode="auto">
                <a:xfrm>
                  <a:off x="4416" y="2688"/>
                  <a:ext cx="206" cy="35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3598" name="AutoShape 28"/>
                <p:cNvCxnSpPr>
                  <a:cxnSpLocks noChangeShapeType="1"/>
                  <a:stCxn id="276502" idx="6"/>
                  <a:endCxn id="276503" idx="2"/>
                </p:cNvCxnSpPr>
                <p:nvPr/>
              </p:nvCxnSpPr>
              <p:spPr bwMode="auto">
                <a:xfrm>
                  <a:off x="4704" y="3072"/>
                  <a:ext cx="336"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3599" name="AutoShape 29"/>
                <p:cNvCxnSpPr>
                  <a:cxnSpLocks noChangeShapeType="1"/>
                  <a:stCxn id="276503" idx="7"/>
                  <a:endCxn id="276505" idx="4"/>
                </p:cNvCxnSpPr>
                <p:nvPr/>
              </p:nvCxnSpPr>
              <p:spPr bwMode="auto">
                <a:xfrm flipV="1">
                  <a:off x="5122" y="2688"/>
                  <a:ext cx="206" cy="35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3600" name="AutoShape 30"/>
                <p:cNvCxnSpPr>
                  <a:cxnSpLocks noChangeShapeType="1"/>
                  <a:stCxn id="276505" idx="0"/>
                  <a:endCxn id="276512" idx="5"/>
                </p:cNvCxnSpPr>
                <p:nvPr/>
              </p:nvCxnSpPr>
              <p:spPr bwMode="auto">
                <a:xfrm flipH="1" flipV="1">
                  <a:off x="5122" y="2242"/>
                  <a:ext cx="206" cy="35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3601" name="AutoShape 31"/>
                <p:cNvCxnSpPr>
                  <a:cxnSpLocks noChangeShapeType="1"/>
                  <a:stCxn id="276504" idx="0"/>
                  <a:endCxn id="276506" idx="3"/>
                </p:cNvCxnSpPr>
                <p:nvPr/>
              </p:nvCxnSpPr>
              <p:spPr bwMode="auto">
                <a:xfrm flipV="1">
                  <a:off x="4416" y="2242"/>
                  <a:ext cx="206" cy="35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sp>
              <p:nvSpPr>
                <p:cNvPr id="276512" name="AutoShape 32"/>
                <p:cNvSpPr>
                  <a:spLocks noChangeArrowheads="1"/>
                </p:cNvSpPr>
                <p:nvPr/>
              </p:nvSpPr>
              <p:spPr bwMode="auto">
                <a:xfrm>
                  <a:off x="5040" y="2160"/>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3603" name="AutoShape 33"/>
                <p:cNvCxnSpPr>
                  <a:cxnSpLocks noChangeShapeType="1"/>
                  <a:stCxn id="276506" idx="6"/>
                  <a:endCxn id="276512" idx="2"/>
                </p:cNvCxnSpPr>
                <p:nvPr/>
              </p:nvCxnSpPr>
              <p:spPr bwMode="auto">
                <a:xfrm>
                  <a:off x="4704" y="2208"/>
                  <a:ext cx="336"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sp>
            <p:nvSpPr>
              <p:cNvPr id="276514" name="Text Box 34"/>
              <p:cNvSpPr txBox="1">
                <a:spLocks noChangeArrowheads="1"/>
              </p:cNvSpPr>
              <p:nvPr/>
            </p:nvSpPr>
            <p:spPr bwMode="auto">
              <a:xfrm>
                <a:off x="96" y="3024"/>
                <a:ext cx="432" cy="233"/>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v</a:t>
                </a:r>
                <a:r>
                  <a:rPr lang="en-US" baseline="-25000">
                    <a:effectLst>
                      <a:outerShdw blurRad="38100" dist="38100" dir="2700000" algn="tl">
                        <a:srgbClr val="000000"/>
                      </a:outerShdw>
                    </a:effectLst>
                  </a:rPr>
                  <a:t>2</a:t>
                </a:r>
              </a:p>
            </p:txBody>
          </p:sp>
          <p:sp>
            <p:nvSpPr>
              <p:cNvPr id="276515" name="Text Box 35"/>
              <p:cNvSpPr txBox="1">
                <a:spLocks noChangeArrowheads="1"/>
              </p:cNvSpPr>
              <p:nvPr/>
            </p:nvSpPr>
            <p:spPr bwMode="auto">
              <a:xfrm>
                <a:off x="288" y="3504"/>
                <a:ext cx="432" cy="233"/>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v</a:t>
                </a:r>
                <a:r>
                  <a:rPr lang="en-US" baseline="-25000">
                    <a:effectLst>
                      <a:outerShdw blurRad="38100" dist="38100" dir="2700000" algn="tl">
                        <a:srgbClr val="000000"/>
                      </a:outerShdw>
                    </a:effectLst>
                  </a:rPr>
                  <a:t>3</a:t>
                </a:r>
              </a:p>
            </p:txBody>
          </p:sp>
          <p:sp>
            <p:nvSpPr>
              <p:cNvPr id="276516" name="Text Box 36"/>
              <p:cNvSpPr txBox="1">
                <a:spLocks noChangeArrowheads="1"/>
              </p:cNvSpPr>
              <p:nvPr/>
            </p:nvSpPr>
            <p:spPr bwMode="auto">
              <a:xfrm>
                <a:off x="1104" y="3552"/>
                <a:ext cx="432" cy="233"/>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v</a:t>
                </a:r>
                <a:r>
                  <a:rPr lang="en-US" baseline="-25000">
                    <a:effectLst>
                      <a:outerShdw blurRad="38100" dist="38100" dir="2700000" algn="tl">
                        <a:srgbClr val="000000"/>
                      </a:outerShdw>
                    </a:effectLst>
                  </a:rPr>
                  <a:t>4</a:t>
                </a:r>
              </a:p>
            </p:txBody>
          </p:sp>
          <p:sp>
            <p:nvSpPr>
              <p:cNvPr id="276517" name="Text Box 37"/>
              <p:cNvSpPr txBox="1">
                <a:spLocks noChangeArrowheads="1"/>
              </p:cNvSpPr>
              <p:nvPr/>
            </p:nvSpPr>
            <p:spPr bwMode="auto">
              <a:xfrm>
                <a:off x="1152" y="2640"/>
                <a:ext cx="432" cy="233"/>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v</a:t>
                </a:r>
                <a:r>
                  <a:rPr lang="en-US" baseline="-25000">
                    <a:effectLst>
                      <a:outerShdw blurRad="38100" dist="38100" dir="2700000" algn="tl">
                        <a:srgbClr val="000000"/>
                      </a:outerShdw>
                    </a:effectLst>
                  </a:rPr>
                  <a:t>6</a:t>
                </a:r>
              </a:p>
            </p:txBody>
          </p:sp>
        </p:grpSp>
      </p:grpSp>
      <p:grpSp>
        <p:nvGrpSpPr>
          <p:cNvPr id="7" name="Group 38"/>
          <p:cNvGrpSpPr>
            <a:grpSpLocks/>
          </p:cNvGrpSpPr>
          <p:nvPr/>
        </p:nvGrpSpPr>
        <p:grpSpPr bwMode="auto">
          <a:xfrm>
            <a:off x="7721600" y="4114800"/>
            <a:ext cx="4064000" cy="1752600"/>
            <a:chOff x="3648" y="2592"/>
            <a:chExt cx="1920" cy="1104"/>
          </a:xfrm>
        </p:grpSpPr>
        <p:sp>
          <p:nvSpPr>
            <p:cNvPr id="276519" name="AutoShape 39"/>
            <p:cNvSpPr>
              <a:spLocks noChangeArrowheads="1"/>
            </p:cNvSpPr>
            <p:nvPr/>
          </p:nvSpPr>
          <p:spPr bwMode="auto">
            <a:xfrm>
              <a:off x="4032" y="3600"/>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6520" name="AutoShape 40"/>
            <p:cNvSpPr>
              <a:spLocks noChangeArrowheads="1"/>
            </p:cNvSpPr>
            <p:nvPr/>
          </p:nvSpPr>
          <p:spPr bwMode="auto">
            <a:xfrm>
              <a:off x="4992" y="3600"/>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6521" name="AutoShape 41"/>
            <p:cNvSpPr>
              <a:spLocks noChangeArrowheads="1"/>
            </p:cNvSpPr>
            <p:nvPr/>
          </p:nvSpPr>
          <p:spPr bwMode="auto">
            <a:xfrm>
              <a:off x="4992" y="3120"/>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6522" name="AutoShape 42"/>
            <p:cNvSpPr>
              <a:spLocks noChangeArrowheads="1"/>
            </p:cNvSpPr>
            <p:nvPr/>
          </p:nvSpPr>
          <p:spPr bwMode="auto">
            <a:xfrm>
              <a:off x="4032" y="3120"/>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6523" name="AutoShape 43"/>
            <p:cNvSpPr>
              <a:spLocks noChangeArrowheads="1"/>
            </p:cNvSpPr>
            <p:nvPr/>
          </p:nvSpPr>
          <p:spPr bwMode="auto">
            <a:xfrm>
              <a:off x="4032" y="273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3571" name="AutoShape 44"/>
            <p:cNvCxnSpPr>
              <a:cxnSpLocks noChangeShapeType="1"/>
              <a:stCxn id="276521" idx="4"/>
              <a:endCxn id="276519" idx="1"/>
            </p:cNvCxnSpPr>
            <p:nvPr/>
          </p:nvCxnSpPr>
          <p:spPr bwMode="auto">
            <a:xfrm flipH="1">
              <a:off x="4046" y="3216"/>
              <a:ext cx="994" cy="398"/>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3572" name="AutoShape 45"/>
            <p:cNvCxnSpPr>
              <a:cxnSpLocks noChangeShapeType="1"/>
              <a:stCxn id="276519" idx="6"/>
              <a:endCxn id="276520" idx="2"/>
            </p:cNvCxnSpPr>
            <p:nvPr/>
          </p:nvCxnSpPr>
          <p:spPr bwMode="auto">
            <a:xfrm>
              <a:off x="4128" y="3648"/>
              <a:ext cx="864"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3573" name="AutoShape 46"/>
            <p:cNvCxnSpPr>
              <a:cxnSpLocks noChangeShapeType="1"/>
              <a:stCxn id="276520" idx="7"/>
              <a:endCxn id="276522" idx="4"/>
            </p:cNvCxnSpPr>
            <p:nvPr/>
          </p:nvCxnSpPr>
          <p:spPr bwMode="auto">
            <a:xfrm flipH="1" flipV="1">
              <a:off x="4080" y="3216"/>
              <a:ext cx="994" cy="398"/>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3574" name="AutoShape 47"/>
            <p:cNvCxnSpPr>
              <a:cxnSpLocks noChangeShapeType="1"/>
              <a:stCxn id="276522" idx="0"/>
              <a:endCxn id="276529" idx="5"/>
            </p:cNvCxnSpPr>
            <p:nvPr/>
          </p:nvCxnSpPr>
          <p:spPr bwMode="auto">
            <a:xfrm flipV="1">
              <a:off x="4080" y="2818"/>
              <a:ext cx="1042" cy="302"/>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3575" name="AutoShape 48"/>
            <p:cNvCxnSpPr>
              <a:cxnSpLocks noChangeShapeType="1"/>
              <a:stCxn id="276521" idx="0"/>
              <a:endCxn id="276523" idx="3"/>
            </p:cNvCxnSpPr>
            <p:nvPr/>
          </p:nvCxnSpPr>
          <p:spPr bwMode="auto">
            <a:xfrm flipH="1" flipV="1">
              <a:off x="4046" y="2818"/>
              <a:ext cx="994" cy="302"/>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sp>
          <p:nvSpPr>
            <p:cNvPr id="276529" name="AutoShape 49"/>
            <p:cNvSpPr>
              <a:spLocks noChangeArrowheads="1"/>
            </p:cNvSpPr>
            <p:nvPr/>
          </p:nvSpPr>
          <p:spPr bwMode="auto">
            <a:xfrm>
              <a:off x="5040" y="273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3577" name="AutoShape 50"/>
            <p:cNvCxnSpPr>
              <a:cxnSpLocks noChangeShapeType="1"/>
              <a:stCxn id="276523" idx="6"/>
              <a:endCxn id="276529" idx="2"/>
            </p:cNvCxnSpPr>
            <p:nvPr/>
          </p:nvCxnSpPr>
          <p:spPr bwMode="auto">
            <a:xfrm>
              <a:off x="4128" y="2784"/>
              <a:ext cx="912"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sp>
          <p:nvSpPr>
            <p:cNvPr id="276531" name="Text Box 51"/>
            <p:cNvSpPr txBox="1">
              <a:spLocks noChangeArrowheads="1"/>
            </p:cNvSpPr>
            <p:nvPr/>
          </p:nvSpPr>
          <p:spPr bwMode="auto">
            <a:xfrm>
              <a:off x="3696" y="2592"/>
              <a:ext cx="432" cy="233"/>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v</a:t>
              </a:r>
              <a:r>
                <a:rPr lang="en-US" baseline="-25000">
                  <a:effectLst>
                    <a:outerShdw blurRad="38100" dist="38100" dir="2700000" algn="tl">
                      <a:srgbClr val="000000"/>
                    </a:outerShdw>
                  </a:effectLst>
                </a:rPr>
                <a:t>1</a:t>
              </a:r>
            </a:p>
          </p:txBody>
        </p:sp>
        <p:sp>
          <p:nvSpPr>
            <p:cNvPr id="276532" name="Text Box 52"/>
            <p:cNvSpPr txBox="1">
              <a:spLocks noChangeArrowheads="1"/>
            </p:cNvSpPr>
            <p:nvPr/>
          </p:nvSpPr>
          <p:spPr bwMode="auto">
            <a:xfrm>
              <a:off x="5136" y="2640"/>
              <a:ext cx="432" cy="233"/>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v</a:t>
              </a:r>
              <a:r>
                <a:rPr lang="en-US" baseline="-25000">
                  <a:effectLst>
                    <a:outerShdw blurRad="38100" dist="38100" dir="2700000" algn="tl">
                      <a:srgbClr val="000000"/>
                    </a:outerShdw>
                  </a:effectLst>
                </a:rPr>
                <a:t>6</a:t>
              </a:r>
            </a:p>
          </p:txBody>
        </p:sp>
        <p:sp>
          <p:nvSpPr>
            <p:cNvPr id="276533" name="Text Box 53"/>
            <p:cNvSpPr txBox="1">
              <a:spLocks noChangeArrowheads="1"/>
            </p:cNvSpPr>
            <p:nvPr/>
          </p:nvSpPr>
          <p:spPr bwMode="auto">
            <a:xfrm>
              <a:off x="5136" y="2976"/>
              <a:ext cx="432" cy="233"/>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v</a:t>
              </a:r>
              <a:r>
                <a:rPr lang="en-US" baseline="-25000">
                  <a:effectLst>
                    <a:outerShdw blurRad="38100" dist="38100" dir="2700000" algn="tl">
                      <a:srgbClr val="000000"/>
                    </a:outerShdw>
                  </a:effectLst>
                </a:rPr>
                <a:t>2</a:t>
              </a:r>
            </a:p>
          </p:txBody>
        </p:sp>
        <p:sp>
          <p:nvSpPr>
            <p:cNvPr id="276534" name="Text Box 54"/>
            <p:cNvSpPr txBox="1">
              <a:spLocks noChangeArrowheads="1"/>
            </p:cNvSpPr>
            <p:nvPr/>
          </p:nvSpPr>
          <p:spPr bwMode="auto">
            <a:xfrm>
              <a:off x="3648" y="2976"/>
              <a:ext cx="432" cy="233"/>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v</a:t>
              </a:r>
              <a:r>
                <a:rPr lang="en-US" baseline="-25000">
                  <a:effectLst>
                    <a:outerShdw blurRad="38100" dist="38100" dir="2700000" algn="tl">
                      <a:srgbClr val="000000"/>
                    </a:outerShdw>
                  </a:effectLst>
                </a:rPr>
                <a:t>5</a:t>
              </a:r>
            </a:p>
          </p:txBody>
        </p:sp>
        <p:sp>
          <p:nvSpPr>
            <p:cNvPr id="276535" name="Text Box 55"/>
            <p:cNvSpPr txBox="1">
              <a:spLocks noChangeArrowheads="1"/>
            </p:cNvSpPr>
            <p:nvPr/>
          </p:nvSpPr>
          <p:spPr bwMode="auto">
            <a:xfrm>
              <a:off x="3696" y="3456"/>
              <a:ext cx="432" cy="233"/>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v</a:t>
              </a:r>
              <a:r>
                <a:rPr lang="en-US" baseline="-25000">
                  <a:effectLst>
                    <a:outerShdw blurRad="38100" dist="38100" dir="2700000" algn="tl">
                      <a:srgbClr val="000000"/>
                    </a:outerShdw>
                  </a:effectLst>
                </a:rPr>
                <a:t>3</a:t>
              </a:r>
            </a:p>
          </p:txBody>
        </p:sp>
        <p:sp>
          <p:nvSpPr>
            <p:cNvPr id="276536" name="Text Box 56"/>
            <p:cNvSpPr txBox="1">
              <a:spLocks noChangeArrowheads="1"/>
            </p:cNvSpPr>
            <p:nvPr/>
          </p:nvSpPr>
          <p:spPr bwMode="auto">
            <a:xfrm>
              <a:off x="5136" y="3408"/>
              <a:ext cx="432" cy="233"/>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v</a:t>
              </a:r>
              <a:r>
                <a:rPr lang="en-US" baseline="-25000">
                  <a:effectLst>
                    <a:outerShdw blurRad="38100" dist="38100" dir="2700000" algn="tl">
                      <a:srgbClr val="000000"/>
                    </a:outerShdw>
                  </a:effectLst>
                </a:rPr>
                <a:t>4</a:t>
              </a:r>
            </a:p>
          </p:txBody>
        </p:sp>
      </p:grpSp>
      <p:sp>
        <p:nvSpPr>
          <p:cNvPr id="276537" name="Rectangle 57"/>
          <p:cNvSpPr>
            <a:spLocks noChangeArrowheads="1"/>
          </p:cNvSpPr>
          <p:nvPr/>
        </p:nvSpPr>
        <p:spPr bwMode="auto">
          <a:xfrm>
            <a:off x="3860800" y="4419600"/>
            <a:ext cx="3454400" cy="1447800"/>
          </a:xfrm>
          <a:prstGeom prst="rect">
            <a:avLst/>
          </a:prstGeom>
          <a:noFill/>
          <a:ln w="9525">
            <a:noFill/>
            <a:miter lim="800000"/>
            <a:headEnd/>
            <a:tailEnd/>
          </a:ln>
          <a:effectLst/>
        </p:spPr>
        <p:txBody>
          <a:bodyPr/>
          <a:lstStyle/>
          <a:p>
            <a:pPr>
              <a:spcAft>
                <a:spcPct val="20000"/>
              </a:spcAft>
              <a:defRPr/>
            </a:pPr>
            <a:r>
              <a:rPr lang="en-US">
                <a:solidFill>
                  <a:srgbClr val="66FF33"/>
                </a:solidFill>
                <a:effectLst>
                  <a:outerShdw blurRad="38100" dist="38100" dir="2700000" algn="tl">
                    <a:srgbClr val="000000"/>
                  </a:outerShdw>
                </a:effectLst>
                <a:sym typeface="Symbol" pitchFamily="18" charset="2"/>
              </a:rPr>
              <a:t>Yes, </a:t>
            </a:r>
            <a:r>
              <a:rPr lang="en-US">
                <a:effectLst>
                  <a:outerShdw blurRad="38100" dist="38100" dir="2700000" algn="tl">
                    <a:srgbClr val="000000"/>
                  </a:outerShdw>
                </a:effectLst>
                <a:sym typeface="Symbol" pitchFamily="18" charset="2"/>
              </a:rPr>
              <a:t>because we can display C</a:t>
            </a:r>
            <a:r>
              <a:rPr lang="en-US" baseline="-25000">
                <a:effectLst>
                  <a:outerShdw blurRad="38100" dist="38100" dir="2700000" algn="tl">
                    <a:srgbClr val="000000"/>
                  </a:outerShdw>
                </a:effectLst>
                <a:sym typeface="Symbol" pitchFamily="18" charset="2"/>
              </a:rPr>
              <a:t>6</a:t>
            </a:r>
            <a:r>
              <a:rPr lang="en-US">
                <a:effectLst>
                  <a:outerShdw blurRad="38100" dist="38100" dir="2700000" algn="tl">
                    <a:srgbClr val="000000"/>
                  </a:outerShdw>
                </a:effectLst>
                <a:sym typeface="Symbol" pitchFamily="18" charset="2"/>
              </a:rPr>
              <a:t> like this:</a:t>
            </a:r>
            <a:endParaRPr lang="en-US">
              <a:solidFill>
                <a:srgbClr val="66FF33"/>
              </a:solidFill>
              <a:effectLst>
                <a:outerShdw blurRad="38100" dist="38100" dir="2700000" algn="tl">
                  <a:srgbClr val="000000"/>
                </a:outerShdw>
              </a:effectLst>
              <a:sym typeface="Symbol" pitchFamily="18" charset="2"/>
            </a:endParaRPr>
          </a:p>
        </p:txBody>
      </p:sp>
      <p:sp>
        <p:nvSpPr>
          <p:cNvPr id="276538" name="Oval 58"/>
          <p:cNvSpPr>
            <a:spLocks noChangeArrowheads="1"/>
          </p:cNvSpPr>
          <p:nvPr/>
        </p:nvSpPr>
        <p:spPr bwMode="auto">
          <a:xfrm>
            <a:off x="7620000" y="3962400"/>
            <a:ext cx="1625600" cy="2209800"/>
          </a:xfrm>
          <a:prstGeom prst="ellipse">
            <a:avLst/>
          </a:prstGeom>
          <a:noFill/>
          <a:ln w="25400">
            <a:solidFill>
              <a:srgbClr val="00FFFF"/>
            </a:solidFill>
            <a:round/>
            <a:headEnd/>
            <a:tailEnd/>
          </a:ln>
          <a:effectLst/>
        </p:spPr>
        <p:txBody>
          <a:bodyPr wrap="none" anchor="ctr"/>
          <a:lstStyle/>
          <a:p>
            <a:pPr>
              <a:defRPr/>
            </a:pPr>
            <a:endParaRPr lang="en-US"/>
          </a:p>
        </p:txBody>
      </p:sp>
      <p:sp>
        <p:nvSpPr>
          <p:cNvPr id="276539" name="Oval 59"/>
          <p:cNvSpPr>
            <a:spLocks noChangeArrowheads="1"/>
          </p:cNvSpPr>
          <p:nvPr/>
        </p:nvSpPr>
        <p:spPr bwMode="auto">
          <a:xfrm>
            <a:off x="10160000" y="3962400"/>
            <a:ext cx="1625600" cy="2209800"/>
          </a:xfrm>
          <a:prstGeom prst="ellipse">
            <a:avLst/>
          </a:prstGeom>
          <a:noFill/>
          <a:ln w="25400">
            <a:solidFill>
              <a:srgbClr val="00FFFF"/>
            </a:solidFill>
            <a:round/>
            <a:headEnd/>
            <a:tailEnd/>
          </a:ln>
          <a:effectLst/>
        </p:spPr>
        <p:txBody>
          <a:bodyPr wrap="none" anchor="ctr"/>
          <a:lstStyle/>
          <a:p>
            <a:pPr>
              <a:defRPr/>
            </a:pPr>
            <a:endParaRPr lang="en-US"/>
          </a:p>
        </p:txBody>
      </p:sp>
    </p:spTree>
    <p:extLst>
      <p:ext uri="{BB962C8B-B14F-4D97-AF65-F5344CB8AC3E}">
        <p14:creationId xmlns:p14="http://schemas.microsoft.com/office/powerpoint/2010/main" val="2158592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483">
                                            <p:txEl>
                                              <p:pRg st="0" end="0"/>
                                            </p:txEl>
                                          </p:spTgt>
                                        </p:tgtEl>
                                        <p:attrNameLst>
                                          <p:attrName>style.visibility</p:attrName>
                                        </p:attrNameLst>
                                      </p:cBhvr>
                                      <p:to>
                                        <p:strVal val="visible"/>
                                      </p:to>
                                    </p:set>
                                    <p:anim calcmode="lin" valueType="num">
                                      <p:cBhvr additive="base">
                                        <p:cTn id="7" dur="500" fill="hold"/>
                                        <p:tgtEl>
                                          <p:spTgt spid="2764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64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76495"/>
                                        </p:tgtEl>
                                        <p:attrNameLst>
                                          <p:attrName>style.visibility</p:attrName>
                                        </p:attrNameLst>
                                      </p:cBhvr>
                                      <p:to>
                                        <p:strVal val="visible"/>
                                      </p:to>
                                    </p:set>
                                    <p:anim calcmode="lin" valueType="num">
                                      <p:cBhvr additive="base">
                                        <p:cTn id="19" dur="500" fill="hold"/>
                                        <p:tgtEl>
                                          <p:spTgt spid="276495"/>
                                        </p:tgtEl>
                                        <p:attrNameLst>
                                          <p:attrName>ppt_x</p:attrName>
                                        </p:attrNameLst>
                                      </p:cBhvr>
                                      <p:tavLst>
                                        <p:tav tm="0">
                                          <p:val>
                                            <p:strVal val="1+#ppt_w/2"/>
                                          </p:val>
                                        </p:tav>
                                        <p:tav tm="100000">
                                          <p:val>
                                            <p:strVal val="#ppt_x"/>
                                          </p:val>
                                        </p:tav>
                                      </p:tavLst>
                                    </p:anim>
                                    <p:anim calcmode="lin" valueType="num">
                                      <p:cBhvr additive="base">
                                        <p:cTn id="20" dur="500" fill="hold"/>
                                        <p:tgtEl>
                                          <p:spTgt spid="27649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76496">
                                            <p:txEl>
                                              <p:pRg st="0" end="0"/>
                                            </p:txEl>
                                          </p:spTgt>
                                        </p:tgtEl>
                                        <p:attrNameLst>
                                          <p:attrName>style.visibility</p:attrName>
                                        </p:attrNameLst>
                                      </p:cBhvr>
                                      <p:to>
                                        <p:strVal val="visible"/>
                                      </p:to>
                                    </p:set>
                                    <p:anim calcmode="lin" valueType="num">
                                      <p:cBhvr additive="base">
                                        <p:cTn id="25" dur="500" fill="hold"/>
                                        <p:tgtEl>
                                          <p:spTgt spid="276496">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7649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6537"/>
                                        </p:tgtEl>
                                        <p:attrNameLst>
                                          <p:attrName>style.visibility</p:attrName>
                                        </p:attrNameLst>
                                      </p:cBhvr>
                                      <p:to>
                                        <p:strVal val="visible"/>
                                      </p:to>
                                    </p:set>
                                    <p:anim calcmode="lin" valueType="num">
                                      <p:cBhvr additive="base">
                                        <p:cTn id="37" dur="500" fill="hold"/>
                                        <p:tgtEl>
                                          <p:spTgt spid="276537"/>
                                        </p:tgtEl>
                                        <p:attrNameLst>
                                          <p:attrName>ppt_x</p:attrName>
                                        </p:attrNameLst>
                                      </p:cBhvr>
                                      <p:tavLst>
                                        <p:tav tm="0">
                                          <p:val>
                                            <p:strVal val="#ppt_x"/>
                                          </p:val>
                                        </p:tav>
                                        <p:tav tm="100000">
                                          <p:val>
                                            <p:strVal val="#ppt_x"/>
                                          </p:val>
                                        </p:tav>
                                      </p:tavLst>
                                    </p:anim>
                                    <p:anim calcmode="lin" valueType="num">
                                      <p:cBhvr additive="base">
                                        <p:cTn id="38" dur="500" fill="hold"/>
                                        <p:tgtEl>
                                          <p:spTgt spid="276537"/>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1+#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76538"/>
                                        </p:tgtEl>
                                        <p:attrNameLst>
                                          <p:attrName>style.visibility</p:attrName>
                                        </p:attrNameLst>
                                      </p:cBhvr>
                                      <p:to>
                                        <p:strVal val="visible"/>
                                      </p:to>
                                    </p:set>
                                    <p:anim calcmode="lin" valueType="num">
                                      <p:cBhvr additive="base">
                                        <p:cTn id="49" dur="500" fill="hold"/>
                                        <p:tgtEl>
                                          <p:spTgt spid="276538"/>
                                        </p:tgtEl>
                                        <p:attrNameLst>
                                          <p:attrName>ppt_x</p:attrName>
                                        </p:attrNameLst>
                                      </p:cBhvr>
                                      <p:tavLst>
                                        <p:tav tm="0">
                                          <p:val>
                                            <p:strVal val="#ppt_x"/>
                                          </p:val>
                                        </p:tav>
                                        <p:tav tm="100000">
                                          <p:val>
                                            <p:strVal val="#ppt_x"/>
                                          </p:val>
                                        </p:tav>
                                      </p:tavLst>
                                    </p:anim>
                                    <p:anim calcmode="lin" valueType="num">
                                      <p:cBhvr additive="base">
                                        <p:cTn id="50" dur="500" fill="hold"/>
                                        <p:tgtEl>
                                          <p:spTgt spid="276538"/>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76539"/>
                                        </p:tgtEl>
                                        <p:attrNameLst>
                                          <p:attrName>style.visibility</p:attrName>
                                        </p:attrNameLst>
                                      </p:cBhvr>
                                      <p:to>
                                        <p:strVal val="visible"/>
                                      </p:to>
                                    </p:set>
                                    <p:anim calcmode="lin" valueType="num">
                                      <p:cBhvr additive="base">
                                        <p:cTn id="55" dur="500" fill="hold"/>
                                        <p:tgtEl>
                                          <p:spTgt spid="276539"/>
                                        </p:tgtEl>
                                        <p:attrNameLst>
                                          <p:attrName>ppt_x</p:attrName>
                                        </p:attrNameLst>
                                      </p:cBhvr>
                                      <p:tavLst>
                                        <p:tav tm="0">
                                          <p:val>
                                            <p:strVal val="#ppt_x"/>
                                          </p:val>
                                        </p:tav>
                                        <p:tav tm="100000">
                                          <p:val>
                                            <p:strVal val="#ppt_x"/>
                                          </p:val>
                                        </p:tav>
                                      </p:tavLst>
                                    </p:anim>
                                    <p:anim calcmode="lin" valueType="num">
                                      <p:cBhvr additive="base">
                                        <p:cTn id="56" dur="500" fill="hold"/>
                                        <p:tgtEl>
                                          <p:spTgt spid="2765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3" grpId="0" build="p" autoUpdateAnimBg="0"/>
      <p:bldP spid="276495" grpId="0" autoUpdateAnimBg="0"/>
      <p:bldP spid="276496" grpId="0" build="p" autoUpdateAnimBg="0"/>
      <p:bldP spid="276537" grpId="0" autoUpdateAnimBg="0"/>
      <p:bldP spid="276538" grpId="0" animBg="1"/>
      <p:bldP spid="276539"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304800" y="0"/>
            <a:ext cx="11480800" cy="838200"/>
          </a:xfrm>
        </p:spPr>
        <p:txBody>
          <a:bodyPr/>
          <a:lstStyle/>
          <a:p>
            <a:pPr eaLnBrk="1" hangingPunct="1">
              <a:defRPr/>
            </a:pPr>
            <a:r>
              <a:rPr lang="en-US" sz="3600" smtClean="0"/>
              <a:t>Special Graphs</a:t>
            </a:r>
            <a:endParaRPr lang="en-CA" sz="3600" smtClean="0"/>
          </a:p>
        </p:txBody>
      </p:sp>
      <p:sp>
        <p:nvSpPr>
          <p:cNvPr id="277507" name="Rectangle 3"/>
          <p:cNvSpPr>
            <a:spLocks noGrp="1" noChangeArrowheads="1"/>
          </p:cNvSpPr>
          <p:nvPr>
            <p:ph type="body" idx="1"/>
          </p:nvPr>
        </p:nvSpPr>
        <p:spPr>
          <a:xfrm>
            <a:off x="304800" y="990600"/>
            <a:ext cx="11684000" cy="2133600"/>
          </a:xfrm>
        </p:spPr>
        <p:txBody>
          <a:bodyPr/>
          <a:lstStyle/>
          <a:p>
            <a:pPr marL="0" indent="0" eaLnBrk="1" hangingPunct="1">
              <a:lnSpc>
                <a:spcPct val="90000"/>
              </a:lnSpc>
              <a:spcAft>
                <a:spcPct val="20000"/>
              </a:spcAft>
              <a:buFontTx/>
              <a:buNone/>
              <a:defRPr/>
            </a:pPr>
            <a:r>
              <a:rPr lang="en-US" sz="2800" b="1" smtClean="0">
                <a:solidFill>
                  <a:srgbClr val="00FFFF"/>
                </a:solidFill>
                <a:sym typeface="Symbol" pitchFamily="18" charset="2"/>
              </a:rPr>
              <a:t>Definition:</a:t>
            </a:r>
            <a:r>
              <a:rPr lang="en-US" sz="2800" smtClean="0">
                <a:sym typeface="Symbol" pitchFamily="18" charset="2"/>
              </a:rPr>
              <a:t> The </a:t>
            </a:r>
            <a:r>
              <a:rPr lang="en-US" sz="2800" b="1" smtClean="0">
                <a:solidFill>
                  <a:srgbClr val="00FFFF"/>
                </a:solidFill>
                <a:sym typeface="Symbol" pitchFamily="18" charset="2"/>
              </a:rPr>
              <a:t>complete bipartite graph</a:t>
            </a:r>
            <a:r>
              <a:rPr lang="en-US" sz="2800" smtClean="0">
                <a:sym typeface="Symbol" pitchFamily="18" charset="2"/>
              </a:rPr>
              <a:t> K</a:t>
            </a:r>
            <a:r>
              <a:rPr lang="en-US" sz="2800" baseline="-25000" smtClean="0">
                <a:sym typeface="Symbol" pitchFamily="18" charset="2"/>
              </a:rPr>
              <a:t>m,n</a:t>
            </a:r>
            <a:r>
              <a:rPr lang="en-US" sz="2800" smtClean="0">
                <a:sym typeface="Symbol" pitchFamily="18" charset="2"/>
              </a:rPr>
              <a:t> is the graph that has its vertex set partitioned into two subsets of m and n vertices, respectively. Two vertices are connected if and only if they are in different subsets.</a:t>
            </a:r>
            <a:endParaRPr lang="en-US" sz="2800" smtClean="0">
              <a:solidFill>
                <a:srgbClr val="66FF33"/>
              </a:solidFill>
              <a:sym typeface="Symbol" pitchFamily="18" charset="2"/>
            </a:endParaRPr>
          </a:p>
        </p:txBody>
      </p:sp>
      <p:sp>
        <p:nvSpPr>
          <p:cNvPr id="277508" name="Text Box 4"/>
          <p:cNvSpPr txBox="1">
            <a:spLocks noChangeArrowheads="1"/>
          </p:cNvSpPr>
          <p:nvPr/>
        </p:nvSpPr>
        <p:spPr bwMode="auto">
          <a:xfrm>
            <a:off x="2743201" y="4876801"/>
            <a:ext cx="1147233"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K</a:t>
            </a:r>
            <a:r>
              <a:rPr lang="en-US" baseline="-25000">
                <a:effectLst>
                  <a:outerShdw blurRad="38100" dist="38100" dir="2700000" algn="tl">
                    <a:srgbClr val="000000"/>
                  </a:outerShdw>
                </a:effectLst>
              </a:rPr>
              <a:t>3,2</a:t>
            </a:r>
          </a:p>
        </p:txBody>
      </p:sp>
      <p:grpSp>
        <p:nvGrpSpPr>
          <p:cNvPr id="2" name="Group 5"/>
          <p:cNvGrpSpPr>
            <a:grpSpLocks/>
          </p:cNvGrpSpPr>
          <p:nvPr/>
        </p:nvGrpSpPr>
        <p:grpSpPr bwMode="auto">
          <a:xfrm>
            <a:off x="1828800" y="3375025"/>
            <a:ext cx="2844800" cy="1219200"/>
            <a:chOff x="864" y="2126"/>
            <a:chExt cx="1344" cy="768"/>
          </a:xfrm>
        </p:grpSpPr>
        <p:sp>
          <p:nvSpPr>
            <p:cNvPr id="277510" name="AutoShape 6"/>
            <p:cNvSpPr>
              <a:spLocks noChangeArrowheads="1"/>
            </p:cNvSpPr>
            <p:nvPr/>
          </p:nvSpPr>
          <p:spPr bwMode="auto">
            <a:xfrm>
              <a:off x="1152" y="279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7511" name="AutoShape 7"/>
            <p:cNvSpPr>
              <a:spLocks noChangeArrowheads="1"/>
            </p:cNvSpPr>
            <p:nvPr/>
          </p:nvSpPr>
          <p:spPr bwMode="auto">
            <a:xfrm>
              <a:off x="1810" y="278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7512" name="AutoShape 8"/>
            <p:cNvSpPr>
              <a:spLocks noChangeArrowheads="1"/>
            </p:cNvSpPr>
            <p:nvPr/>
          </p:nvSpPr>
          <p:spPr bwMode="auto">
            <a:xfrm>
              <a:off x="864" y="212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7513" name="AutoShape 9"/>
            <p:cNvSpPr>
              <a:spLocks noChangeArrowheads="1"/>
            </p:cNvSpPr>
            <p:nvPr/>
          </p:nvSpPr>
          <p:spPr bwMode="auto">
            <a:xfrm>
              <a:off x="2112" y="212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7514" name="AutoShape 10"/>
            <p:cNvSpPr>
              <a:spLocks noChangeArrowheads="1"/>
            </p:cNvSpPr>
            <p:nvPr/>
          </p:nvSpPr>
          <p:spPr bwMode="auto">
            <a:xfrm>
              <a:off x="1488" y="212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4610" name="AutoShape 11"/>
            <p:cNvCxnSpPr>
              <a:cxnSpLocks noChangeShapeType="1"/>
              <a:stCxn id="277512" idx="4"/>
              <a:endCxn id="277510" idx="1"/>
            </p:cNvCxnSpPr>
            <p:nvPr/>
          </p:nvCxnSpPr>
          <p:spPr bwMode="auto">
            <a:xfrm>
              <a:off x="912" y="2222"/>
              <a:ext cx="254" cy="59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4611" name="AutoShape 12"/>
            <p:cNvCxnSpPr>
              <a:cxnSpLocks noChangeShapeType="1"/>
              <a:stCxn id="277514" idx="3"/>
              <a:endCxn id="277510" idx="0"/>
            </p:cNvCxnSpPr>
            <p:nvPr/>
          </p:nvCxnSpPr>
          <p:spPr bwMode="auto">
            <a:xfrm flipH="1">
              <a:off x="1200" y="2208"/>
              <a:ext cx="302" cy="59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4612" name="AutoShape 13"/>
            <p:cNvCxnSpPr>
              <a:cxnSpLocks noChangeShapeType="1"/>
              <a:stCxn id="277511" idx="7"/>
              <a:endCxn id="277513" idx="4"/>
            </p:cNvCxnSpPr>
            <p:nvPr/>
          </p:nvCxnSpPr>
          <p:spPr bwMode="auto">
            <a:xfrm flipV="1">
              <a:off x="1892" y="2222"/>
              <a:ext cx="268" cy="57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4613" name="AutoShape 14"/>
            <p:cNvCxnSpPr>
              <a:cxnSpLocks noChangeShapeType="1"/>
              <a:stCxn id="277513" idx="3"/>
              <a:endCxn id="277510" idx="7"/>
            </p:cNvCxnSpPr>
            <p:nvPr/>
          </p:nvCxnSpPr>
          <p:spPr bwMode="auto">
            <a:xfrm flipH="1">
              <a:off x="1234" y="2208"/>
              <a:ext cx="892" cy="604"/>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4614" name="AutoShape 15"/>
            <p:cNvCxnSpPr>
              <a:cxnSpLocks noChangeShapeType="1"/>
              <a:stCxn id="277512" idx="5"/>
              <a:endCxn id="277511" idx="1"/>
            </p:cNvCxnSpPr>
            <p:nvPr/>
          </p:nvCxnSpPr>
          <p:spPr bwMode="auto">
            <a:xfrm>
              <a:off x="946" y="2208"/>
              <a:ext cx="878" cy="59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4615" name="AutoShape 16"/>
            <p:cNvCxnSpPr>
              <a:cxnSpLocks noChangeShapeType="1"/>
              <a:stCxn id="277514" idx="5"/>
              <a:endCxn id="277511" idx="0"/>
            </p:cNvCxnSpPr>
            <p:nvPr/>
          </p:nvCxnSpPr>
          <p:spPr bwMode="auto">
            <a:xfrm>
              <a:off x="1570" y="2208"/>
              <a:ext cx="288" cy="57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sp>
        <p:nvSpPr>
          <p:cNvPr id="277521" name="Text Box 17"/>
          <p:cNvSpPr txBox="1">
            <a:spLocks noChangeArrowheads="1"/>
          </p:cNvSpPr>
          <p:nvPr/>
        </p:nvSpPr>
        <p:spPr bwMode="auto">
          <a:xfrm>
            <a:off x="8128001" y="4930776"/>
            <a:ext cx="1147233"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K</a:t>
            </a:r>
            <a:r>
              <a:rPr lang="en-US" baseline="-25000">
                <a:effectLst>
                  <a:outerShdw blurRad="38100" dist="38100" dir="2700000" algn="tl">
                    <a:srgbClr val="000000"/>
                  </a:outerShdw>
                </a:effectLst>
              </a:rPr>
              <a:t>3,4</a:t>
            </a:r>
          </a:p>
        </p:txBody>
      </p:sp>
      <p:grpSp>
        <p:nvGrpSpPr>
          <p:cNvPr id="3" name="Group 18"/>
          <p:cNvGrpSpPr>
            <a:grpSpLocks/>
          </p:cNvGrpSpPr>
          <p:nvPr/>
        </p:nvGrpSpPr>
        <p:grpSpPr bwMode="auto">
          <a:xfrm>
            <a:off x="6604000" y="3429000"/>
            <a:ext cx="4165600" cy="1219200"/>
            <a:chOff x="3120" y="2160"/>
            <a:chExt cx="1968" cy="768"/>
          </a:xfrm>
        </p:grpSpPr>
        <p:sp>
          <p:nvSpPr>
            <p:cNvPr id="277523" name="AutoShape 19"/>
            <p:cNvSpPr>
              <a:spLocks noChangeArrowheads="1"/>
            </p:cNvSpPr>
            <p:nvPr/>
          </p:nvSpPr>
          <p:spPr bwMode="auto">
            <a:xfrm>
              <a:off x="3696" y="283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7524" name="AutoShape 20"/>
            <p:cNvSpPr>
              <a:spLocks noChangeArrowheads="1"/>
            </p:cNvSpPr>
            <p:nvPr/>
          </p:nvSpPr>
          <p:spPr bwMode="auto">
            <a:xfrm>
              <a:off x="4354" y="2818"/>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7525" name="AutoShape 21"/>
            <p:cNvSpPr>
              <a:spLocks noChangeArrowheads="1"/>
            </p:cNvSpPr>
            <p:nvPr/>
          </p:nvSpPr>
          <p:spPr bwMode="auto">
            <a:xfrm>
              <a:off x="3408" y="2160"/>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7526" name="AutoShape 22"/>
            <p:cNvSpPr>
              <a:spLocks noChangeArrowheads="1"/>
            </p:cNvSpPr>
            <p:nvPr/>
          </p:nvSpPr>
          <p:spPr bwMode="auto">
            <a:xfrm>
              <a:off x="4656" y="2160"/>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7527" name="AutoShape 23"/>
            <p:cNvSpPr>
              <a:spLocks noChangeArrowheads="1"/>
            </p:cNvSpPr>
            <p:nvPr/>
          </p:nvSpPr>
          <p:spPr bwMode="auto">
            <a:xfrm>
              <a:off x="4032" y="2160"/>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4591" name="AutoShape 24"/>
            <p:cNvCxnSpPr>
              <a:cxnSpLocks noChangeShapeType="1"/>
              <a:stCxn id="277525" idx="4"/>
              <a:endCxn id="277523" idx="1"/>
            </p:cNvCxnSpPr>
            <p:nvPr/>
          </p:nvCxnSpPr>
          <p:spPr bwMode="auto">
            <a:xfrm>
              <a:off x="3456" y="2256"/>
              <a:ext cx="254" cy="59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4592" name="AutoShape 25"/>
            <p:cNvCxnSpPr>
              <a:cxnSpLocks noChangeShapeType="1"/>
              <a:stCxn id="277527" idx="3"/>
              <a:endCxn id="277523" idx="0"/>
            </p:cNvCxnSpPr>
            <p:nvPr/>
          </p:nvCxnSpPr>
          <p:spPr bwMode="auto">
            <a:xfrm flipH="1">
              <a:off x="3744" y="2242"/>
              <a:ext cx="302" cy="59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4593" name="AutoShape 26"/>
            <p:cNvCxnSpPr>
              <a:cxnSpLocks noChangeShapeType="1"/>
              <a:stCxn id="277524" idx="7"/>
              <a:endCxn id="277526" idx="4"/>
            </p:cNvCxnSpPr>
            <p:nvPr/>
          </p:nvCxnSpPr>
          <p:spPr bwMode="auto">
            <a:xfrm flipV="1">
              <a:off x="4436" y="2256"/>
              <a:ext cx="268" cy="57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4594" name="AutoShape 27"/>
            <p:cNvCxnSpPr>
              <a:cxnSpLocks noChangeShapeType="1"/>
              <a:stCxn id="277526" idx="3"/>
              <a:endCxn id="277523" idx="7"/>
            </p:cNvCxnSpPr>
            <p:nvPr/>
          </p:nvCxnSpPr>
          <p:spPr bwMode="auto">
            <a:xfrm flipH="1">
              <a:off x="3778" y="2242"/>
              <a:ext cx="892" cy="604"/>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4595" name="AutoShape 28"/>
            <p:cNvCxnSpPr>
              <a:cxnSpLocks noChangeShapeType="1"/>
              <a:stCxn id="277525" idx="5"/>
              <a:endCxn id="277524" idx="1"/>
            </p:cNvCxnSpPr>
            <p:nvPr/>
          </p:nvCxnSpPr>
          <p:spPr bwMode="auto">
            <a:xfrm>
              <a:off x="3490" y="2242"/>
              <a:ext cx="878" cy="59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4596" name="AutoShape 29"/>
            <p:cNvCxnSpPr>
              <a:cxnSpLocks noChangeShapeType="1"/>
              <a:stCxn id="277527" idx="5"/>
              <a:endCxn id="277524" idx="0"/>
            </p:cNvCxnSpPr>
            <p:nvPr/>
          </p:nvCxnSpPr>
          <p:spPr bwMode="auto">
            <a:xfrm>
              <a:off x="4114" y="2242"/>
              <a:ext cx="288" cy="57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sp>
          <p:nvSpPr>
            <p:cNvPr id="277534" name="AutoShape 30"/>
            <p:cNvSpPr>
              <a:spLocks noChangeArrowheads="1"/>
            </p:cNvSpPr>
            <p:nvPr/>
          </p:nvSpPr>
          <p:spPr bwMode="auto">
            <a:xfrm>
              <a:off x="3120" y="283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7535" name="AutoShape 31"/>
            <p:cNvSpPr>
              <a:spLocks noChangeArrowheads="1"/>
            </p:cNvSpPr>
            <p:nvPr/>
          </p:nvSpPr>
          <p:spPr bwMode="auto">
            <a:xfrm>
              <a:off x="4992" y="283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4599" name="AutoShape 32"/>
            <p:cNvCxnSpPr>
              <a:cxnSpLocks noChangeShapeType="1"/>
              <a:stCxn id="277534" idx="7"/>
              <a:endCxn id="277525" idx="3"/>
            </p:cNvCxnSpPr>
            <p:nvPr/>
          </p:nvCxnSpPr>
          <p:spPr bwMode="auto">
            <a:xfrm flipV="1">
              <a:off x="3202" y="2242"/>
              <a:ext cx="220" cy="604"/>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4600" name="AutoShape 33"/>
            <p:cNvCxnSpPr>
              <a:cxnSpLocks noChangeShapeType="1"/>
              <a:stCxn id="277534" idx="7"/>
              <a:endCxn id="277527" idx="3"/>
            </p:cNvCxnSpPr>
            <p:nvPr/>
          </p:nvCxnSpPr>
          <p:spPr bwMode="auto">
            <a:xfrm flipV="1">
              <a:off x="3202" y="2242"/>
              <a:ext cx="844" cy="604"/>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4601" name="AutoShape 34"/>
            <p:cNvCxnSpPr>
              <a:cxnSpLocks noChangeShapeType="1"/>
              <a:stCxn id="277534" idx="6"/>
              <a:endCxn id="277526" idx="2"/>
            </p:cNvCxnSpPr>
            <p:nvPr/>
          </p:nvCxnSpPr>
          <p:spPr bwMode="auto">
            <a:xfrm flipV="1">
              <a:off x="3216" y="2208"/>
              <a:ext cx="1440" cy="672"/>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4602" name="AutoShape 35"/>
            <p:cNvCxnSpPr>
              <a:cxnSpLocks noChangeShapeType="1"/>
              <a:stCxn id="277525" idx="6"/>
              <a:endCxn id="277535" idx="2"/>
            </p:cNvCxnSpPr>
            <p:nvPr/>
          </p:nvCxnSpPr>
          <p:spPr bwMode="auto">
            <a:xfrm>
              <a:off x="3504" y="2208"/>
              <a:ext cx="1488" cy="672"/>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4603" name="AutoShape 36"/>
            <p:cNvCxnSpPr>
              <a:cxnSpLocks noChangeShapeType="1"/>
              <a:stCxn id="277527" idx="5"/>
              <a:endCxn id="277535" idx="1"/>
            </p:cNvCxnSpPr>
            <p:nvPr/>
          </p:nvCxnSpPr>
          <p:spPr bwMode="auto">
            <a:xfrm>
              <a:off x="4114" y="2242"/>
              <a:ext cx="892" cy="604"/>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4604" name="AutoShape 37"/>
            <p:cNvCxnSpPr>
              <a:cxnSpLocks noChangeShapeType="1"/>
              <a:stCxn id="277535" idx="0"/>
              <a:endCxn id="277526" idx="5"/>
            </p:cNvCxnSpPr>
            <p:nvPr/>
          </p:nvCxnSpPr>
          <p:spPr bwMode="auto">
            <a:xfrm flipH="1" flipV="1">
              <a:off x="4738" y="2242"/>
              <a:ext cx="302" cy="59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233344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7507">
                                            <p:txEl>
                                              <p:pRg st="0" end="0"/>
                                            </p:txEl>
                                          </p:spTgt>
                                        </p:tgtEl>
                                        <p:attrNameLst>
                                          <p:attrName>style.visibility</p:attrName>
                                        </p:attrNameLst>
                                      </p:cBhvr>
                                      <p:to>
                                        <p:strVal val="visible"/>
                                      </p:to>
                                    </p:set>
                                    <p:anim calcmode="lin" valueType="num">
                                      <p:cBhvr additive="base">
                                        <p:cTn id="7" dur="500" fill="hold"/>
                                        <p:tgtEl>
                                          <p:spTgt spid="2775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75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7508"/>
                                        </p:tgtEl>
                                        <p:attrNameLst>
                                          <p:attrName>style.visibility</p:attrName>
                                        </p:attrNameLst>
                                      </p:cBhvr>
                                      <p:to>
                                        <p:strVal val="visible"/>
                                      </p:to>
                                    </p:set>
                                    <p:anim calcmode="lin" valueType="num">
                                      <p:cBhvr additive="base">
                                        <p:cTn id="13" dur="500" fill="hold"/>
                                        <p:tgtEl>
                                          <p:spTgt spid="277508"/>
                                        </p:tgtEl>
                                        <p:attrNameLst>
                                          <p:attrName>ppt_x</p:attrName>
                                        </p:attrNameLst>
                                      </p:cBhvr>
                                      <p:tavLst>
                                        <p:tav tm="0">
                                          <p:val>
                                            <p:strVal val="#ppt_x"/>
                                          </p:val>
                                        </p:tav>
                                        <p:tav tm="100000">
                                          <p:val>
                                            <p:strVal val="#ppt_x"/>
                                          </p:val>
                                        </p:tav>
                                      </p:tavLst>
                                    </p:anim>
                                    <p:anim calcmode="lin" valueType="num">
                                      <p:cBhvr additive="base">
                                        <p:cTn id="14" dur="500" fill="hold"/>
                                        <p:tgtEl>
                                          <p:spTgt spid="27750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7521"/>
                                        </p:tgtEl>
                                        <p:attrNameLst>
                                          <p:attrName>style.visibility</p:attrName>
                                        </p:attrNameLst>
                                      </p:cBhvr>
                                      <p:to>
                                        <p:strVal val="visible"/>
                                      </p:to>
                                    </p:set>
                                    <p:anim calcmode="lin" valueType="num">
                                      <p:cBhvr additive="base">
                                        <p:cTn id="25" dur="500" fill="hold"/>
                                        <p:tgtEl>
                                          <p:spTgt spid="277521"/>
                                        </p:tgtEl>
                                        <p:attrNameLst>
                                          <p:attrName>ppt_x</p:attrName>
                                        </p:attrNameLst>
                                      </p:cBhvr>
                                      <p:tavLst>
                                        <p:tav tm="0">
                                          <p:val>
                                            <p:strVal val="#ppt_x"/>
                                          </p:val>
                                        </p:tav>
                                        <p:tav tm="100000">
                                          <p:val>
                                            <p:strVal val="#ppt_x"/>
                                          </p:val>
                                        </p:tav>
                                      </p:tavLst>
                                    </p:anim>
                                    <p:anim calcmode="lin" valueType="num">
                                      <p:cBhvr additive="base">
                                        <p:cTn id="26" dur="500" fill="hold"/>
                                        <p:tgtEl>
                                          <p:spTgt spid="27752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7" grpId="0" build="p" autoUpdateAnimBg="0"/>
      <p:bldP spid="277508" grpId="0" autoUpdateAnimBg="0"/>
      <p:bldP spid="277521"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8530" name="Rectangle 2"/>
          <p:cNvSpPr>
            <a:spLocks noGrp="1" noChangeArrowheads="1"/>
          </p:cNvSpPr>
          <p:nvPr>
            <p:ph type="title"/>
          </p:nvPr>
        </p:nvSpPr>
        <p:spPr>
          <a:xfrm>
            <a:off x="304800" y="0"/>
            <a:ext cx="11480800" cy="990600"/>
          </a:xfrm>
        </p:spPr>
        <p:txBody>
          <a:bodyPr/>
          <a:lstStyle/>
          <a:p>
            <a:pPr eaLnBrk="1" hangingPunct="1">
              <a:defRPr/>
            </a:pPr>
            <a:r>
              <a:rPr lang="en-US" sz="3600" smtClean="0"/>
              <a:t>Operations on Graphs</a:t>
            </a:r>
            <a:endParaRPr lang="en-CA" sz="3600" smtClean="0"/>
          </a:p>
        </p:txBody>
      </p:sp>
      <p:sp>
        <p:nvSpPr>
          <p:cNvPr id="278531" name="Rectangle 3"/>
          <p:cNvSpPr>
            <a:spLocks noGrp="1" noChangeArrowheads="1"/>
          </p:cNvSpPr>
          <p:nvPr>
            <p:ph type="body" idx="1"/>
          </p:nvPr>
        </p:nvSpPr>
        <p:spPr>
          <a:xfrm>
            <a:off x="304800" y="990600"/>
            <a:ext cx="11684000" cy="3352800"/>
          </a:xfrm>
        </p:spPr>
        <p:txBody>
          <a:bodyPr/>
          <a:lstStyle/>
          <a:p>
            <a:pPr marL="0" indent="0" eaLnBrk="1" hangingPunct="1">
              <a:spcAft>
                <a:spcPct val="20000"/>
              </a:spcAft>
              <a:buFontTx/>
              <a:buNone/>
              <a:defRPr/>
            </a:pPr>
            <a:r>
              <a:rPr lang="en-US" sz="2800" b="1" dirty="0" smtClean="0">
                <a:solidFill>
                  <a:srgbClr val="00FFFF"/>
                </a:solidFill>
                <a:sym typeface="Symbol" pitchFamily="18" charset="2"/>
              </a:rPr>
              <a:t>Definition:</a:t>
            </a:r>
            <a:r>
              <a:rPr lang="en-US" sz="2800" dirty="0" smtClean="0">
                <a:sym typeface="Symbol" pitchFamily="18" charset="2"/>
              </a:rPr>
              <a:t> A </a:t>
            </a:r>
            <a:r>
              <a:rPr lang="en-US" sz="2800" b="1" dirty="0" err="1" smtClean="0">
                <a:solidFill>
                  <a:srgbClr val="00FFFF"/>
                </a:solidFill>
                <a:sym typeface="Symbol" pitchFamily="18" charset="2"/>
              </a:rPr>
              <a:t>subgraph</a:t>
            </a:r>
            <a:r>
              <a:rPr lang="en-US" sz="2800" dirty="0" smtClean="0">
                <a:sym typeface="Symbol" pitchFamily="18" charset="2"/>
              </a:rPr>
              <a:t> of a graph G = (V, E) is a graph H = (W, F) where WV and FE.</a:t>
            </a:r>
          </a:p>
          <a:p>
            <a:pPr marL="0" indent="0" eaLnBrk="1" hangingPunct="1">
              <a:spcAft>
                <a:spcPct val="20000"/>
              </a:spcAft>
              <a:buFontTx/>
              <a:buNone/>
              <a:defRPr/>
            </a:pPr>
            <a:r>
              <a:rPr lang="en-US" sz="2800" b="1" dirty="0" smtClean="0">
                <a:solidFill>
                  <a:srgbClr val="FF3300"/>
                </a:solidFill>
                <a:sym typeface="Symbol" pitchFamily="18" charset="2"/>
              </a:rPr>
              <a:t>Note:</a:t>
            </a:r>
            <a:r>
              <a:rPr lang="en-US" sz="2800" dirty="0" smtClean="0">
                <a:sym typeface="Symbol" pitchFamily="18" charset="2"/>
              </a:rPr>
              <a:t> Of course, H is a valid graph, so we cannot remove any endpoints of remaining edges when creating H.</a:t>
            </a:r>
          </a:p>
          <a:p>
            <a:pPr marL="0" indent="0" eaLnBrk="1" hangingPunct="1">
              <a:spcAft>
                <a:spcPct val="20000"/>
              </a:spcAft>
              <a:buFontTx/>
              <a:buNone/>
              <a:defRPr/>
            </a:pPr>
            <a:r>
              <a:rPr lang="en-US" sz="2800" b="1" dirty="0" smtClean="0">
                <a:solidFill>
                  <a:srgbClr val="00FFFF"/>
                </a:solidFill>
                <a:sym typeface="Symbol" pitchFamily="18" charset="2"/>
              </a:rPr>
              <a:t>Example:</a:t>
            </a:r>
          </a:p>
        </p:txBody>
      </p:sp>
      <p:grpSp>
        <p:nvGrpSpPr>
          <p:cNvPr id="2" name="Group 4"/>
          <p:cNvGrpSpPr>
            <a:grpSpLocks/>
          </p:cNvGrpSpPr>
          <p:nvPr/>
        </p:nvGrpSpPr>
        <p:grpSpPr bwMode="auto">
          <a:xfrm>
            <a:off x="3759200" y="3429000"/>
            <a:ext cx="2235200" cy="1600200"/>
            <a:chOff x="4224" y="2112"/>
            <a:chExt cx="1056" cy="1008"/>
          </a:xfrm>
        </p:grpSpPr>
        <p:sp>
          <p:nvSpPr>
            <p:cNvPr id="278533" name="AutoShape 5"/>
            <p:cNvSpPr>
              <a:spLocks noChangeArrowheads="1"/>
            </p:cNvSpPr>
            <p:nvPr/>
          </p:nvSpPr>
          <p:spPr bwMode="auto">
            <a:xfrm>
              <a:off x="4416" y="302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8534" name="AutoShape 6"/>
            <p:cNvSpPr>
              <a:spLocks noChangeArrowheads="1"/>
            </p:cNvSpPr>
            <p:nvPr/>
          </p:nvSpPr>
          <p:spPr bwMode="auto">
            <a:xfrm>
              <a:off x="4992" y="302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8535" name="AutoShape 7"/>
            <p:cNvSpPr>
              <a:spLocks noChangeArrowheads="1"/>
            </p:cNvSpPr>
            <p:nvPr/>
          </p:nvSpPr>
          <p:spPr bwMode="auto">
            <a:xfrm>
              <a:off x="4224" y="249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8536" name="AutoShape 8"/>
            <p:cNvSpPr>
              <a:spLocks noChangeArrowheads="1"/>
            </p:cNvSpPr>
            <p:nvPr/>
          </p:nvSpPr>
          <p:spPr bwMode="auto">
            <a:xfrm>
              <a:off x="5184" y="249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8537" name="AutoShape 9"/>
            <p:cNvSpPr>
              <a:spLocks noChangeArrowheads="1"/>
            </p:cNvSpPr>
            <p:nvPr/>
          </p:nvSpPr>
          <p:spPr bwMode="auto">
            <a:xfrm>
              <a:off x="4704" y="211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5624" name="AutoShape 10"/>
            <p:cNvCxnSpPr>
              <a:cxnSpLocks noChangeShapeType="1"/>
              <a:stCxn id="278535" idx="4"/>
              <a:endCxn id="278533" idx="1"/>
            </p:cNvCxnSpPr>
            <p:nvPr/>
          </p:nvCxnSpPr>
          <p:spPr bwMode="auto">
            <a:xfrm>
              <a:off x="4272" y="2592"/>
              <a:ext cx="158" cy="44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5625" name="AutoShape 11"/>
            <p:cNvCxnSpPr>
              <a:cxnSpLocks noChangeShapeType="1"/>
              <a:stCxn id="278533" idx="6"/>
              <a:endCxn id="278534" idx="2"/>
            </p:cNvCxnSpPr>
            <p:nvPr/>
          </p:nvCxnSpPr>
          <p:spPr bwMode="auto">
            <a:xfrm>
              <a:off x="4512" y="3072"/>
              <a:ext cx="480"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5626" name="AutoShape 12"/>
            <p:cNvCxnSpPr>
              <a:cxnSpLocks noChangeShapeType="1"/>
              <a:stCxn id="278534" idx="7"/>
              <a:endCxn id="278536" idx="4"/>
            </p:cNvCxnSpPr>
            <p:nvPr/>
          </p:nvCxnSpPr>
          <p:spPr bwMode="auto">
            <a:xfrm flipV="1">
              <a:off x="5074" y="2592"/>
              <a:ext cx="158" cy="44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5627" name="AutoShape 13"/>
            <p:cNvCxnSpPr>
              <a:cxnSpLocks noChangeShapeType="1"/>
              <a:stCxn id="278536" idx="1"/>
              <a:endCxn id="278537" idx="5"/>
            </p:cNvCxnSpPr>
            <p:nvPr/>
          </p:nvCxnSpPr>
          <p:spPr bwMode="auto">
            <a:xfrm flipH="1" flipV="1">
              <a:off x="4786" y="2194"/>
              <a:ext cx="412" cy="31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5628" name="AutoShape 14"/>
            <p:cNvCxnSpPr>
              <a:cxnSpLocks noChangeShapeType="1"/>
              <a:stCxn id="278535" idx="7"/>
              <a:endCxn id="278537" idx="3"/>
            </p:cNvCxnSpPr>
            <p:nvPr/>
          </p:nvCxnSpPr>
          <p:spPr bwMode="auto">
            <a:xfrm flipV="1">
              <a:off x="4306" y="2194"/>
              <a:ext cx="412" cy="31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5629" name="AutoShape 15"/>
            <p:cNvCxnSpPr>
              <a:cxnSpLocks noChangeShapeType="1"/>
              <a:stCxn id="278537" idx="4"/>
              <a:endCxn id="278533" idx="0"/>
            </p:cNvCxnSpPr>
            <p:nvPr/>
          </p:nvCxnSpPr>
          <p:spPr bwMode="auto">
            <a:xfrm flipH="1">
              <a:off x="4464" y="2208"/>
              <a:ext cx="288" cy="81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5630" name="AutoShape 16"/>
            <p:cNvCxnSpPr>
              <a:cxnSpLocks noChangeShapeType="1"/>
              <a:stCxn id="278537" idx="4"/>
              <a:endCxn id="278534" idx="1"/>
            </p:cNvCxnSpPr>
            <p:nvPr/>
          </p:nvCxnSpPr>
          <p:spPr bwMode="auto">
            <a:xfrm>
              <a:off x="4752" y="2208"/>
              <a:ext cx="254" cy="83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5631" name="AutoShape 17"/>
            <p:cNvCxnSpPr>
              <a:cxnSpLocks noChangeShapeType="1"/>
              <a:stCxn id="278535" idx="6"/>
              <a:endCxn id="278536" idx="2"/>
            </p:cNvCxnSpPr>
            <p:nvPr/>
          </p:nvCxnSpPr>
          <p:spPr bwMode="auto">
            <a:xfrm>
              <a:off x="4320" y="2544"/>
              <a:ext cx="864"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5632" name="AutoShape 18"/>
            <p:cNvCxnSpPr>
              <a:cxnSpLocks noChangeShapeType="1"/>
              <a:stCxn id="278535" idx="5"/>
              <a:endCxn id="278534" idx="1"/>
            </p:cNvCxnSpPr>
            <p:nvPr/>
          </p:nvCxnSpPr>
          <p:spPr bwMode="auto">
            <a:xfrm>
              <a:off x="4306" y="2578"/>
              <a:ext cx="700" cy="46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5633" name="AutoShape 19"/>
            <p:cNvCxnSpPr>
              <a:cxnSpLocks noChangeShapeType="1"/>
              <a:stCxn id="278533" idx="7"/>
              <a:endCxn id="278536" idx="3"/>
            </p:cNvCxnSpPr>
            <p:nvPr/>
          </p:nvCxnSpPr>
          <p:spPr bwMode="auto">
            <a:xfrm flipV="1">
              <a:off x="4498" y="2578"/>
              <a:ext cx="700" cy="46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sp>
        <p:nvSpPr>
          <p:cNvPr id="278548" name="Text Box 20"/>
          <p:cNvSpPr txBox="1">
            <a:spLocks noChangeArrowheads="1"/>
          </p:cNvSpPr>
          <p:nvPr/>
        </p:nvSpPr>
        <p:spPr bwMode="auto">
          <a:xfrm>
            <a:off x="4470400" y="5181601"/>
            <a:ext cx="812800"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K</a:t>
            </a:r>
            <a:r>
              <a:rPr lang="en-US" baseline="-25000">
                <a:effectLst>
                  <a:outerShdw blurRad="38100" dist="38100" dir="2700000" algn="tl">
                    <a:srgbClr val="000000"/>
                  </a:outerShdw>
                </a:effectLst>
              </a:rPr>
              <a:t>5</a:t>
            </a:r>
          </a:p>
        </p:txBody>
      </p:sp>
      <p:grpSp>
        <p:nvGrpSpPr>
          <p:cNvPr id="3" name="Group 21"/>
          <p:cNvGrpSpPr>
            <a:grpSpLocks/>
          </p:cNvGrpSpPr>
          <p:nvPr/>
        </p:nvGrpSpPr>
        <p:grpSpPr bwMode="auto">
          <a:xfrm>
            <a:off x="7620000" y="4038600"/>
            <a:ext cx="2235200" cy="990600"/>
            <a:chOff x="3600" y="2544"/>
            <a:chExt cx="1056" cy="624"/>
          </a:xfrm>
        </p:grpSpPr>
        <p:sp>
          <p:nvSpPr>
            <p:cNvPr id="278550" name="AutoShape 22"/>
            <p:cNvSpPr>
              <a:spLocks noChangeArrowheads="1"/>
            </p:cNvSpPr>
            <p:nvPr/>
          </p:nvSpPr>
          <p:spPr bwMode="auto">
            <a:xfrm>
              <a:off x="3792" y="307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8551" name="AutoShape 23"/>
            <p:cNvSpPr>
              <a:spLocks noChangeArrowheads="1"/>
            </p:cNvSpPr>
            <p:nvPr/>
          </p:nvSpPr>
          <p:spPr bwMode="auto">
            <a:xfrm>
              <a:off x="4368" y="307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8552" name="AutoShape 24"/>
            <p:cNvSpPr>
              <a:spLocks noChangeArrowheads="1"/>
            </p:cNvSpPr>
            <p:nvPr/>
          </p:nvSpPr>
          <p:spPr bwMode="auto">
            <a:xfrm>
              <a:off x="3600" y="254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8553" name="AutoShape 25"/>
            <p:cNvSpPr>
              <a:spLocks noChangeArrowheads="1"/>
            </p:cNvSpPr>
            <p:nvPr/>
          </p:nvSpPr>
          <p:spPr bwMode="auto">
            <a:xfrm>
              <a:off x="4560" y="254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5614" name="AutoShape 26"/>
            <p:cNvCxnSpPr>
              <a:cxnSpLocks noChangeShapeType="1"/>
              <a:stCxn id="278552" idx="4"/>
              <a:endCxn id="278550" idx="1"/>
            </p:cNvCxnSpPr>
            <p:nvPr/>
          </p:nvCxnSpPr>
          <p:spPr bwMode="auto">
            <a:xfrm>
              <a:off x="3648" y="2640"/>
              <a:ext cx="158" cy="44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5615" name="AutoShape 27"/>
            <p:cNvCxnSpPr>
              <a:cxnSpLocks noChangeShapeType="1"/>
              <a:stCxn id="278550" idx="6"/>
              <a:endCxn id="278551" idx="2"/>
            </p:cNvCxnSpPr>
            <p:nvPr/>
          </p:nvCxnSpPr>
          <p:spPr bwMode="auto">
            <a:xfrm>
              <a:off x="3888" y="3120"/>
              <a:ext cx="480"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5616" name="AutoShape 28"/>
            <p:cNvCxnSpPr>
              <a:cxnSpLocks noChangeShapeType="1"/>
              <a:stCxn id="278551" idx="7"/>
              <a:endCxn id="278553" idx="4"/>
            </p:cNvCxnSpPr>
            <p:nvPr/>
          </p:nvCxnSpPr>
          <p:spPr bwMode="auto">
            <a:xfrm flipV="1">
              <a:off x="4450" y="2640"/>
              <a:ext cx="158" cy="44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5617" name="AutoShape 29"/>
            <p:cNvCxnSpPr>
              <a:cxnSpLocks noChangeShapeType="1"/>
              <a:stCxn id="278552" idx="6"/>
              <a:endCxn id="278553" idx="2"/>
            </p:cNvCxnSpPr>
            <p:nvPr/>
          </p:nvCxnSpPr>
          <p:spPr bwMode="auto">
            <a:xfrm>
              <a:off x="3696" y="2592"/>
              <a:ext cx="864"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5618" name="AutoShape 30"/>
            <p:cNvCxnSpPr>
              <a:cxnSpLocks noChangeShapeType="1"/>
              <a:stCxn id="278550" idx="7"/>
              <a:endCxn id="278553" idx="3"/>
            </p:cNvCxnSpPr>
            <p:nvPr/>
          </p:nvCxnSpPr>
          <p:spPr bwMode="auto">
            <a:xfrm flipV="1">
              <a:off x="3874" y="2626"/>
              <a:ext cx="700" cy="46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sp>
        <p:nvSpPr>
          <p:cNvPr id="278559" name="Text Box 31"/>
          <p:cNvSpPr txBox="1">
            <a:spLocks noChangeArrowheads="1"/>
          </p:cNvSpPr>
          <p:nvPr/>
        </p:nvSpPr>
        <p:spPr bwMode="auto">
          <a:xfrm>
            <a:off x="7112000" y="5181601"/>
            <a:ext cx="3657600"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subgraph of K</a:t>
            </a:r>
            <a:r>
              <a:rPr lang="en-US" baseline="-25000">
                <a:effectLst>
                  <a:outerShdw blurRad="38100" dist="38100" dir="2700000" algn="tl">
                    <a:srgbClr val="000000"/>
                  </a:outerShdw>
                </a:effectLst>
              </a:rPr>
              <a:t>5</a:t>
            </a:r>
          </a:p>
        </p:txBody>
      </p:sp>
    </p:spTree>
    <p:extLst>
      <p:ext uri="{BB962C8B-B14F-4D97-AF65-F5344CB8AC3E}">
        <p14:creationId xmlns:p14="http://schemas.microsoft.com/office/powerpoint/2010/main" val="1557904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8531">
                                            <p:txEl>
                                              <p:pRg st="0" end="0"/>
                                            </p:txEl>
                                          </p:spTgt>
                                        </p:tgtEl>
                                        <p:attrNameLst>
                                          <p:attrName>style.visibility</p:attrName>
                                        </p:attrNameLst>
                                      </p:cBhvr>
                                      <p:to>
                                        <p:strVal val="visible"/>
                                      </p:to>
                                    </p:set>
                                    <p:anim calcmode="lin" valueType="num">
                                      <p:cBhvr additive="base">
                                        <p:cTn id="7" dur="500" fill="hold"/>
                                        <p:tgtEl>
                                          <p:spTgt spid="2785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85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8531">
                                            <p:txEl>
                                              <p:pRg st="1" end="1"/>
                                            </p:txEl>
                                          </p:spTgt>
                                        </p:tgtEl>
                                        <p:attrNameLst>
                                          <p:attrName>style.visibility</p:attrName>
                                        </p:attrNameLst>
                                      </p:cBhvr>
                                      <p:to>
                                        <p:strVal val="visible"/>
                                      </p:to>
                                    </p:set>
                                    <p:anim calcmode="lin" valueType="num">
                                      <p:cBhvr additive="base">
                                        <p:cTn id="13" dur="500" fill="hold"/>
                                        <p:tgtEl>
                                          <p:spTgt spid="2785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785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78531">
                                            <p:txEl>
                                              <p:pRg st="2" end="2"/>
                                            </p:txEl>
                                          </p:spTgt>
                                        </p:tgtEl>
                                        <p:attrNameLst>
                                          <p:attrName>style.visibility</p:attrName>
                                        </p:attrNameLst>
                                      </p:cBhvr>
                                      <p:to>
                                        <p:strVal val="visible"/>
                                      </p:to>
                                    </p:set>
                                    <p:anim calcmode="lin" valueType="num">
                                      <p:cBhvr additive="base">
                                        <p:cTn id="19" dur="500" fill="hold"/>
                                        <p:tgtEl>
                                          <p:spTgt spid="2785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785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8548"/>
                                        </p:tgtEl>
                                        <p:attrNameLst>
                                          <p:attrName>style.visibility</p:attrName>
                                        </p:attrNameLst>
                                      </p:cBhvr>
                                      <p:to>
                                        <p:strVal val="visible"/>
                                      </p:to>
                                    </p:set>
                                    <p:anim calcmode="lin" valueType="num">
                                      <p:cBhvr additive="base">
                                        <p:cTn id="25" dur="500" fill="hold"/>
                                        <p:tgtEl>
                                          <p:spTgt spid="278548"/>
                                        </p:tgtEl>
                                        <p:attrNameLst>
                                          <p:attrName>ppt_x</p:attrName>
                                        </p:attrNameLst>
                                      </p:cBhvr>
                                      <p:tavLst>
                                        <p:tav tm="0">
                                          <p:val>
                                            <p:strVal val="#ppt_x"/>
                                          </p:val>
                                        </p:tav>
                                        <p:tav tm="100000">
                                          <p:val>
                                            <p:strVal val="#ppt_x"/>
                                          </p:val>
                                        </p:tav>
                                      </p:tavLst>
                                    </p:anim>
                                    <p:anim calcmode="lin" valueType="num">
                                      <p:cBhvr additive="base">
                                        <p:cTn id="26" dur="500" fill="hold"/>
                                        <p:tgtEl>
                                          <p:spTgt spid="27854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8559"/>
                                        </p:tgtEl>
                                        <p:attrNameLst>
                                          <p:attrName>style.visibility</p:attrName>
                                        </p:attrNameLst>
                                      </p:cBhvr>
                                      <p:to>
                                        <p:strVal val="visible"/>
                                      </p:to>
                                    </p:set>
                                    <p:anim calcmode="lin" valueType="num">
                                      <p:cBhvr additive="base">
                                        <p:cTn id="37" dur="500" fill="hold"/>
                                        <p:tgtEl>
                                          <p:spTgt spid="278559"/>
                                        </p:tgtEl>
                                        <p:attrNameLst>
                                          <p:attrName>ppt_x</p:attrName>
                                        </p:attrNameLst>
                                      </p:cBhvr>
                                      <p:tavLst>
                                        <p:tav tm="0">
                                          <p:val>
                                            <p:strVal val="#ppt_x"/>
                                          </p:val>
                                        </p:tav>
                                        <p:tav tm="100000">
                                          <p:val>
                                            <p:strVal val="#ppt_x"/>
                                          </p:val>
                                        </p:tav>
                                      </p:tavLst>
                                    </p:anim>
                                    <p:anim calcmode="lin" valueType="num">
                                      <p:cBhvr additive="base">
                                        <p:cTn id="38" dur="500" fill="hold"/>
                                        <p:tgtEl>
                                          <p:spTgt spid="278559"/>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1+#ppt_w/2"/>
                                          </p:val>
                                        </p:tav>
                                        <p:tav tm="100000">
                                          <p:val>
                                            <p:strVal val="#ppt_x"/>
                                          </p:val>
                                        </p:tav>
                                      </p:tavLst>
                                    </p:anim>
                                    <p:anim calcmode="lin" valueType="num">
                                      <p:cBhvr additive="base">
                                        <p:cTn id="4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1" grpId="0" build="p" autoUpdateAnimBg="0"/>
      <p:bldP spid="278548" grpId="0" autoUpdateAnimBg="0"/>
      <p:bldP spid="278559"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a:xfrm>
            <a:off x="304800" y="0"/>
            <a:ext cx="11480800" cy="990600"/>
          </a:xfrm>
        </p:spPr>
        <p:txBody>
          <a:bodyPr/>
          <a:lstStyle/>
          <a:p>
            <a:pPr eaLnBrk="1" hangingPunct="1">
              <a:defRPr/>
            </a:pPr>
            <a:r>
              <a:rPr lang="en-US" sz="3600" dirty="0" smtClean="0"/>
              <a:t>Operations on Graphs</a:t>
            </a:r>
            <a:endParaRPr lang="en-CA" sz="3600" dirty="0" smtClean="0"/>
          </a:p>
        </p:txBody>
      </p:sp>
      <p:sp>
        <p:nvSpPr>
          <p:cNvPr id="279555" name="Rectangle 3"/>
          <p:cNvSpPr>
            <a:spLocks noGrp="1" noChangeArrowheads="1"/>
          </p:cNvSpPr>
          <p:nvPr>
            <p:ph type="body" idx="1"/>
          </p:nvPr>
        </p:nvSpPr>
        <p:spPr>
          <a:xfrm>
            <a:off x="304800" y="990600"/>
            <a:ext cx="11684000" cy="2251364"/>
          </a:xfrm>
        </p:spPr>
        <p:txBody>
          <a:bodyPr/>
          <a:lstStyle/>
          <a:p>
            <a:pPr marL="0" indent="0" eaLnBrk="1" hangingPunct="1">
              <a:spcAft>
                <a:spcPct val="20000"/>
              </a:spcAft>
              <a:buFontTx/>
              <a:buNone/>
              <a:defRPr/>
            </a:pPr>
            <a:r>
              <a:rPr lang="en-US" sz="2800" b="1" dirty="0" smtClean="0">
                <a:solidFill>
                  <a:srgbClr val="00FFFF"/>
                </a:solidFill>
                <a:sym typeface="Symbol" pitchFamily="18" charset="2"/>
              </a:rPr>
              <a:t>Definition:</a:t>
            </a:r>
            <a:r>
              <a:rPr lang="en-US" sz="2800" dirty="0" smtClean="0">
                <a:sym typeface="Symbol" pitchFamily="18" charset="2"/>
              </a:rPr>
              <a:t> The </a:t>
            </a:r>
            <a:r>
              <a:rPr lang="en-US" sz="2800" b="1" dirty="0" smtClean="0">
                <a:solidFill>
                  <a:srgbClr val="00FFFF"/>
                </a:solidFill>
                <a:sym typeface="Symbol" pitchFamily="18" charset="2"/>
              </a:rPr>
              <a:t>union</a:t>
            </a:r>
            <a:r>
              <a:rPr lang="en-US" sz="2800" dirty="0" smtClean="0">
                <a:sym typeface="Symbol" pitchFamily="18" charset="2"/>
              </a:rPr>
              <a:t> of two simple graphs G</a:t>
            </a:r>
            <a:r>
              <a:rPr lang="en-US" sz="2800" baseline="-25000" dirty="0" smtClean="0">
                <a:sym typeface="Symbol" pitchFamily="18" charset="2"/>
              </a:rPr>
              <a:t>1</a:t>
            </a:r>
            <a:r>
              <a:rPr lang="en-US" sz="2800" dirty="0" smtClean="0">
                <a:sym typeface="Symbol" pitchFamily="18" charset="2"/>
              </a:rPr>
              <a:t> = </a:t>
            </a:r>
            <a:br>
              <a:rPr lang="en-US" sz="2800" dirty="0" smtClean="0">
                <a:sym typeface="Symbol" pitchFamily="18" charset="2"/>
              </a:rPr>
            </a:br>
            <a:r>
              <a:rPr lang="en-US" sz="2800" dirty="0" smtClean="0">
                <a:sym typeface="Symbol" pitchFamily="18" charset="2"/>
              </a:rPr>
              <a:t>(V</a:t>
            </a:r>
            <a:r>
              <a:rPr lang="en-US" sz="2800" baseline="-25000" dirty="0" smtClean="0">
                <a:sym typeface="Symbol" pitchFamily="18" charset="2"/>
              </a:rPr>
              <a:t>1</a:t>
            </a:r>
            <a:r>
              <a:rPr lang="en-US" sz="2800" dirty="0" smtClean="0">
                <a:sym typeface="Symbol" pitchFamily="18" charset="2"/>
              </a:rPr>
              <a:t>, E</a:t>
            </a:r>
            <a:r>
              <a:rPr lang="en-US" sz="2800" baseline="-25000" dirty="0" smtClean="0">
                <a:sym typeface="Symbol" pitchFamily="18" charset="2"/>
              </a:rPr>
              <a:t>1</a:t>
            </a:r>
            <a:r>
              <a:rPr lang="en-US" sz="2800" dirty="0" smtClean="0">
                <a:sym typeface="Symbol" pitchFamily="18" charset="2"/>
              </a:rPr>
              <a:t>) and G</a:t>
            </a:r>
            <a:r>
              <a:rPr lang="en-US" sz="2800" baseline="-25000" dirty="0" smtClean="0">
                <a:sym typeface="Symbol" pitchFamily="18" charset="2"/>
              </a:rPr>
              <a:t>2</a:t>
            </a:r>
            <a:r>
              <a:rPr lang="en-US" sz="2800" dirty="0" smtClean="0">
                <a:sym typeface="Symbol" pitchFamily="18" charset="2"/>
              </a:rPr>
              <a:t> = (V</a:t>
            </a:r>
            <a:r>
              <a:rPr lang="en-US" sz="2800" baseline="-25000" dirty="0" smtClean="0">
                <a:sym typeface="Symbol" pitchFamily="18" charset="2"/>
              </a:rPr>
              <a:t>2</a:t>
            </a:r>
            <a:r>
              <a:rPr lang="en-US" sz="2800" dirty="0" smtClean="0">
                <a:sym typeface="Symbol" pitchFamily="18" charset="2"/>
              </a:rPr>
              <a:t>, E</a:t>
            </a:r>
            <a:r>
              <a:rPr lang="en-US" sz="2800" baseline="-25000" dirty="0" smtClean="0">
                <a:sym typeface="Symbol" pitchFamily="18" charset="2"/>
              </a:rPr>
              <a:t>2</a:t>
            </a:r>
            <a:r>
              <a:rPr lang="en-US" sz="2800" dirty="0" smtClean="0">
                <a:sym typeface="Symbol" pitchFamily="18" charset="2"/>
              </a:rPr>
              <a:t>) is the simple graph with vertex set V</a:t>
            </a:r>
            <a:r>
              <a:rPr lang="en-US" sz="2800" baseline="-25000" dirty="0" smtClean="0">
                <a:sym typeface="Symbol" pitchFamily="18" charset="2"/>
              </a:rPr>
              <a:t>1</a:t>
            </a:r>
            <a:r>
              <a:rPr lang="en-US" sz="2800" dirty="0" smtClean="0">
                <a:sym typeface="Symbol" pitchFamily="18" charset="2"/>
              </a:rPr>
              <a:t>  V</a:t>
            </a:r>
            <a:r>
              <a:rPr lang="en-US" sz="2800" baseline="-25000" dirty="0" smtClean="0">
                <a:sym typeface="Symbol" pitchFamily="18" charset="2"/>
              </a:rPr>
              <a:t>2</a:t>
            </a:r>
            <a:r>
              <a:rPr lang="en-US" sz="2800" dirty="0" smtClean="0">
                <a:sym typeface="Symbol" pitchFamily="18" charset="2"/>
              </a:rPr>
              <a:t> and edge set E</a:t>
            </a:r>
            <a:r>
              <a:rPr lang="en-US" sz="2800" baseline="-25000" dirty="0" smtClean="0">
                <a:sym typeface="Symbol" pitchFamily="18" charset="2"/>
              </a:rPr>
              <a:t>1</a:t>
            </a:r>
            <a:r>
              <a:rPr lang="en-US" sz="2800" dirty="0" smtClean="0">
                <a:sym typeface="Symbol" pitchFamily="18" charset="2"/>
              </a:rPr>
              <a:t>  E</a:t>
            </a:r>
            <a:r>
              <a:rPr lang="en-US" sz="2800" baseline="-25000" dirty="0" smtClean="0">
                <a:sym typeface="Symbol" pitchFamily="18" charset="2"/>
              </a:rPr>
              <a:t>2</a:t>
            </a:r>
            <a:r>
              <a:rPr lang="en-US" sz="2800" dirty="0" smtClean="0">
                <a:sym typeface="Symbol" pitchFamily="18" charset="2"/>
              </a:rPr>
              <a:t>. </a:t>
            </a:r>
          </a:p>
          <a:p>
            <a:pPr marL="0" indent="0" eaLnBrk="1" hangingPunct="1">
              <a:spcAft>
                <a:spcPct val="20000"/>
              </a:spcAft>
              <a:buFontTx/>
              <a:buNone/>
              <a:defRPr/>
            </a:pPr>
            <a:r>
              <a:rPr lang="en-US" sz="2800" dirty="0" smtClean="0">
                <a:solidFill>
                  <a:srgbClr val="00FFFF"/>
                </a:solidFill>
                <a:sym typeface="Symbol" pitchFamily="18" charset="2"/>
              </a:rPr>
              <a:t>Example 1:</a:t>
            </a:r>
            <a:r>
              <a:rPr lang="en-US" sz="2800" dirty="0" smtClean="0">
                <a:sym typeface="Symbol" pitchFamily="18" charset="2"/>
              </a:rPr>
              <a:t>The union of G</a:t>
            </a:r>
            <a:r>
              <a:rPr lang="en-US" sz="2800" baseline="-25000" dirty="0" smtClean="0">
                <a:sym typeface="Symbol" pitchFamily="18" charset="2"/>
              </a:rPr>
              <a:t>1</a:t>
            </a:r>
            <a:r>
              <a:rPr lang="en-US" sz="2800" dirty="0" smtClean="0">
                <a:sym typeface="Symbol" pitchFamily="18" charset="2"/>
              </a:rPr>
              <a:t> and G</a:t>
            </a:r>
            <a:r>
              <a:rPr lang="en-US" sz="2800" baseline="-25000" dirty="0" smtClean="0">
                <a:sym typeface="Symbol" pitchFamily="18" charset="2"/>
              </a:rPr>
              <a:t>2</a:t>
            </a:r>
            <a:r>
              <a:rPr lang="en-US" sz="2800" dirty="0" smtClean="0">
                <a:sym typeface="Symbol" pitchFamily="18" charset="2"/>
              </a:rPr>
              <a:t> is denoted by </a:t>
            </a:r>
            <a:r>
              <a:rPr lang="en-US" sz="2800" b="1" dirty="0" smtClean="0">
                <a:solidFill>
                  <a:srgbClr val="00FFFF"/>
                </a:solidFill>
                <a:sym typeface="Symbol" pitchFamily="18" charset="2"/>
              </a:rPr>
              <a:t>G</a:t>
            </a:r>
            <a:r>
              <a:rPr lang="en-US" sz="2800" b="1" baseline="-25000" dirty="0" smtClean="0">
                <a:solidFill>
                  <a:srgbClr val="00FFFF"/>
                </a:solidFill>
                <a:sym typeface="Symbol" pitchFamily="18" charset="2"/>
              </a:rPr>
              <a:t>1</a:t>
            </a:r>
            <a:r>
              <a:rPr lang="en-US" sz="2800" b="1" dirty="0" smtClean="0">
                <a:solidFill>
                  <a:srgbClr val="00FFFF"/>
                </a:solidFill>
                <a:sym typeface="Symbol" pitchFamily="18" charset="2"/>
              </a:rPr>
              <a:t>  G</a:t>
            </a:r>
            <a:r>
              <a:rPr lang="en-US" sz="2800" b="1" baseline="-25000" dirty="0" smtClean="0">
                <a:solidFill>
                  <a:srgbClr val="00FFFF"/>
                </a:solidFill>
                <a:sym typeface="Symbol" pitchFamily="18" charset="2"/>
              </a:rPr>
              <a:t>2</a:t>
            </a:r>
            <a:r>
              <a:rPr lang="en-US" sz="2800" dirty="0" smtClean="0">
                <a:sym typeface="Symbol" pitchFamily="18" charset="2"/>
              </a:rPr>
              <a:t>.</a:t>
            </a:r>
          </a:p>
        </p:txBody>
      </p:sp>
      <p:grpSp>
        <p:nvGrpSpPr>
          <p:cNvPr id="2" name="Group 4"/>
          <p:cNvGrpSpPr>
            <a:grpSpLocks/>
          </p:cNvGrpSpPr>
          <p:nvPr/>
        </p:nvGrpSpPr>
        <p:grpSpPr bwMode="auto">
          <a:xfrm>
            <a:off x="8229600" y="3429000"/>
            <a:ext cx="2235200" cy="1600200"/>
            <a:chOff x="4224" y="2112"/>
            <a:chExt cx="1056" cy="1008"/>
          </a:xfrm>
        </p:grpSpPr>
        <p:sp>
          <p:nvSpPr>
            <p:cNvPr id="279557" name="AutoShape 5"/>
            <p:cNvSpPr>
              <a:spLocks noChangeArrowheads="1"/>
            </p:cNvSpPr>
            <p:nvPr/>
          </p:nvSpPr>
          <p:spPr bwMode="auto">
            <a:xfrm>
              <a:off x="4416" y="302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9558" name="AutoShape 6"/>
            <p:cNvSpPr>
              <a:spLocks noChangeArrowheads="1"/>
            </p:cNvSpPr>
            <p:nvPr/>
          </p:nvSpPr>
          <p:spPr bwMode="auto">
            <a:xfrm>
              <a:off x="4992" y="302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9559" name="AutoShape 7"/>
            <p:cNvSpPr>
              <a:spLocks noChangeArrowheads="1"/>
            </p:cNvSpPr>
            <p:nvPr/>
          </p:nvSpPr>
          <p:spPr bwMode="auto">
            <a:xfrm>
              <a:off x="4224" y="249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9560" name="AutoShape 8"/>
            <p:cNvSpPr>
              <a:spLocks noChangeArrowheads="1"/>
            </p:cNvSpPr>
            <p:nvPr/>
          </p:nvSpPr>
          <p:spPr bwMode="auto">
            <a:xfrm>
              <a:off x="5184" y="2496"/>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9561" name="AutoShape 9"/>
            <p:cNvSpPr>
              <a:spLocks noChangeArrowheads="1"/>
            </p:cNvSpPr>
            <p:nvPr/>
          </p:nvSpPr>
          <p:spPr bwMode="auto">
            <a:xfrm>
              <a:off x="4704" y="211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6662" name="AutoShape 10"/>
            <p:cNvCxnSpPr>
              <a:cxnSpLocks noChangeShapeType="1"/>
              <a:stCxn id="279559" idx="4"/>
              <a:endCxn id="279557" idx="1"/>
            </p:cNvCxnSpPr>
            <p:nvPr/>
          </p:nvCxnSpPr>
          <p:spPr bwMode="auto">
            <a:xfrm>
              <a:off x="4272" y="2592"/>
              <a:ext cx="158" cy="44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6663" name="AutoShape 11"/>
            <p:cNvCxnSpPr>
              <a:cxnSpLocks noChangeShapeType="1"/>
              <a:stCxn id="279557" idx="6"/>
              <a:endCxn id="279558" idx="2"/>
            </p:cNvCxnSpPr>
            <p:nvPr/>
          </p:nvCxnSpPr>
          <p:spPr bwMode="auto">
            <a:xfrm>
              <a:off x="4512" y="3072"/>
              <a:ext cx="480"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6664" name="AutoShape 12"/>
            <p:cNvCxnSpPr>
              <a:cxnSpLocks noChangeShapeType="1"/>
              <a:stCxn id="279558" idx="7"/>
              <a:endCxn id="279560" idx="4"/>
            </p:cNvCxnSpPr>
            <p:nvPr/>
          </p:nvCxnSpPr>
          <p:spPr bwMode="auto">
            <a:xfrm flipV="1">
              <a:off x="5074" y="2592"/>
              <a:ext cx="158" cy="44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6665" name="AutoShape 13"/>
            <p:cNvCxnSpPr>
              <a:cxnSpLocks noChangeShapeType="1"/>
              <a:stCxn id="279560" idx="1"/>
              <a:endCxn id="279561" idx="5"/>
            </p:cNvCxnSpPr>
            <p:nvPr/>
          </p:nvCxnSpPr>
          <p:spPr bwMode="auto">
            <a:xfrm flipH="1" flipV="1">
              <a:off x="4786" y="2194"/>
              <a:ext cx="412" cy="31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6666" name="AutoShape 14"/>
            <p:cNvCxnSpPr>
              <a:cxnSpLocks noChangeShapeType="1"/>
              <a:stCxn id="279559" idx="7"/>
              <a:endCxn id="279561" idx="3"/>
            </p:cNvCxnSpPr>
            <p:nvPr/>
          </p:nvCxnSpPr>
          <p:spPr bwMode="auto">
            <a:xfrm flipV="1">
              <a:off x="4306" y="2194"/>
              <a:ext cx="412" cy="31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6667" name="AutoShape 15"/>
            <p:cNvCxnSpPr>
              <a:cxnSpLocks noChangeShapeType="1"/>
              <a:stCxn id="279561" idx="4"/>
              <a:endCxn id="279557" idx="0"/>
            </p:cNvCxnSpPr>
            <p:nvPr/>
          </p:nvCxnSpPr>
          <p:spPr bwMode="auto">
            <a:xfrm flipH="1">
              <a:off x="4464" y="2208"/>
              <a:ext cx="288" cy="81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6668" name="AutoShape 16"/>
            <p:cNvCxnSpPr>
              <a:cxnSpLocks noChangeShapeType="1"/>
              <a:stCxn id="279561" idx="4"/>
              <a:endCxn id="279558" idx="1"/>
            </p:cNvCxnSpPr>
            <p:nvPr/>
          </p:nvCxnSpPr>
          <p:spPr bwMode="auto">
            <a:xfrm>
              <a:off x="4752" y="2208"/>
              <a:ext cx="254" cy="83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6669" name="AutoShape 17"/>
            <p:cNvCxnSpPr>
              <a:cxnSpLocks noChangeShapeType="1"/>
              <a:stCxn id="279559" idx="6"/>
              <a:endCxn id="279560" idx="2"/>
            </p:cNvCxnSpPr>
            <p:nvPr/>
          </p:nvCxnSpPr>
          <p:spPr bwMode="auto">
            <a:xfrm>
              <a:off x="4320" y="2544"/>
              <a:ext cx="864"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6670" name="AutoShape 18"/>
            <p:cNvCxnSpPr>
              <a:cxnSpLocks noChangeShapeType="1"/>
              <a:stCxn id="279559" idx="5"/>
              <a:endCxn id="279558" idx="1"/>
            </p:cNvCxnSpPr>
            <p:nvPr/>
          </p:nvCxnSpPr>
          <p:spPr bwMode="auto">
            <a:xfrm>
              <a:off x="4306" y="2578"/>
              <a:ext cx="700" cy="46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6671" name="AutoShape 19"/>
            <p:cNvCxnSpPr>
              <a:cxnSpLocks noChangeShapeType="1"/>
              <a:stCxn id="279557" idx="7"/>
              <a:endCxn id="279560" idx="3"/>
            </p:cNvCxnSpPr>
            <p:nvPr/>
          </p:nvCxnSpPr>
          <p:spPr bwMode="auto">
            <a:xfrm flipV="1">
              <a:off x="4498" y="2578"/>
              <a:ext cx="700" cy="46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sp>
        <p:nvSpPr>
          <p:cNvPr id="279572" name="Text Box 20"/>
          <p:cNvSpPr txBox="1">
            <a:spLocks noChangeArrowheads="1"/>
          </p:cNvSpPr>
          <p:nvPr/>
        </p:nvSpPr>
        <p:spPr bwMode="auto">
          <a:xfrm>
            <a:off x="1524000" y="5257801"/>
            <a:ext cx="812800"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G</a:t>
            </a:r>
            <a:r>
              <a:rPr lang="en-US" baseline="-25000">
                <a:effectLst>
                  <a:outerShdw blurRad="38100" dist="38100" dir="2700000" algn="tl">
                    <a:srgbClr val="000000"/>
                  </a:outerShdw>
                </a:effectLst>
              </a:rPr>
              <a:t>1</a:t>
            </a:r>
          </a:p>
        </p:txBody>
      </p:sp>
      <p:grpSp>
        <p:nvGrpSpPr>
          <p:cNvPr id="3" name="Group 21"/>
          <p:cNvGrpSpPr>
            <a:grpSpLocks/>
          </p:cNvGrpSpPr>
          <p:nvPr/>
        </p:nvGrpSpPr>
        <p:grpSpPr bwMode="auto">
          <a:xfrm>
            <a:off x="4368800" y="4038600"/>
            <a:ext cx="2235200" cy="990600"/>
            <a:chOff x="3600" y="2544"/>
            <a:chExt cx="1056" cy="624"/>
          </a:xfrm>
        </p:grpSpPr>
        <p:sp>
          <p:nvSpPr>
            <p:cNvPr id="279574" name="AutoShape 22"/>
            <p:cNvSpPr>
              <a:spLocks noChangeArrowheads="1"/>
            </p:cNvSpPr>
            <p:nvPr/>
          </p:nvSpPr>
          <p:spPr bwMode="auto">
            <a:xfrm>
              <a:off x="3792" y="307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9575" name="AutoShape 23"/>
            <p:cNvSpPr>
              <a:spLocks noChangeArrowheads="1"/>
            </p:cNvSpPr>
            <p:nvPr/>
          </p:nvSpPr>
          <p:spPr bwMode="auto">
            <a:xfrm>
              <a:off x="4368" y="307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9576" name="AutoShape 24"/>
            <p:cNvSpPr>
              <a:spLocks noChangeArrowheads="1"/>
            </p:cNvSpPr>
            <p:nvPr/>
          </p:nvSpPr>
          <p:spPr bwMode="auto">
            <a:xfrm>
              <a:off x="3600" y="254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9577" name="AutoShape 25"/>
            <p:cNvSpPr>
              <a:spLocks noChangeArrowheads="1"/>
            </p:cNvSpPr>
            <p:nvPr/>
          </p:nvSpPr>
          <p:spPr bwMode="auto">
            <a:xfrm>
              <a:off x="4560" y="254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6652" name="AutoShape 26"/>
            <p:cNvCxnSpPr>
              <a:cxnSpLocks noChangeShapeType="1"/>
              <a:stCxn id="279576" idx="4"/>
              <a:endCxn id="279574" idx="1"/>
            </p:cNvCxnSpPr>
            <p:nvPr/>
          </p:nvCxnSpPr>
          <p:spPr bwMode="auto">
            <a:xfrm>
              <a:off x="3648" y="2640"/>
              <a:ext cx="158" cy="44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6653" name="AutoShape 27"/>
            <p:cNvCxnSpPr>
              <a:cxnSpLocks noChangeShapeType="1"/>
              <a:stCxn id="279574" idx="6"/>
              <a:endCxn id="279575" idx="2"/>
            </p:cNvCxnSpPr>
            <p:nvPr/>
          </p:nvCxnSpPr>
          <p:spPr bwMode="auto">
            <a:xfrm>
              <a:off x="3888" y="3120"/>
              <a:ext cx="480"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6654" name="AutoShape 28"/>
            <p:cNvCxnSpPr>
              <a:cxnSpLocks noChangeShapeType="1"/>
              <a:stCxn id="279575" idx="7"/>
              <a:endCxn id="279577" idx="4"/>
            </p:cNvCxnSpPr>
            <p:nvPr/>
          </p:nvCxnSpPr>
          <p:spPr bwMode="auto">
            <a:xfrm flipV="1">
              <a:off x="4450" y="2640"/>
              <a:ext cx="158" cy="44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6655" name="AutoShape 29"/>
            <p:cNvCxnSpPr>
              <a:cxnSpLocks noChangeShapeType="1"/>
              <a:stCxn id="279576" idx="6"/>
              <a:endCxn id="279577" idx="2"/>
            </p:cNvCxnSpPr>
            <p:nvPr/>
          </p:nvCxnSpPr>
          <p:spPr bwMode="auto">
            <a:xfrm>
              <a:off x="3696" y="2592"/>
              <a:ext cx="864"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6656" name="AutoShape 30"/>
            <p:cNvCxnSpPr>
              <a:cxnSpLocks noChangeShapeType="1"/>
              <a:stCxn id="279574" idx="7"/>
              <a:endCxn id="279577" idx="3"/>
            </p:cNvCxnSpPr>
            <p:nvPr/>
          </p:nvCxnSpPr>
          <p:spPr bwMode="auto">
            <a:xfrm flipV="1">
              <a:off x="3874" y="2626"/>
              <a:ext cx="700" cy="46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grpSp>
        <p:nvGrpSpPr>
          <p:cNvPr id="4" name="Group 31"/>
          <p:cNvGrpSpPr>
            <a:grpSpLocks/>
          </p:cNvGrpSpPr>
          <p:nvPr/>
        </p:nvGrpSpPr>
        <p:grpSpPr bwMode="auto">
          <a:xfrm>
            <a:off x="812800" y="3429000"/>
            <a:ext cx="2235200" cy="1600200"/>
            <a:chOff x="384" y="2160"/>
            <a:chExt cx="1056" cy="1008"/>
          </a:xfrm>
        </p:grpSpPr>
        <p:sp>
          <p:nvSpPr>
            <p:cNvPr id="279584" name="AutoShape 32"/>
            <p:cNvSpPr>
              <a:spLocks noChangeArrowheads="1"/>
            </p:cNvSpPr>
            <p:nvPr/>
          </p:nvSpPr>
          <p:spPr bwMode="auto">
            <a:xfrm>
              <a:off x="576" y="307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9585" name="AutoShape 33"/>
            <p:cNvSpPr>
              <a:spLocks noChangeArrowheads="1"/>
            </p:cNvSpPr>
            <p:nvPr/>
          </p:nvSpPr>
          <p:spPr bwMode="auto">
            <a:xfrm>
              <a:off x="1152" y="3072"/>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9586" name="AutoShape 34"/>
            <p:cNvSpPr>
              <a:spLocks noChangeArrowheads="1"/>
            </p:cNvSpPr>
            <p:nvPr/>
          </p:nvSpPr>
          <p:spPr bwMode="auto">
            <a:xfrm>
              <a:off x="384" y="254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9587" name="AutoShape 35"/>
            <p:cNvSpPr>
              <a:spLocks noChangeArrowheads="1"/>
            </p:cNvSpPr>
            <p:nvPr/>
          </p:nvSpPr>
          <p:spPr bwMode="auto">
            <a:xfrm>
              <a:off x="1344" y="2544"/>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sp>
          <p:nvSpPr>
            <p:cNvPr id="279588" name="AutoShape 36"/>
            <p:cNvSpPr>
              <a:spLocks noChangeArrowheads="1"/>
            </p:cNvSpPr>
            <p:nvPr/>
          </p:nvSpPr>
          <p:spPr bwMode="auto">
            <a:xfrm>
              <a:off x="864" y="2160"/>
              <a:ext cx="96" cy="96"/>
            </a:xfrm>
            <a:prstGeom prst="flowChartConnector">
              <a:avLst/>
            </a:prstGeom>
            <a:solidFill>
              <a:srgbClr val="FF3300"/>
            </a:solidFill>
            <a:ln w="9525">
              <a:solidFill>
                <a:schemeClr val="tx1"/>
              </a:solidFill>
              <a:round/>
              <a:headEnd/>
              <a:tailEnd/>
            </a:ln>
            <a:effectLst/>
          </p:spPr>
          <p:txBody>
            <a:bodyPr wrap="none" anchor="ctr"/>
            <a:lstStyle/>
            <a:p>
              <a:pPr>
                <a:defRPr/>
              </a:pPr>
              <a:endParaRPr lang="en-US"/>
            </a:p>
          </p:txBody>
        </p:sp>
        <p:cxnSp>
          <p:nvCxnSpPr>
            <p:cNvPr id="26641" name="AutoShape 37"/>
            <p:cNvCxnSpPr>
              <a:cxnSpLocks noChangeShapeType="1"/>
              <a:stCxn id="279586" idx="4"/>
              <a:endCxn id="279584" idx="1"/>
            </p:cNvCxnSpPr>
            <p:nvPr/>
          </p:nvCxnSpPr>
          <p:spPr bwMode="auto">
            <a:xfrm>
              <a:off x="432" y="2640"/>
              <a:ext cx="158" cy="44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6642" name="AutoShape 38"/>
            <p:cNvCxnSpPr>
              <a:cxnSpLocks noChangeShapeType="1"/>
              <a:stCxn id="279587" idx="1"/>
              <a:endCxn id="279588" idx="5"/>
            </p:cNvCxnSpPr>
            <p:nvPr/>
          </p:nvCxnSpPr>
          <p:spPr bwMode="auto">
            <a:xfrm flipH="1" flipV="1">
              <a:off x="946" y="2242"/>
              <a:ext cx="412" cy="31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6643" name="AutoShape 39"/>
            <p:cNvCxnSpPr>
              <a:cxnSpLocks noChangeShapeType="1"/>
              <a:stCxn id="279586" idx="7"/>
              <a:endCxn id="279588" idx="3"/>
            </p:cNvCxnSpPr>
            <p:nvPr/>
          </p:nvCxnSpPr>
          <p:spPr bwMode="auto">
            <a:xfrm flipV="1">
              <a:off x="466" y="2242"/>
              <a:ext cx="412" cy="31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6644" name="AutoShape 40"/>
            <p:cNvCxnSpPr>
              <a:cxnSpLocks noChangeShapeType="1"/>
              <a:stCxn id="279588" idx="4"/>
              <a:endCxn id="279584" idx="0"/>
            </p:cNvCxnSpPr>
            <p:nvPr/>
          </p:nvCxnSpPr>
          <p:spPr bwMode="auto">
            <a:xfrm flipH="1">
              <a:off x="624" y="2256"/>
              <a:ext cx="288" cy="816"/>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6645" name="AutoShape 41"/>
            <p:cNvCxnSpPr>
              <a:cxnSpLocks noChangeShapeType="1"/>
              <a:stCxn id="279588" idx="4"/>
              <a:endCxn id="279585" idx="1"/>
            </p:cNvCxnSpPr>
            <p:nvPr/>
          </p:nvCxnSpPr>
          <p:spPr bwMode="auto">
            <a:xfrm>
              <a:off x="912" y="2256"/>
              <a:ext cx="254" cy="83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6646" name="AutoShape 42"/>
            <p:cNvCxnSpPr>
              <a:cxnSpLocks noChangeShapeType="1"/>
              <a:stCxn id="279586" idx="6"/>
              <a:endCxn id="279587" idx="2"/>
            </p:cNvCxnSpPr>
            <p:nvPr/>
          </p:nvCxnSpPr>
          <p:spPr bwMode="auto">
            <a:xfrm>
              <a:off x="480" y="2592"/>
              <a:ext cx="864" cy="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cxnSp>
          <p:nvCxnSpPr>
            <p:cNvPr id="26647" name="AutoShape 43"/>
            <p:cNvCxnSpPr>
              <a:cxnSpLocks noChangeShapeType="1"/>
              <a:stCxn id="279586" idx="5"/>
              <a:endCxn id="279585" idx="1"/>
            </p:cNvCxnSpPr>
            <p:nvPr/>
          </p:nvCxnSpPr>
          <p:spPr bwMode="auto">
            <a:xfrm>
              <a:off x="466" y="2626"/>
              <a:ext cx="700" cy="460"/>
            </a:xfrm>
            <a:prstGeom prst="straightConnector1">
              <a:avLst/>
            </a:prstGeom>
            <a:noFill/>
            <a:ln w="25400">
              <a:solidFill>
                <a:srgbClr val="66FF33"/>
              </a:solidFill>
              <a:round/>
              <a:headEnd/>
              <a:tailEnd/>
            </a:ln>
            <a:extLst>
              <a:ext uri="{909E8E84-426E-40DD-AFC4-6F175D3DCCD1}">
                <a14:hiddenFill xmlns:a14="http://schemas.microsoft.com/office/drawing/2010/main">
                  <a:noFill/>
                </a14:hiddenFill>
              </a:ext>
            </a:extLst>
          </p:spPr>
        </p:cxnSp>
      </p:grpSp>
      <p:sp>
        <p:nvSpPr>
          <p:cNvPr id="279596" name="Text Box 44"/>
          <p:cNvSpPr txBox="1">
            <a:spLocks noChangeArrowheads="1"/>
          </p:cNvSpPr>
          <p:nvPr/>
        </p:nvSpPr>
        <p:spPr bwMode="auto">
          <a:xfrm>
            <a:off x="5080000" y="5257801"/>
            <a:ext cx="812800"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G</a:t>
            </a:r>
            <a:r>
              <a:rPr lang="en-US" baseline="-25000">
                <a:effectLst>
                  <a:outerShdw blurRad="38100" dist="38100" dir="2700000" algn="tl">
                    <a:srgbClr val="000000"/>
                  </a:outerShdw>
                </a:effectLst>
              </a:rPr>
              <a:t>2</a:t>
            </a:r>
          </a:p>
        </p:txBody>
      </p:sp>
      <p:sp>
        <p:nvSpPr>
          <p:cNvPr id="279597" name="Text Box 45"/>
          <p:cNvSpPr txBox="1">
            <a:spLocks noChangeArrowheads="1"/>
          </p:cNvSpPr>
          <p:nvPr/>
        </p:nvSpPr>
        <p:spPr bwMode="auto">
          <a:xfrm>
            <a:off x="8128000" y="5257801"/>
            <a:ext cx="2844800" cy="369332"/>
          </a:xfrm>
          <a:prstGeom prst="rect">
            <a:avLst/>
          </a:prstGeom>
          <a:noFill/>
          <a:ln w="25400">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G</a:t>
            </a:r>
            <a:r>
              <a:rPr lang="en-US" baseline="-25000">
                <a:effectLst>
                  <a:outerShdw blurRad="38100" dist="38100" dir="2700000" algn="tl">
                    <a:srgbClr val="000000"/>
                  </a:outerShdw>
                </a:effectLst>
              </a:rPr>
              <a:t>1 </a:t>
            </a:r>
            <a:r>
              <a:rPr lang="en-US">
                <a:effectLst>
                  <a:outerShdw blurRad="38100" dist="38100" dir="2700000" algn="tl">
                    <a:srgbClr val="000000"/>
                  </a:outerShdw>
                </a:effectLst>
                <a:sym typeface="Symbol" pitchFamily="18" charset="2"/>
              </a:rPr>
              <a:t></a:t>
            </a:r>
            <a:r>
              <a:rPr lang="en-US" baseline="-25000">
                <a:effectLst>
                  <a:outerShdw blurRad="38100" dist="38100" dir="2700000" algn="tl">
                    <a:srgbClr val="000000"/>
                  </a:outerShdw>
                </a:effectLst>
              </a:rPr>
              <a:t> </a:t>
            </a:r>
            <a:r>
              <a:rPr lang="en-US">
                <a:effectLst>
                  <a:outerShdw blurRad="38100" dist="38100" dir="2700000" algn="tl">
                    <a:srgbClr val="000000"/>
                  </a:outerShdw>
                </a:effectLst>
              </a:rPr>
              <a:t>G</a:t>
            </a:r>
            <a:r>
              <a:rPr lang="en-US" baseline="-25000">
                <a:effectLst>
                  <a:outerShdw blurRad="38100" dist="38100" dir="2700000" algn="tl">
                    <a:srgbClr val="000000"/>
                  </a:outerShdw>
                </a:effectLst>
              </a:rPr>
              <a:t>2 </a:t>
            </a:r>
            <a:r>
              <a:rPr lang="en-US">
                <a:effectLst>
                  <a:outerShdw blurRad="38100" dist="38100" dir="2700000" algn="tl">
                    <a:srgbClr val="000000"/>
                  </a:outerShdw>
                </a:effectLst>
              </a:rPr>
              <a:t>= K</a:t>
            </a:r>
            <a:r>
              <a:rPr lang="en-US" baseline="-25000">
                <a:effectLst>
                  <a:outerShdw blurRad="38100" dist="38100" dir="2700000" algn="tl">
                    <a:srgbClr val="000000"/>
                  </a:outerShdw>
                </a:effectLst>
              </a:rPr>
              <a:t>5</a:t>
            </a:r>
          </a:p>
        </p:txBody>
      </p:sp>
    </p:spTree>
    <p:extLst>
      <p:ext uri="{BB962C8B-B14F-4D97-AF65-F5344CB8AC3E}">
        <p14:creationId xmlns:p14="http://schemas.microsoft.com/office/powerpoint/2010/main" val="3295377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9555">
                                            <p:txEl>
                                              <p:pRg st="0" end="0"/>
                                            </p:txEl>
                                          </p:spTgt>
                                        </p:tgtEl>
                                        <p:attrNameLst>
                                          <p:attrName>style.visibility</p:attrName>
                                        </p:attrNameLst>
                                      </p:cBhvr>
                                      <p:to>
                                        <p:strVal val="visible"/>
                                      </p:to>
                                    </p:set>
                                    <p:anim calcmode="lin" valueType="num">
                                      <p:cBhvr additive="base">
                                        <p:cTn id="7" dur="500" fill="hold"/>
                                        <p:tgtEl>
                                          <p:spTgt spid="2795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95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9555">
                                            <p:txEl>
                                              <p:pRg st="1" end="1"/>
                                            </p:txEl>
                                          </p:spTgt>
                                        </p:tgtEl>
                                        <p:attrNameLst>
                                          <p:attrName>style.visibility</p:attrName>
                                        </p:attrNameLst>
                                      </p:cBhvr>
                                      <p:to>
                                        <p:strVal val="visible"/>
                                      </p:to>
                                    </p:set>
                                    <p:anim calcmode="lin" valueType="num">
                                      <p:cBhvr additive="base">
                                        <p:cTn id="13" dur="500" fill="hold"/>
                                        <p:tgtEl>
                                          <p:spTgt spid="2795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795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9572"/>
                                        </p:tgtEl>
                                        <p:attrNameLst>
                                          <p:attrName>style.visibility</p:attrName>
                                        </p:attrNameLst>
                                      </p:cBhvr>
                                      <p:to>
                                        <p:strVal val="visible"/>
                                      </p:to>
                                    </p:set>
                                    <p:anim calcmode="lin" valueType="num">
                                      <p:cBhvr additive="base">
                                        <p:cTn id="19" dur="500" fill="hold"/>
                                        <p:tgtEl>
                                          <p:spTgt spid="279572"/>
                                        </p:tgtEl>
                                        <p:attrNameLst>
                                          <p:attrName>ppt_x</p:attrName>
                                        </p:attrNameLst>
                                      </p:cBhvr>
                                      <p:tavLst>
                                        <p:tav tm="0">
                                          <p:val>
                                            <p:strVal val="#ppt_x"/>
                                          </p:val>
                                        </p:tav>
                                        <p:tav tm="100000">
                                          <p:val>
                                            <p:strVal val="#ppt_x"/>
                                          </p:val>
                                        </p:tav>
                                      </p:tavLst>
                                    </p:anim>
                                    <p:anim calcmode="lin" valueType="num">
                                      <p:cBhvr additive="base">
                                        <p:cTn id="20" dur="500" fill="hold"/>
                                        <p:tgtEl>
                                          <p:spTgt spid="27957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9596"/>
                                        </p:tgtEl>
                                        <p:attrNameLst>
                                          <p:attrName>style.visibility</p:attrName>
                                        </p:attrNameLst>
                                      </p:cBhvr>
                                      <p:to>
                                        <p:strVal val="visible"/>
                                      </p:to>
                                    </p:set>
                                    <p:anim calcmode="lin" valueType="num">
                                      <p:cBhvr additive="base">
                                        <p:cTn id="31" dur="500" fill="hold"/>
                                        <p:tgtEl>
                                          <p:spTgt spid="279596"/>
                                        </p:tgtEl>
                                        <p:attrNameLst>
                                          <p:attrName>ppt_x</p:attrName>
                                        </p:attrNameLst>
                                      </p:cBhvr>
                                      <p:tavLst>
                                        <p:tav tm="0">
                                          <p:val>
                                            <p:strVal val="#ppt_x"/>
                                          </p:val>
                                        </p:tav>
                                        <p:tav tm="100000">
                                          <p:val>
                                            <p:strVal val="#ppt_x"/>
                                          </p:val>
                                        </p:tav>
                                      </p:tavLst>
                                    </p:anim>
                                    <p:anim calcmode="lin" valueType="num">
                                      <p:cBhvr additive="base">
                                        <p:cTn id="32" dur="500" fill="hold"/>
                                        <p:tgtEl>
                                          <p:spTgt spid="27959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1+#ppt_w/2"/>
                                          </p:val>
                                        </p:tav>
                                        <p:tav tm="100000">
                                          <p:val>
                                            <p:strVal val="#ppt_x"/>
                                          </p:val>
                                        </p:tav>
                                      </p:tavLst>
                                    </p:anim>
                                    <p:anim calcmode="lin" valueType="num">
                                      <p:cBhvr additive="base">
                                        <p:cTn id="3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79597"/>
                                        </p:tgtEl>
                                        <p:attrNameLst>
                                          <p:attrName>style.visibility</p:attrName>
                                        </p:attrNameLst>
                                      </p:cBhvr>
                                      <p:to>
                                        <p:strVal val="visible"/>
                                      </p:to>
                                    </p:set>
                                    <p:anim calcmode="lin" valueType="num">
                                      <p:cBhvr additive="base">
                                        <p:cTn id="43" dur="500" fill="hold"/>
                                        <p:tgtEl>
                                          <p:spTgt spid="279597"/>
                                        </p:tgtEl>
                                        <p:attrNameLst>
                                          <p:attrName>ppt_x</p:attrName>
                                        </p:attrNameLst>
                                      </p:cBhvr>
                                      <p:tavLst>
                                        <p:tav tm="0">
                                          <p:val>
                                            <p:strVal val="#ppt_x"/>
                                          </p:val>
                                        </p:tav>
                                        <p:tav tm="100000">
                                          <p:val>
                                            <p:strVal val="#ppt_x"/>
                                          </p:val>
                                        </p:tav>
                                      </p:tavLst>
                                    </p:anim>
                                    <p:anim calcmode="lin" valueType="num">
                                      <p:cBhvr additive="base">
                                        <p:cTn id="44" dur="500" fill="hold"/>
                                        <p:tgtEl>
                                          <p:spTgt spid="279597"/>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16"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build="p" autoUpdateAnimBg="0"/>
      <p:bldP spid="279572" grpId="0" autoUpdateAnimBg="0"/>
      <p:bldP spid="279596" grpId="0" autoUpdateAnimBg="0"/>
      <p:bldP spid="279597"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PPT - ~ a Graph Theory Problem PowerPoint Presentation, free download -  ID:2650772"/>
          <p:cNvPicPr>
            <a:picLocks noChangeAspect="1" noChangeArrowheads="1"/>
          </p:cNvPicPr>
          <p:nvPr/>
        </p:nvPicPr>
        <p:blipFill>
          <a:blip r:embed="rId2"/>
          <a:srcRect/>
          <a:stretch>
            <a:fillRect/>
          </a:stretch>
        </p:blipFill>
        <p:spPr bwMode="auto">
          <a:xfrm>
            <a:off x="625642" y="1143001"/>
            <a:ext cx="11117179" cy="57150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Complex Graph Operations - Techie M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099" y="1683325"/>
            <a:ext cx="10142537" cy="2826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txBox="1">
            <a:spLocks noChangeArrowheads="1"/>
          </p:cNvSpPr>
          <p:nvPr/>
        </p:nvSpPr>
        <p:spPr>
          <a:xfrm>
            <a:off x="304800" y="990600"/>
            <a:ext cx="11684000" cy="838200"/>
          </a:xfrm>
          <a:prstGeom prst="rect">
            <a:avLst/>
          </a:prstGeom>
        </p:spPr>
        <p:txBody>
          <a:bodyPr/>
          <a:lst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eaLnBrk="1" hangingPunct="1">
              <a:spcAft>
                <a:spcPct val="20000"/>
              </a:spcAft>
              <a:buFontTx/>
              <a:buNone/>
              <a:defRPr/>
            </a:pPr>
            <a:r>
              <a:rPr lang="en-US" sz="2800" dirty="0" smtClean="0">
                <a:solidFill>
                  <a:srgbClr val="00FFFF"/>
                </a:solidFill>
                <a:sym typeface="Symbol" pitchFamily="18" charset="2"/>
              </a:rPr>
              <a:t>Example 2: </a:t>
            </a:r>
            <a:r>
              <a:rPr lang="en-US" sz="2800" dirty="0" smtClean="0">
                <a:sym typeface="Symbol" pitchFamily="18" charset="2"/>
              </a:rPr>
              <a:t>The union of G and H is denoted by </a:t>
            </a:r>
            <a:r>
              <a:rPr lang="en-US" sz="2800" b="1" dirty="0" smtClean="0">
                <a:solidFill>
                  <a:srgbClr val="00FFFF"/>
                </a:solidFill>
                <a:sym typeface="Symbol" pitchFamily="18" charset="2"/>
              </a:rPr>
              <a:t>G  H</a:t>
            </a:r>
            <a:r>
              <a:rPr lang="en-US" sz="2800" dirty="0" smtClean="0">
                <a:sym typeface="Symbol" pitchFamily="18" charset="2"/>
              </a:rPr>
              <a:t>.</a:t>
            </a:r>
          </a:p>
        </p:txBody>
      </p:sp>
      <p:sp>
        <p:nvSpPr>
          <p:cNvPr id="3" name="Rectangle 2"/>
          <p:cNvSpPr/>
          <p:nvPr/>
        </p:nvSpPr>
        <p:spPr>
          <a:xfrm>
            <a:off x="3086101" y="31089"/>
            <a:ext cx="5496790" cy="646331"/>
          </a:xfrm>
          <a:prstGeom prst="rect">
            <a:avLst/>
          </a:prstGeom>
        </p:spPr>
        <p:txBody>
          <a:bodyPr wrap="square">
            <a:spAutoFit/>
          </a:bodyPr>
          <a:lstStyle/>
          <a:p>
            <a:r>
              <a:rPr lang="en-US" sz="3600" dirty="0">
                <a:solidFill>
                  <a:srgbClr val="C00000"/>
                </a:solidFill>
              </a:rPr>
              <a:t>Operations on Graphs</a:t>
            </a:r>
            <a:endParaRPr lang="en-IN" sz="3600" dirty="0">
              <a:solidFill>
                <a:srgbClr val="C00000"/>
              </a:solidFill>
            </a:endParaRPr>
          </a:p>
        </p:txBody>
      </p:sp>
    </p:spTree>
    <p:extLst>
      <p:ext uri="{BB962C8B-B14F-4D97-AF65-F5344CB8AC3E}">
        <p14:creationId xmlns:p14="http://schemas.microsoft.com/office/powerpoint/2010/main" val="282458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Complex Graph Operations - Techie M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Rectangle 3"/>
          <p:cNvSpPr txBox="1">
            <a:spLocks noChangeArrowheads="1"/>
          </p:cNvSpPr>
          <p:nvPr/>
        </p:nvSpPr>
        <p:spPr>
          <a:xfrm>
            <a:off x="304800" y="990600"/>
            <a:ext cx="11684000" cy="1908464"/>
          </a:xfrm>
          <a:prstGeom prst="rect">
            <a:avLst/>
          </a:prstGeom>
        </p:spPr>
        <p:txBody>
          <a:bodyPr/>
          <a:lst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eaLnBrk="1" hangingPunct="1">
              <a:spcAft>
                <a:spcPct val="20000"/>
              </a:spcAft>
              <a:buFontTx/>
              <a:buNone/>
              <a:defRPr/>
            </a:pPr>
            <a:r>
              <a:rPr lang="en-US" sz="2800" b="1" dirty="0">
                <a:solidFill>
                  <a:srgbClr val="00FFFF"/>
                </a:solidFill>
                <a:sym typeface="Symbol" pitchFamily="18" charset="2"/>
              </a:rPr>
              <a:t>Definition:</a:t>
            </a:r>
            <a:r>
              <a:rPr lang="en-US" sz="2800" dirty="0">
                <a:sym typeface="Symbol" pitchFamily="18" charset="2"/>
              </a:rPr>
              <a:t> The </a:t>
            </a:r>
            <a:r>
              <a:rPr lang="en-US" sz="2800" b="1" dirty="0" smtClean="0">
                <a:solidFill>
                  <a:srgbClr val="00FFFF"/>
                </a:solidFill>
                <a:sym typeface="Symbol" pitchFamily="18" charset="2"/>
              </a:rPr>
              <a:t>Intersection</a:t>
            </a:r>
            <a:r>
              <a:rPr lang="en-US" sz="2800" dirty="0" smtClean="0">
                <a:sym typeface="Symbol" pitchFamily="18" charset="2"/>
              </a:rPr>
              <a:t> </a:t>
            </a:r>
            <a:r>
              <a:rPr lang="en-US" sz="2800" dirty="0">
                <a:sym typeface="Symbol" pitchFamily="18" charset="2"/>
              </a:rPr>
              <a:t>of two simple graphs G</a:t>
            </a:r>
            <a:r>
              <a:rPr lang="en-US" sz="2800" baseline="-25000" dirty="0">
                <a:sym typeface="Symbol" pitchFamily="18" charset="2"/>
              </a:rPr>
              <a:t>1</a:t>
            </a:r>
            <a:r>
              <a:rPr lang="en-US" sz="2800" dirty="0">
                <a:sym typeface="Symbol" pitchFamily="18" charset="2"/>
              </a:rPr>
              <a:t> </a:t>
            </a:r>
            <a:r>
              <a:rPr lang="en-US" sz="2800" dirty="0" smtClean="0">
                <a:sym typeface="Symbol" pitchFamily="18" charset="2"/>
              </a:rPr>
              <a:t>=(</a:t>
            </a:r>
            <a:r>
              <a:rPr lang="en-US" sz="2800" dirty="0">
                <a:sym typeface="Symbol" pitchFamily="18" charset="2"/>
              </a:rPr>
              <a:t>V</a:t>
            </a:r>
            <a:r>
              <a:rPr lang="en-US" sz="2800" baseline="-25000" dirty="0">
                <a:sym typeface="Symbol" pitchFamily="18" charset="2"/>
              </a:rPr>
              <a:t>1</a:t>
            </a:r>
            <a:r>
              <a:rPr lang="en-US" sz="2800" dirty="0">
                <a:sym typeface="Symbol" pitchFamily="18" charset="2"/>
              </a:rPr>
              <a:t>, E</a:t>
            </a:r>
            <a:r>
              <a:rPr lang="en-US" sz="2800" baseline="-25000" dirty="0">
                <a:sym typeface="Symbol" pitchFamily="18" charset="2"/>
              </a:rPr>
              <a:t>1</a:t>
            </a:r>
            <a:r>
              <a:rPr lang="en-US" sz="2800" dirty="0">
                <a:sym typeface="Symbol" pitchFamily="18" charset="2"/>
              </a:rPr>
              <a:t>) and G</a:t>
            </a:r>
            <a:r>
              <a:rPr lang="en-US" sz="2800" baseline="-25000" dirty="0">
                <a:sym typeface="Symbol" pitchFamily="18" charset="2"/>
              </a:rPr>
              <a:t>2</a:t>
            </a:r>
            <a:r>
              <a:rPr lang="en-US" sz="2800" dirty="0">
                <a:sym typeface="Symbol" pitchFamily="18" charset="2"/>
              </a:rPr>
              <a:t> = (V</a:t>
            </a:r>
            <a:r>
              <a:rPr lang="en-US" sz="2800" baseline="-25000" dirty="0">
                <a:sym typeface="Symbol" pitchFamily="18" charset="2"/>
              </a:rPr>
              <a:t>2</a:t>
            </a:r>
            <a:r>
              <a:rPr lang="en-US" sz="2800" dirty="0">
                <a:sym typeface="Symbol" pitchFamily="18" charset="2"/>
              </a:rPr>
              <a:t>, E</a:t>
            </a:r>
            <a:r>
              <a:rPr lang="en-US" sz="2800" baseline="-25000" dirty="0">
                <a:sym typeface="Symbol" pitchFamily="18" charset="2"/>
              </a:rPr>
              <a:t>2</a:t>
            </a:r>
            <a:r>
              <a:rPr lang="en-US" sz="2800" dirty="0">
                <a:sym typeface="Symbol" pitchFamily="18" charset="2"/>
              </a:rPr>
              <a:t>) is the simple graph with vertex set V</a:t>
            </a:r>
            <a:r>
              <a:rPr lang="en-US" sz="2800" baseline="-25000" dirty="0">
                <a:sym typeface="Symbol" pitchFamily="18" charset="2"/>
              </a:rPr>
              <a:t>1</a:t>
            </a:r>
            <a:r>
              <a:rPr lang="en-US" sz="2800" dirty="0">
                <a:sym typeface="Symbol" pitchFamily="18" charset="2"/>
              </a:rPr>
              <a:t> </a:t>
            </a:r>
            <a:r>
              <a:rPr lang="en-US" sz="2800" dirty="0" smtClean="0">
                <a:sym typeface="Symbol" pitchFamily="18" charset="2"/>
              </a:rPr>
              <a:t>∩ </a:t>
            </a:r>
            <a:r>
              <a:rPr lang="en-US" sz="2800" dirty="0">
                <a:sym typeface="Symbol" pitchFamily="18" charset="2"/>
              </a:rPr>
              <a:t>V</a:t>
            </a:r>
            <a:r>
              <a:rPr lang="en-US" sz="2800" baseline="-25000" dirty="0">
                <a:sym typeface="Symbol" pitchFamily="18" charset="2"/>
              </a:rPr>
              <a:t>2</a:t>
            </a:r>
            <a:r>
              <a:rPr lang="en-US" sz="2800" dirty="0">
                <a:sym typeface="Symbol" pitchFamily="18" charset="2"/>
              </a:rPr>
              <a:t> and edge set E</a:t>
            </a:r>
            <a:r>
              <a:rPr lang="en-US" sz="2800" baseline="-25000" dirty="0">
                <a:sym typeface="Symbol" pitchFamily="18" charset="2"/>
              </a:rPr>
              <a:t>1</a:t>
            </a:r>
            <a:r>
              <a:rPr lang="en-US" sz="2800" dirty="0">
                <a:sym typeface="Symbol" pitchFamily="18" charset="2"/>
              </a:rPr>
              <a:t> ∩</a:t>
            </a:r>
            <a:r>
              <a:rPr lang="en-US" sz="2800" dirty="0" smtClean="0">
                <a:sym typeface="Symbol" pitchFamily="18" charset="2"/>
              </a:rPr>
              <a:t> </a:t>
            </a:r>
            <a:r>
              <a:rPr lang="en-US" sz="2800" dirty="0">
                <a:sym typeface="Symbol" pitchFamily="18" charset="2"/>
              </a:rPr>
              <a:t>E</a:t>
            </a:r>
            <a:r>
              <a:rPr lang="en-US" sz="2800" baseline="-25000" dirty="0">
                <a:sym typeface="Symbol" pitchFamily="18" charset="2"/>
              </a:rPr>
              <a:t>2</a:t>
            </a:r>
            <a:r>
              <a:rPr lang="en-US" sz="2800" dirty="0">
                <a:sym typeface="Symbol" pitchFamily="18" charset="2"/>
              </a:rPr>
              <a:t>.</a:t>
            </a:r>
            <a:endParaRPr lang="en-US" sz="2800" dirty="0" smtClean="0">
              <a:solidFill>
                <a:srgbClr val="00FFFF"/>
              </a:solidFill>
              <a:sym typeface="Symbol" pitchFamily="18" charset="2"/>
            </a:endParaRPr>
          </a:p>
          <a:p>
            <a:pPr marL="0" indent="0" eaLnBrk="1" hangingPunct="1">
              <a:spcAft>
                <a:spcPct val="20000"/>
              </a:spcAft>
              <a:buFontTx/>
              <a:buNone/>
              <a:defRPr/>
            </a:pPr>
            <a:r>
              <a:rPr lang="en-US" sz="2800" dirty="0" smtClean="0">
                <a:solidFill>
                  <a:srgbClr val="00FFFF"/>
                </a:solidFill>
                <a:sym typeface="Symbol" pitchFamily="18" charset="2"/>
              </a:rPr>
              <a:t>Example : </a:t>
            </a:r>
            <a:r>
              <a:rPr lang="en-US" sz="2800" dirty="0" smtClean="0">
                <a:sym typeface="Symbol" pitchFamily="18" charset="2"/>
              </a:rPr>
              <a:t>The Intersection of G and H is denoted by </a:t>
            </a:r>
            <a:r>
              <a:rPr lang="en-US" sz="2800" b="1" dirty="0" smtClean="0">
                <a:solidFill>
                  <a:srgbClr val="00FFFF"/>
                </a:solidFill>
                <a:sym typeface="Symbol" pitchFamily="18" charset="2"/>
              </a:rPr>
              <a:t>G </a:t>
            </a:r>
            <a:r>
              <a:rPr lang="en-US" sz="3200" b="1" dirty="0" smtClean="0">
                <a:solidFill>
                  <a:srgbClr val="00FFFF"/>
                </a:solidFill>
                <a:sym typeface="Symbol" pitchFamily="18" charset="2"/>
              </a:rPr>
              <a:t>∩</a:t>
            </a:r>
            <a:r>
              <a:rPr lang="en-US" sz="2800" b="1" dirty="0" smtClean="0">
                <a:solidFill>
                  <a:srgbClr val="00FFFF"/>
                </a:solidFill>
                <a:sym typeface="Symbol" pitchFamily="18" charset="2"/>
              </a:rPr>
              <a:t> H</a:t>
            </a:r>
            <a:r>
              <a:rPr lang="en-US" sz="2800" dirty="0" smtClean="0">
                <a:sym typeface="Symbol" pitchFamily="18" charset="2"/>
              </a:rPr>
              <a:t>.</a:t>
            </a:r>
          </a:p>
        </p:txBody>
      </p:sp>
      <p:sp>
        <p:nvSpPr>
          <p:cNvPr id="3" name="Rectangle 2"/>
          <p:cNvSpPr/>
          <p:nvPr/>
        </p:nvSpPr>
        <p:spPr>
          <a:xfrm>
            <a:off x="3086101" y="31089"/>
            <a:ext cx="5496790" cy="646331"/>
          </a:xfrm>
          <a:prstGeom prst="rect">
            <a:avLst/>
          </a:prstGeom>
        </p:spPr>
        <p:txBody>
          <a:bodyPr wrap="square">
            <a:spAutoFit/>
          </a:bodyPr>
          <a:lstStyle/>
          <a:p>
            <a:r>
              <a:rPr lang="en-US" sz="3600" dirty="0">
                <a:solidFill>
                  <a:srgbClr val="C00000"/>
                </a:solidFill>
              </a:rPr>
              <a:t>Operations on Graphs</a:t>
            </a:r>
            <a:endParaRPr lang="en-IN" sz="3600" dirty="0">
              <a:solidFill>
                <a:srgbClr val="C00000"/>
              </a:solidFill>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495" y="3214255"/>
            <a:ext cx="10925175"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347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6101" y="31089"/>
            <a:ext cx="5496790" cy="646331"/>
          </a:xfrm>
          <a:prstGeom prst="rect">
            <a:avLst/>
          </a:prstGeom>
        </p:spPr>
        <p:txBody>
          <a:bodyPr wrap="square">
            <a:spAutoFit/>
          </a:bodyPr>
          <a:lstStyle/>
          <a:p>
            <a:r>
              <a:rPr lang="en-US" sz="3600" dirty="0">
                <a:solidFill>
                  <a:srgbClr val="C00000"/>
                </a:solidFill>
              </a:rPr>
              <a:t>Operations on Graphs</a:t>
            </a:r>
            <a:endParaRPr lang="en-IN" sz="3600" dirty="0">
              <a:solidFill>
                <a:srgbClr val="C00000"/>
              </a:solidFill>
            </a:endParaRPr>
          </a:p>
        </p:txBody>
      </p:sp>
      <p:sp>
        <p:nvSpPr>
          <p:cNvPr id="3" name="Rectangle 2"/>
          <p:cNvSpPr/>
          <p:nvPr/>
        </p:nvSpPr>
        <p:spPr>
          <a:xfrm>
            <a:off x="710046" y="930717"/>
            <a:ext cx="10564090" cy="1902059"/>
          </a:xfrm>
          <a:prstGeom prst="rect">
            <a:avLst/>
          </a:prstGeom>
        </p:spPr>
        <p:txBody>
          <a:bodyPr wrap="square">
            <a:spAutoFit/>
          </a:bodyPr>
          <a:lstStyle/>
          <a:p>
            <a:pPr>
              <a:spcAft>
                <a:spcPct val="20000"/>
              </a:spcAft>
              <a:defRPr/>
            </a:pPr>
            <a:r>
              <a:rPr lang="en-US" sz="2800" b="1" dirty="0">
                <a:solidFill>
                  <a:srgbClr val="00FFFF"/>
                </a:solidFill>
                <a:sym typeface="Symbol" pitchFamily="18" charset="2"/>
              </a:rPr>
              <a:t>Definition:</a:t>
            </a:r>
            <a:r>
              <a:rPr lang="en-US" sz="2800" dirty="0">
                <a:sym typeface="Symbol" pitchFamily="18" charset="2"/>
              </a:rPr>
              <a:t> The </a:t>
            </a:r>
            <a:r>
              <a:rPr lang="en-US" sz="2800" b="1" dirty="0" smtClean="0">
                <a:solidFill>
                  <a:srgbClr val="00FFFF"/>
                </a:solidFill>
                <a:sym typeface="Symbol" pitchFamily="18" charset="2"/>
              </a:rPr>
              <a:t>Disjoint Union </a:t>
            </a:r>
            <a:r>
              <a:rPr lang="en-US" sz="2800" dirty="0" smtClean="0">
                <a:sym typeface="Symbol" pitchFamily="18" charset="2"/>
              </a:rPr>
              <a:t>of two or more </a:t>
            </a:r>
            <a:r>
              <a:rPr lang="en-US" sz="2800" dirty="0">
                <a:sym typeface="Symbol" pitchFamily="18" charset="2"/>
              </a:rPr>
              <a:t>simple graphs G</a:t>
            </a:r>
            <a:r>
              <a:rPr lang="en-US" sz="2800" baseline="-25000" dirty="0">
                <a:sym typeface="Symbol" pitchFamily="18" charset="2"/>
              </a:rPr>
              <a:t>1</a:t>
            </a:r>
            <a:r>
              <a:rPr lang="en-US" sz="2800" dirty="0">
                <a:sym typeface="Symbol" pitchFamily="18" charset="2"/>
              </a:rPr>
              <a:t> =(V</a:t>
            </a:r>
            <a:r>
              <a:rPr lang="en-US" sz="2800" baseline="-25000" dirty="0">
                <a:sym typeface="Symbol" pitchFamily="18" charset="2"/>
              </a:rPr>
              <a:t>1</a:t>
            </a:r>
            <a:r>
              <a:rPr lang="en-US" sz="2800" dirty="0">
                <a:sym typeface="Symbol" pitchFamily="18" charset="2"/>
              </a:rPr>
              <a:t>, E</a:t>
            </a:r>
            <a:r>
              <a:rPr lang="en-US" sz="2800" baseline="-25000" dirty="0">
                <a:sym typeface="Symbol" pitchFamily="18" charset="2"/>
              </a:rPr>
              <a:t>1</a:t>
            </a:r>
            <a:r>
              <a:rPr lang="en-US" sz="2800" dirty="0">
                <a:sym typeface="Symbol" pitchFamily="18" charset="2"/>
              </a:rPr>
              <a:t>) and G</a:t>
            </a:r>
            <a:r>
              <a:rPr lang="en-US" sz="2800" baseline="-25000" dirty="0">
                <a:sym typeface="Symbol" pitchFamily="18" charset="2"/>
              </a:rPr>
              <a:t>2</a:t>
            </a:r>
            <a:r>
              <a:rPr lang="en-US" sz="2800" dirty="0">
                <a:sym typeface="Symbol" pitchFamily="18" charset="2"/>
              </a:rPr>
              <a:t> = (V</a:t>
            </a:r>
            <a:r>
              <a:rPr lang="en-US" sz="2800" baseline="-25000" dirty="0">
                <a:sym typeface="Symbol" pitchFamily="18" charset="2"/>
              </a:rPr>
              <a:t>2</a:t>
            </a:r>
            <a:r>
              <a:rPr lang="en-US" sz="2800" dirty="0">
                <a:sym typeface="Symbol" pitchFamily="18" charset="2"/>
              </a:rPr>
              <a:t>, E</a:t>
            </a:r>
            <a:r>
              <a:rPr lang="en-US" sz="2800" baseline="-25000" dirty="0">
                <a:sym typeface="Symbol" pitchFamily="18" charset="2"/>
              </a:rPr>
              <a:t>2</a:t>
            </a:r>
            <a:r>
              <a:rPr lang="en-US" sz="2800" dirty="0">
                <a:sym typeface="Symbol" pitchFamily="18" charset="2"/>
              </a:rPr>
              <a:t>) is the simple graph with vertex set V</a:t>
            </a:r>
            <a:r>
              <a:rPr lang="en-US" sz="2800" baseline="-25000" dirty="0">
                <a:sym typeface="Symbol" pitchFamily="18" charset="2"/>
              </a:rPr>
              <a:t>1</a:t>
            </a:r>
            <a:r>
              <a:rPr lang="en-US" sz="2800" dirty="0">
                <a:sym typeface="Symbol" pitchFamily="18" charset="2"/>
              </a:rPr>
              <a:t> </a:t>
            </a:r>
            <a:r>
              <a:rPr lang="en-US" sz="2800" dirty="0" smtClean="0">
                <a:sym typeface="Symbol" pitchFamily="18" charset="2"/>
              </a:rPr>
              <a:t>U </a:t>
            </a:r>
            <a:r>
              <a:rPr lang="en-US" sz="2800" dirty="0">
                <a:sym typeface="Symbol" pitchFamily="18" charset="2"/>
              </a:rPr>
              <a:t>V</a:t>
            </a:r>
            <a:r>
              <a:rPr lang="en-US" sz="2800" baseline="-25000" dirty="0">
                <a:sym typeface="Symbol" pitchFamily="18" charset="2"/>
              </a:rPr>
              <a:t>2</a:t>
            </a:r>
            <a:r>
              <a:rPr lang="en-US" sz="2800" dirty="0">
                <a:sym typeface="Symbol" pitchFamily="18" charset="2"/>
              </a:rPr>
              <a:t> and edge set E</a:t>
            </a:r>
            <a:r>
              <a:rPr lang="en-US" sz="2800" baseline="-25000" dirty="0">
                <a:sym typeface="Symbol" pitchFamily="18" charset="2"/>
              </a:rPr>
              <a:t>1</a:t>
            </a:r>
            <a:r>
              <a:rPr lang="en-US" sz="2800" dirty="0">
                <a:sym typeface="Symbol" pitchFamily="18" charset="2"/>
              </a:rPr>
              <a:t> </a:t>
            </a:r>
            <a:r>
              <a:rPr lang="en-US" sz="2800" dirty="0" smtClean="0">
                <a:sym typeface="Symbol" pitchFamily="18" charset="2"/>
              </a:rPr>
              <a:t>U E</a:t>
            </a:r>
            <a:r>
              <a:rPr lang="en-US" sz="2800" baseline="-25000" dirty="0" smtClean="0">
                <a:sym typeface="Symbol" pitchFamily="18" charset="2"/>
              </a:rPr>
              <a:t>2</a:t>
            </a:r>
            <a:r>
              <a:rPr lang="en-US" sz="2800" dirty="0" smtClean="0">
                <a:sym typeface="Symbol" pitchFamily="18" charset="2"/>
              </a:rPr>
              <a:t>, and </a:t>
            </a:r>
            <a:r>
              <a:rPr lang="en-US" sz="2800" dirty="0">
                <a:sym typeface="Symbol" pitchFamily="18" charset="2"/>
              </a:rPr>
              <a:t>V</a:t>
            </a:r>
            <a:r>
              <a:rPr lang="en-US" sz="2800" baseline="-25000" dirty="0">
                <a:sym typeface="Symbol" pitchFamily="18" charset="2"/>
              </a:rPr>
              <a:t>1</a:t>
            </a:r>
            <a:r>
              <a:rPr lang="en-US" sz="2800" dirty="0">
                <a:sym typeface="Symbol" pitchFamily="18" charset="2"/>
              </a:rPr>
              <a:t> ∩ V</a:t>
            </a:r>
            <a:r>
              <a:rPr lang="en-US" sz="2800" baseline="-25000" dirty="0">
                <a:sym typeface="Symbol" pitchFamily="18" charset="2"/>
              </a:rPr>
              <a:t>2</a:t>
            </a:r>
            <a:r>
              <a:rPr lang="en-US" sz="2800" dirty="0">
                <a:sym typeface="Symbol" pitchFamily="18" charset="2"/>
              </a:rPr>
              <a:t> </a:t>
            </a:r>
            <a:r>
              <a:rPr lang="en-US" sz="2800" dirty="0" smtClean="0">
                <a:sym typeface="Symbol" pitchFamily="18" charset="2"/>
              </a:rPr>
              <a:t>=Ø and </a:t>
            </a:r>
            <a:r>
              <a:rPr lang="en-US" sz="2800" dirty="0">
                <a:sym typeface="Symbol" pitchFamily="18" charset="2"/>
              </a:rPr>
              <a:t>edge set E</a:t>
            </a:r>
            <a:r>
              <a:rPr lang="en-US" sz="2800" baseline="-25000" dirty="0">
                <a:sym typeface="Symbol" pitchFamily="18" charset="2"/>
              </a:rPr>
              <a:t>1</a:t>
            </a:r>
            <a:r>
              <a:rPr lang="en-US" sz="2800" dirty="0">
                <a:sym typeface="Symbol" pitchFamily="18" charset="2"/>
              </a:rPr>
              <a:t> ∩ </a:t>
            </a:r>
            <a:r>
              <a:rPr lang="en-US" sz="2800" dirty="0" smtClean="0">
                <a:sym typeface="Symbol" pitchFamily="18" charset="2"/>
              </a:rPr>
              <a:t>E</a:t>
            </a:r>
            <a:r>
              <a:rPr lang="en-US" sz="2800" baseline="-25000" dirty="0" smtClean="0">
                <a:sym typeface="Symbol" pitchFamily="18" charset="2"/>
              </a:rPr>
              <a:t>2</a:t>
            </a:r>
            <a:r>
              <a:rPr lang="en-US" sz="2800" dirty="0" smtClean="0">
                <a:sym typeface="Symbol" pitchFamily="18" charset="2"/>
              </a:rPr>
              <a:t>=</a:t>
            </a:r>
            <a:r>
              <a:rPr lang="en-US" sz="2800" dirty="0">
                <a:sym typeface="Symbol" pitchFamily="18" charset="2"/>
              </a:rPr>
              <a:t> </a:t>
            </a:r>
            <a:r>
              <a:rPr lang="en-US" sz="2800" dirty="0" smtClean="0">
                <a:sym typeface="Symbol" pitchFamily="18" charset="2"/>
              </a:rPr>
              <a:t>Ø.</a:t>
            </a:r>
          </a:p>
          <a:p>
            <a:pPr>
              <a:spcAft>
                <a:spcPct val="20000"/>
              </a:spcAft>
              <a:defRPr/>
            </a:pPr>
            <a:r>
              <a:rPr lang="en-US" sz="2800" dirty="0" smtClean="0">
                <a:solidFill>
                  <a:srgbClr val="00FFFF"/>
                </a:solidFill>
                <a:sym typeface="Symbol" pitchFamily="18" charset="2"/>
              </a:rPr>
              <a:t>Example:</a:t>
            </a:r>
            <a:endParaRPr lang="en-US" sz="2800" dirty="0">
              <a:solidFill>
                <a:srgbClr val="00FFFF"/>
              </a:solidFill>
              <a:sym typeface="Symbol" pitchFamily="18" charset="2"/>
            </a:endParaRPr>
          </a:p>
        </p:txBody>
      </p:sp>
      <p:sp>
        <p:nvSpPr>
          <p:cNvPr id="4" name="AutoShape 4" descr="Complex Graph Operations - Techie M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422" y="3069215"/>
            <a:ext cx="6083877"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17807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6101" y="31089"/>
            <a:ext cx="5496790" cy="646331"/>
          </a:xfrm>
          <a:prstGeom prst="rect">
            <a:avLst/>
          </a:prstGeom>
        </p:spPr>
        <p:txBody>
          <a:bodyPr wrap="square">
            <a:spAutoFit/>
          </a:bodyPr>
          <a:lstStyle/>
          <a:p>
            <a:r>
              <a:rPr lang="en-US" sz="3600" dirty="0">
                <a:solidFill>
                  <a:srgbClr val="C00000"/>
                </a:solidFill>
              </a:rPr>
              <a:t>Operations on Graphs</a:t>
            </a:r>
            <a:endParaRPr lang="en-IN" sz="3600" dirty="0">
              <a:solidFill>
                <a:srgbClr val="C00000"/>
              </a:solidFill>
            </a:endParaRPr>
          </a:p>
        </p:txBody>
      </p:sp>
      <p:sp>
        <p:nvSpPr>
          <p:cNvPr id="3" name="Rectangle 2"/>
          <p:cNvSpPr/>
          <p:nvPr/>
        </p:nvSpPr>
        <p:spPr>
          <a:xfrm>
            <a:off x="710046" y="930717"/>
            <a:ext cx="10564090" cy="2332946"/>
          </a:xfrm>
          <a:prstGeom prst="rect">
            <a:avLst/>
          </a:prstGeom>
        </p:spPr>
        <p:txBody>
          <a:bodyPr wrap="square">
            <a:spAutoFit/>
          </a:bodyPr>
          <a:lstStyle/>
          <a:p>
            <a:pPr>
              <a:spcAft>
                <a:spcPct val="20000"/>
              </a:spcAft>
              <a:defRPr/>
            </a:pPr>
            <a:r>
              <a:rPr lang="en-US" sz="2800" b="1" dirty="0">
                <a:solidFill>
                  <a:srgbClr val="00FFFF"/>
                </a:solidFill>
                <a:sym typeface="Symbol" pitchFamily="18" charset="2"/>
              </a:rPr>
              <a:t>Definition:</a:t>
            </a:r>
            <a:r>
              <a:rPr lang="en-US" sz="2800" dirty="0">
                <a:sym typeface="Symbol" pitchFamily="18" charset="2"/>
              </a:rPr>
              <a:t> The </a:t>
            </a:r>
            <a:r>
              <a:rPr lang="en-US" sz="2800" dirty="0" smtClean="0">
                <a:sym typeface="Symbol" pitchFamily="18" charset="2"/>
              </a:rPr>
              <a:t>Join of  two simple </a:t>
            </a:r>
            <a:r>
              <a:rPr lang="en-US" sz="2800" dirty="0">
                <a:sym typeface="Symbol" pitchFamily="18" charset="2"/>
              </a:rPr>
              <a:t>graphs G</a:t>
            </a:r>
            <a:r>
              <a:rPr lang="en-US" sz="2800" baseline="-25000" dirty="0">
                <a:sym typeface="Symbol" pitchFamily="18" charset="2"/>
              </a:rPr>
              <a:t>1</a:t>
            </a:r>
            <a:r>
              <a:rPr lang="en-US" sz="2800" dirty="0">
                <a:sym typeface="Symbol" pitchFamily="18" charset="2"/>
              </a:rPr>
              <a:t> =(V</a:t>
            </a:r>
            <a:r>
              <a:rPr lang="en-US" sz="2800" baseline="-25000" dirty="0">
                <a:sym typeface="Symbol" pitchFamily="18" charset="2"/>
              </a:rPr>
              <a:t>1</a:t>
            </a:r>
            <a:r>
              <a:rPr lang="en-US" sz="2800" dirty="0">
                <a:sym typeface="Symbol" pitchFamily="18" charset="2"/>
              </a:rPr>
              <a:t>, E</a:t>
            </a:r>
            <a:r>
              <a:rPr lang="en-US" sz="2800" baseline="-25000" dirty="0">
                <a:sym typeface="Symbol" pitchFamily="18" charset="2"/>
              </a:rPr>
              <a:t>1</a:t>
            </a:r>
            <a:r>
              <a:rPr lang="en-US" sz="2800" dirty="0">
                <a:sym typeface="Symbol" pitchFamily="18" charset="2"/>
              </a:rPr>
              <a:t>) and G</a:t>
            </a:r>
            <a:r>
              <a:rPr lang="en-US" sz="2800" baseline="-25000" dirty="0">
                <a:sym typeface="Symbol" pitchFamily="18" charset="2"/>
              </a:rPr>
              <a:t>2</a:t>
            </a:r>
            <a:r>
              <a:rPr lang="en-US" sz="2800" dirty="0">
                <a:sym typeface="Symbol" pitchFamily="18" charset="2"/>
              </a:rPr>
              <a:t> = (V</a:t>
            </a:r>
            <a:r>
              <a:rPr lang="en-US" sz="2800" baseline="-25000" dirty="0">
                <a:sym typeface="Symbol" pitchFamily="18" charset="2"/>
              </a:rPr>
              <a:t>2</a:t>
            </a:r>
            <a:r>
              <a:rPr lang="en-US" sz="2800" dirty="0">
                <a:sym typeface="Symbol" pitchFamily="18" charset="2"/>
              </a:rPr>
              <a:t>, E</a:t>
            </a:r>
            <a:r>
              <a:rPr lang="en-US" sz="2800" baseline="-25000" dirty="0">
                <a:sym typeface="Symbol" pitchFamily="18" charset="2"/>
              </a:rPr>
              <a:t>2</a:t>
            </a:r>
            <a:r>
              <a:rPr lang="en-US" sz="2800" dirty="0">
                <a:sym typeface="Symbol" pitchFamily="18" charset="2"/>
              </a:rPr>
              <a:t>) is the simple graph with vertex set V</a:t>
            </a:r>
            <a:r>
              <a:rPr lang="en-US" sz="2800" baseline="-25000" dirty="0">
                <a:sym typeface="Symbol" pitchFamily="18" charset="2"/>
              </a:rPr>
              <a:t>1</a:t>
            </a:r>
            <a:r>
              <a:rPr lang="en-US" sz="2800" dirty="0">
                <a:sym typeface="Symbol" pitchFamily="18" charset="2"/>
              </a:rPr>
              <a:t> </a:t>
            </a:r>
            <a:r>
              <a:rPr lang="en-US" sz="2800" dirty="0" smtClean="0">
                <a:sym typeface="Symbol" pitchFamily="18" charset="2"/>
              </a:rPr>
              <a:t>U </a:t>
            </a:r>
            <a:r>
              <a:rPr lang="en-US" sz="2800" dirty="0">
                <a:sym typeface="Symbol" pitchFamily="18" charset="2"/>
              </a:rPr>
              <a:t>V</a:t>
            </a:r>
            <a:r>
              <a:rPr lang="en-US" sz="2800" baseline="-25000" dirty="0">
                <a:sym typeface="Symbol" pitchFamily="18" charset="2"/>
              </a:rPr>
              <a:t>2</a:t>
            </a:r>
            <a:r>
              <a:rPr lang="en-US" sz="2800" dirty="0">
                <a:sym typeface="Symbol" pitchFamily="18" charset="2"/>
              </a:rPr>
              <a:t> and edge set E</a:t>
            </a:r>
            <a:r>
              <a:rPr lang="en-US" sz="2800" baseline="-25000" dirty="0">
                <a:sym typeface="Symbol" pitchFamily="18" charset="2"/>
              </a:rPr>
              <a:t>1</a:t>
            </a:r>
            <a:r>
              <a:rPr lang="en-US" sz="2800" dirty="0">
                <a:sym typeface="Symbol" pitchFamily="18" charset="2"/>
              </a:rPr>
              <a:t> </a:t>
            </a:r>
            <a:r>
              <a:rPr lang="en-US" sz="2800" dirty="0" smtClean="0">
                <a:sym typeface="Symbol" pitchFamily="18" charset="2"/>
              </a:rPr>
              <a:t>U E</a:t>
            </a:r>
            <a:r>
              <a:rPr lang="en-US" sz="2800" baseline="-25000" dirty="0" smtClean="0">
                <a:sym typeface="Symbol" pitchFamily="18" charset="2"/>
              </a:rPr>
              <a:t>2</a:t>
            </a:r>
            <a:r>
              <a:rPr lang="en-US" sz="2800" dirty="0" smtClean="0">
                <a:sym typeface="Symbol" pitchFamily="18" charset="2"/>
              </a:rPr>
              <a:t>, and from each vertex belongs to V</a:t>
            </a:r>
            <a:r>
              <a:rPr lang="en-US" sz="2800" baseline="-25000" dirty="0" smtClean="0">
                <a:sym typeface="Symbol" pitchFamily="18" charset="2"/>
              </a:rPr>
              <a:t>1</a:t>
            </a:r>
            <a:r>
              <a:rPr lang="en-US" sz="2800" dirty="0" smtClean="0">
                <a:sym typeface="Symbol" pitchFamily="18" charset="2"/>
              </a:rPr>
              <a:t> add an edge to each vertex belongs to </a:t>
            </a:r>
            <a:r>
              <a:rPr lang="en-US" sz="2800" dirty="0">
                <a:sym typeface="Symbol" pitchFamily="18" charset="2"/>
              </a:rPr>
              <a:t>V</a:t>
            </a:r>
            <a:r>
              <a:rPr lang="en-US" sz="2800" baseline="-25000" dirty="0">
                <a:sym typeface="Symbol" pitchFamily="18" charset="2"/>
              </a:rPr>
              <a:t>2</a:t>
            </a:r>
            <a:r>
              <a:rPr lang="en-US" sz="2800" dirty="0" smtClean="0">
                <a:sym typeface="Symbol" pitchFamily="18" charset="2"/>
              </a:rPr>
              <a:t>.</a:t>
            </a:r>
          </a:p>
          <a:p>
            <a:pPr>
              <a:spcAft>
                <a:spcPct val="20000"/>
              </a:spcAft>
              <a:defRPr/>
            </a:pPr>
            <a:r>
              <a:rPr lang="en-US" sz="2800" dirty="0" smtClean="0">
                <a:solidFill>
                  <a:srgbClr val="00FFFF"/>
                </a:solidFill>
                <a:sym typeface="Symbol" pitchFamily="18" charset="2"/>
              </a:rPr>
              <a:t>Example:</a:t>
            </a:r>
            <a:endParaRPr lang="en-US" sz="2800" dirty="0">
              <a:solidFill>
                <a:srgbClr val="00FFFF"/>
              </a:solidFill>
              <a:sym typeface="Symbol" pitchFamily="18" charset="2"/>
            </a:endParaRPr>
          </a:p>
        </p:txBody>
      </p:sp>
      <p:sp>
        <p:nvSpPr>
          <p:cNvPr id="4" name="AutoShape 4" descr="Complex Graph Operations - Techie M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7791" y="3068781"/>
            <a:ext cx="7460673" cy="2500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72212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6101" y="31089"/>
            <a:ext cx="5496790" cy="646331"/>
          </a:xfrm>
          <a:prstGeom prst="rect">
            <a:avLst/>
          </a:prstGeom>
        </p:spPr>
        <p:txBody>
          <a:bodyPr wrap="square">
            <a:spAutoFit/>
          </a:bodyPr>
          <a:lstStyle/>
          <a:p>
            <a:r>
              <a:rPr lang="en-US" sz="3600" dirty="0">
                <a:solidFill>
                  <a:srgbClr val="C00000"/>
                </a:solidFill>
              </a:rPr>
              <a:t>Operations on Graphs</a:t>
            </a:r>
            <a:endParaRPr lang="en-IN" sz="3600" dirty="0">
              <a:solidFill>
                <a:srgbClr val="C0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36" y="3047999"/>
            <a:ext cx="8566439" cy="311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15635" y="707693"/>
            <a:ext cx="10529455" cy="1471172"/>
          </a:xfrm>
          <a:prstGeom prst="rect">
            <a:avLst/>
          </a:prstGeom>
        </p:spPr>
        <p:txBody>
          <a:bodyPr wrap="square">
            <a:spAutoFit/>
          </a:bodyPr>
          <a:lstStyle/>
          <a:p>
            <a:pPr>
              <a:spcAft>
                <a:spcPct val="20000"/>
              </a:spcAft>
              <a:defRPr/>
            </a:pPr>
            <a:r>
              <a:rPr lang="en-US" sz="2800" b="1" dirty="0">
                <a:solidFill>
                  <a:srgbClr val="00FFFF"/>
                </a:solidFill>
                <a:sym typeface="Symbol" pitchFamily="18" charset="2"/>
              </a:rPr>
              <a:t>Definition:</a:t>
            </a:r>
            <a:r>
              <a:rPr lang="en-US" sz="2800" dirty="0">
                <a:sym typeface="Symbol" pitchFamily="18" charset="2"/>
              </a:rPr>
              <a:t> The </a:t>
            </a:r>
            <a:r>
              <a:rPr lang="en-US" sz="2800" dirty="0" smtClean="0">
                <a:sym typeface="Symbol" pitchFamily="18" charset="2"/>
              </a:rPr>
              <a:t>Complement of a graph G </a:t>
            </a:r>
            <a:r>
              <a:rPr lang="en-US" sz="2800" dirty="0">
                <a:sym typeface="Symbol" pitchFamily="18" charset="2"/>
              </a:rPr>
              <a:t>=(</a:t>
            </a:r>
            <a:r>
              <a:rPr lang="en-US" sz="2800" dirty="0" smtClean="0">
                <a:sym typeface="Symbol" pitchFamily="18" charset="2"/>
              </a:rPr>
              <a:t>V, E) is a </a:t>
            </a:r>
            <a:r>
              <a:rPr lang="en-US" sz="2800" dirty="0">
                <a:sym typeface="Symbol" pitchFamily="18" charset="2"/>
              </a:rPr>
              <a:t>G</a:t>
            </a:r>
            <a:r>
              <a:rPr lang="en-US" sz="2800" baseline="-25000" dirty="0">
                <a:sym typeface="Symbol" pitchFamily="18" charset="2"/>
              </a:rPr>
              <a:t>2</a:t>
            </a:r>
            <a:r>
              <a:rPr lang="en-US" sz="2800" dirty="0">
                <a:sym typeface="Symbol" pitchFamily="18" charset="2"/>
              </a:rPr>
              <a:t> = (V</a:t>
            </a:r>
            <a:r>
              <a:rPr lang="en-US" sz="2800" baseline="-25000" dirty="0">
                <a:sym typeface="Symbol" pitchFamily="18" charset="2"/>
              </a:rPr>
              <a:t>2</a:t>
            </a:r>
            <a:r>
              <a:rPr lang="en-US" sz="2800" dirty="0">
                <a:sym typeface="Symbol" pitchFamily="18" charset="2"/>
              </a:rPr>
              <a:t>, E</a:t>
            </a:r>
            <a:r>
              <a:rPr lang="en-US" sz="2800" baseline="-25000" dirty="0">
                <a:sym typeface="Symbol" pitchFamily="18" charset="2"/>
              </a:rPr>
              <a:t>2</a:t>
            </a:r>
            <a:r>
              <a:rPr lang="en-US" sz="2800" dirty="0">
                <a:sym typeface="Symbol" pitchFamily="18" charset="2"/>
              </a:rPr>
              <a:t>) </a:t>
            </a:r>
            <a:r>
              <a:rPr lang="en-US" sz="2800" dirty="0" smtClean="0">
                <a:sym typeface="Symbol" pitchFamily="18" charset="2"/>
              </a:rPr>
              <a:t>such that</a:t>
            </a:r>
            <a:r>
              <a:rPr lang="en-US" sz="2800" dirty="0">
                <a:sym typeface="Symbol" pitchFamily="18" charset="2"/>
              </a:rPr>
              <a:t> V</a:t>
            </a:r>
            <a:r>
              <a:rPr lang="en-US" sz="2800" baseline="-25000" dirty="0">
                <a:sym typeface="Symbol" pitchFamily="18" charset="2"/>
              </a:rPr>
              <a:t>2</a:t>
            </a:r>
            <a:r>
              <a:rPr lang="en-US" sz="2800" dirty="0" smtClean="0">
                <a:sym typeface="Symbol" pitchFamily="18" charset="2"/>
              </a:rPr>
              <a:t> =V  and E</a:t>
            </a:r>
            <a:r>
              <a:rPr lang="en-US" sz="2800" baseline="-25000" dirty="0" smtClean="0">
                <a:sym typeface="Symbol" pitchFamily="18" charset="2"/>
              </a:rPr>
              <a:t>2</a:t>
            </a:r>
            <a:r>
              <a:rPr lang="en-US" sz="2800" dirty="0" smtClean="0">
                <a:sym typeface="Symbol" pitchFamily="18" charset="2"/>
              </a:rPr>
              <a:t> contains all the edges which are not in G. </a:t>
            </a:r>
            <a:endParaRPr lang="en-US" sz="2800" dirty="0">
              <a:sym typeface="Symbol" pitchFamily="18" charset="2"/>
            </a:endParaRPr>
          </a:p>
          <a:p>
            <a:pPr>
              <a:spcAft>
                <a:spcPct val="20000"/>
              </a:spcAft>
              <a:defRPr/>
            </a:pPr>
            <a:r>
              <a:rPr lang="en-US" sz="2800" dirty="0">
                <a:solidFill>
                  <a:srgbClr val="00FFFF"/>
                </a:solidFill>
                <a:sym typeface="Symbol" pitchFamily="18" charset="2"/>
              </a:rPr>
              <a:t>Example:</a:t>
            </a:r>
          </a:p>
        </p:txBody>
      </p:sp>
    </p:spTree>
    <p:extLst>
      <p:ext uri="{BB962C8B-B14F-4D97-AF65-F5344CB8AC3E}">
        <p14:creationId xmlns:p14="http://schemas.microsoft.com/office/powerpoint/2010/main" val="18283141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4182" y="1527679"/>
            <a:ext cx="11277600" cy="3816429"/>
          </a:xfrm>
          <a:prstGeom prst="rect">
            <a:avLst/>
          </a:prstGeom>
        </p:spPr>
        <p:txBody>
          <a:bodyPr wrap="square">
            <a:spAutoFit/>
          </a:bodyPr>
          <a:lstStyle/>
          <a:p>
            <a:r>
              <a:rPr lang="en-US" sz="2800" dirty="0" smtClean="0">
                <a:solidFill>
                  <a:srgbClr val="92D050"/>
                </a:solidFill>
                <a:latin typeface="Times New Roman" pitchFamily="18" charset="0"/>
                <a:cs typeface="Times New Roman" pitchFamily="18" charset="0"/>
              </a:rPr>
              <a:t>Deﬁnitions:</a:t>
            </a:r>
            <a:r>
              <a:rPr lang="en-US" sz="2800" dirty="0" smtClean="0">
                <a:latin typeface="Times New Roman" pitchFamily="18" charset="0"/>
                <a:cs typeface="Times New Roman" pitchFamily="18" charset="0"/>
              </a:rPr>
              <a:t> </a:t>
            </a:r>
          </a:p>
          <a:p>
            <a:r>
              <a:rPr lang="en-US" sz="2800" dirty="0" smtClean="0">
                <a:latin typeface="Times New Roman" pitchFamily="18" charset="0"/>
                <a:cs typeface="Times New Roman" pitchFamily="18" charset="0"/>
              </a:rPr>
              <a:t>A graph H </a:t>
            </a:r>
            <a:r>
              <a:rPr lang="en-US" sz="2800" dirty="0">
                <a:latin typeface="Times New Roman" pitchFamily="18" charset="0"/>
                <a:cs typeface="Times New Roman" pitchFamily="18" charset="0"/>
              </a:rPr>
              <a:t>is called a </a:t>
            </a:r>
            <a:r>
              <a:rPr lang="en-US" sz="2800" i="1" dirty="0" smtClean="0">
                <a:solidFill>
                  <a:srgbClr val="00B0F0"/>
                </a:solidFill>
                <a:latin typeface="Times New Roman" pitchFamily="18" charset="0"/>
                <a:cs typeface="Times New Roman" pitchFamily="18" charset="0"/>
              </a:rPr>
              <a:t>sub graph </a:t>
            </a:r>
            <a:r>
              <a:rPr lang="en-US" sz="2800" dirty="0">
                <a:latin typeface="Times New Roman" pitchFamily="18" charset="0"/>
                <a:cs typeface="Times New Roman" pitchFamily="18" charset="0"/>
              </a:rPr>
              <a:t>of G if </a:t>
            </a:r>
            <a:r>
              <a:rPr lang="en-US" sz="2800" dirty="0" smtClean="0">
                <a:latin typeface="Times New Roman" pitchFamily="18" charset="0"/>
                <a:cs typeface="Times New Roman" pitchFamily="18" charset="0"/>
              </a:rPr>
              <a:t>V(H) </a:t>
            </a:r>
            <a:r>
              <a:rPr lang="en-US" sz="2800" dirty="0">
                <a:latin typeface="Times New Roman" pitchFamily="18" charset="0"/>
                <a:cs typeface="Times New Roman" pitchFamily="18" charset="0"/>
                <a:sym typeface="Symbol" pitchFamily="18" charset="2"/>
              </a:rPr>
              <a:t> </a:t>
            </a:r>
            <a:r>
              <a:rPr lang="en-US" sz="2800" dirty="0" smtClean="0">
                <a:latin typeface="Times New Roman" pitchFamily="18" charset="0"/>
                <a:cs typeface="Times New Roman" pitchFamily="18" charset="0"/>
              </a:rPr>
              <a:t>V(G) and  E(H)</a:t>
            </a:r>
            <a:r>
              <a:rPr lang="en-US" sz="2800" dirty="0">
                <a:latin typeface="Times New Roman" pitchFamily="18" charset="0"/>
                <a:cs typeface="Times New Roman" pitchFamily="18" charset="0"/>
                <a:sym typeface="Symbol" pitchFamily="18" charset="2"/>
              </a:rPr>
              <a:t> </a:t>
            </a:r>
            <a:r>
              <a:rPr lang="en-US" sz="2800" dirty="0" smtClean="0">
                <a:latin typeface="Times New Roman" pitchFamily="18" charset="0"/>
                <a:cs typeface="Times New Roman" pitchFamily="18" charset="0"/>
              </a:rPr>
              <a:t> E(G). </a:t>
            </a:r>
          </a:p>
          <a:p>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If H is a </a:t>
            </a:r>
            <a:r>
              <a:rPr lang="en-US" sz="2800" i="1" dirty="0" smtClean="0">
                <a:solidFill>
                  <a:srgbClr val="00B0F0"/>
                </a:solidFill>
                <a:latin typeface="Times New Roman" pitchFamily="18" charset="0"/>
                <a:cs typeface="Times New Roman" pitchFamily="18" charset="0"/>
              </a:rPr>
              <a:t>sub graph </a:t>
            </a:r>
            <a:r>
              <a:rPr lang="en-US" sz="2800" dirty="0">
                <a:latin typeface="Times New Roman" pitchFamily="18" charset="0"/>
                <a:cs typeface="Times New Roman" pitchFamily="18" charset="0"/>
              </a:rPr>
              <a:t>of </a:t>
            </a:r>
            <a:r>
              <a:rPr lang="en-US" sz="2800" dirty="0" smtClean="0">
                <a:latin typeface="Times New Roman" pitchFamily="18" charset="0"/>
                <a:cs typeface="Times New Roman" pitchFamily="18" charset="0"/>
              </a:rPr>
              <a:t>G, </a:t>
            </a:r>
            <a:r>
              <a:rPr lang="en-US" sz="2800" dirty="0">
                <a:latin typeface="Times New Roman" pitchFamily="18" charset="0"/>
                <a:cs typeface="Times New Roman" pitchFamily="18" charset="0"/>
              </a:rPr>
              <a:t>then G is said to be a </a:t>
            </a:r>
            <a:r>
              <a:rPr lang="en-US" sz="2800" i="1" dirty="0" smtClean="0">
                <a:solidFill>
                  <a:srgbClr val="00B0F0"/>
                </a:solidFill>
                <a:latin typeface="Times New Roman" pitchFamily="18" charset="0"/>
                <a:cs typeface="Times New Roman" pitchFamily="18" charset="0"/>
              </a:rPr>
              <a:t>super graph</a:t>
            </a: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of </a:t>
            </a:r>
            <a:r>
              <a:rPr lang="en-US" sz="2800" dirty="0" smtClean="0">
                <a:latin typeface="Times New Roman" pitchFamily="18" charset="0"/>
                <a:cs typeface="Times New Roman" pitchFamily="18" charset="0"/>
              </a:rPr>
              <a:t>H.</a:t>
            </a:r>
          </a:p>
          <a:p>
            <a:r>
              <a:rPr lang="en-US" sz="2800" dirty="0" smtClean="0">
                <a:latin typeface="Times New Roman" pitchFamily="18" charset="0"/>
                <a:cs typeface="Times New Roman" pitchFamily="18" charset="0"/>
              </a:rPr>
              <a:t> A </a:t>
            </a:r>
            <a:r>
              <a:rPr lang="en-US" sz="2800" i="1" dirty="0" smtClean="0">
                <a:solidFill>
                  <a:srgbClr val="00B0F0"/>
                </a:solidFill>
                <a:latin typeface="Times New Roman" pitchFamily="18" charset="0"/>
                <a:cs typeface="Times New Roman" pitchFamily="18" charset="0"/>
              </a:rPr>
              <a:t>sub graph</a:t>
            </a: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H of a graph G is a </a:t>
            </a:r>
            <a:r>
              <a:rPr lang="en-US" sz="2800" i="1" dirty="0">
                <a:solidFill>
                  <a:srgbClr val="00B0F0"/>
                </a:solidFill>
                <a:latin typeface="Times New Roman" pitchFamily="18" charset="0"/>
                <a:cs typeface="Times New Roman" pitchFamily="18" charset="0"/>
              </a:rPr>
              <a:t>proper </a:t>
            </a:r>
            <a:r>
              <a:rPr lang="en-US" sz="2800" i="1" dirty="0" smtClean="0">
                <a:solidFill>
                  <a:srgbClr val="00B0F0"/>
                </a:solidFill>
                <a:latin typeface="Times New Roman" pitchFamily="18" charset="0"/>
                <a:cs typeface="Times New Roman" pitchFamily="18" charset="0"/>
              </a:rPr>
              <a:t>sub graph</a:t>
            </a: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of G if either </a:t>
            </a:r>
            <a:r>
              <a:rPr lang="en-US" sz="2800" dirty="0" smtClean="0">
                <a:latin typeface="Times New Roman" pitchFamily="18" charset="0"/>
                <a:cs typeface="Times New Roman" pitchFamily="18" charset="0"/>
              </a:rPr>
              <a:t>V(H) ≠V(G) or E(H) </a:t>
            </a:r>
            <a:r>
              <a:rPr lang="en-US" sz="2800" dirty="0">
                <a:latin typeface="Times New Roman" pitchFamily="18" charset="0"/>
                <a:cs typeface="Times New Roman" pitchFamily="18" charset="0"/>
              </a:rPr>
              <a:t>≠</a:t>
            </a:r>
            <a:r>
              <a:rPr lang="en-US" sz="2800" dirty="0" smtClean="0">
                <a:latin typeface="Times New Roman" pitchFamily="18" charset="0"/>
                <a:cs typeface="Times New Roman" pitchFamily="18" charset="0"/>
              </a:rPr>
              <a:t> E(G). </a:t>
            </a:r>
          </a:p>
          <a:p>
            <a:r>
              <a:rPr lang="en-US" sz="2800" dirty="0" smtClean="0">
                <a:latin typeface="Times New Roman" pitchFamily="18" charset="0"/>
                <a:cs typeface="Times New Roman" pitchFamily="18" charset="0"/>
              </a:rPr>
              <a:t>A </a:t>
            </a:r>
            <a:r>
              <a:rPr lang="en-US" sz="2800" i="1" dirty="0" smtClean="0">
                <a:solidFill>
                  <a:srgbClr val="00B0F0"/>
                </a:solidFill>
                <a:latin typeface="Times New Roman" pitchFamily="18" charset="0"/>
                <a:cs typeface="Times New Roman" pitchFamily="18" charset="0"/>
              </a:rPr>
              <a:t>sub graph </a:t>
            </a:r>
            <a:r>
              <a:rPr lang="en-US" sz="2800" dirty="0">
                <a:latin typeface="Times New Roman" pitchFamily="18" charset="0"/>
                <a:cs typeface="Times New Roman" pitchFamily="18" charset="0"/>
              </a:rPr>
              <a:t>H of G is said to be an </a:t>
            </a:r>
            <a:r>
              <a:rPr lang="en-US" sz="2800" i="1" dirty="0">
                <a:solidFill>
                  <a:srgbClr val="00B0F0"/>
                </a:solidFill>
                <a:latin typeface="Times New Roman" pitchFamily="18" charset="0"/>
                <a:cs typeface="Times New Roman" pitchFamily="18" charset="0"/>
              </a:rPr>
              <a:t>induced </a:t>
            </a:r>
            <a:r>
              <a:rPr lang="en-US" sz="2800" i="1" dirty="0" smtClean="0">
                <a:solidFill>
                  <a:srgbClr val="00B0F0"/>
                </a:solidFill>
                <a:latin typeface="Times New Roman" pitchFamily="18" charset="0"/>
                <a:cs typeface="Times New Roman" pitchFamily="18" charset="0"/>
              </a:rPr>
              <a:t>sub graph </a:t>
            </a:r>
            <a:r>
              <a:rPr lang="en-US" sz="2800" dirty="0">
                <a:latin typeface="Times New Roman" pitchFamily="18" charset="0"/>
                <a:cs typeface="Times New Roman" pitchFamily="18" charset="0"/>
              </a:rPr>
              <a:t>of G if each edge of G having its ends in </a:t>
            </a:r>
            <a:r>
              <a:rPr lang="en-US" sz="2800" dirty="0" smtClean="0">
                <a:latin typeface="Times New Roman" pitchFamily="18" charset="0"/>
                <a:cs typeface="Times New Roman" pitchFamily="18" charset="0"/>
              </a:rPr>
              <a:t>V(H) is </a:t>
            </a:r>
            <a:r>
              <a:rPr lang="en-US" sz="2800" dirty="0">
                <a:latin typeface="Times New Roman" pitchFamily="18" charset="0"/>
                <a:cs typeface="Times New Roman" pitchFamily="18" charset="0"/>
              </a:rPr>
              <a:t>also an </a:t>
            </a:r>
            <a:r>
              <a:rPr lang="en-US" sz="2800" dirty="0" smtClean="0">
                <a:latin typeface="Times New Roman" pitchFamily="18" charset="0"/>
                <a:cs typeface="Times New Roman" pitchFamily="18" charset="0"/>
              </a:rPr>
              <a:t>edge </a:t>
            </a:r>
            <a:r>
              <a:rPr lang="en-US" sz="2800" dirty="0">
                <a:latin typeface="Times New Roman" pitchFamily="18" charset="0"/>
                <a:cs typeface="Times New Roman" pitchFamily="18" charset="0"/>
              </a:rPr>
              <a:t>of </a:t>
            </a:r>
            <a:r>
              <a:rPr lang="en-US" sz="2800" dirty="0" smtClean="0">
                <a:latin typeface="Times New Roman" pitchFamily="18" charset="0"/>
                <a:cs typeface="Times New Roman" pitchFamily="18" charset="0"/>
              </a:rPr>
              <a:t>H. </a:t>
            </a:r>
          </a:p>
          <a:p>
            <a:r>
              <a:rPr lang="en-US" sz="2800" dirty="0" smtClean="0">
                <a:latin typeface="Times New Roman" pitchFamily="18" charset="0"/>
                <a:cs typeface="Times New Roman" pitchFamily="18" charset="0"/>
              </a:rPr>
              <a:t>A </a:t>
            </a:r>
            <a:r>
              <a:rPr lang="en-US" sz="2800" i="1" dirty="0" smtClean="0">
                <a:solidFill>
                  <a:srgbClr val="00B0F0"/>
                </a:solidFill>
                <a:latin typeface="Times New Roman" pitchFamily="18" charset="0"/>
                <a:cs typeface="Times New Roman" pitchFamily="18" charset="0"/>
              </a:rPr>
              <a:t>sub graph</a:t>
            </a: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H of G is a </a:t>
            </a:r>
            <a:r>
              <a:rPr lang="en-US" sz="2800" i="1" dirty="0" smtClean="0">
                <a:solidFill>
                  <a:srgbClr val="00B0F0"/>
                </a:solidFill>
                <a:latin typeface="Times New Roman" pitchFamily="18" charset="0"/>
                <a:cs typeface="Times New Roman" pitchFamily="18" charset="0"/>
              </a:rPr>
              <a:t>spanning sub graph </a:t>
            </a:r>
            <a:r>
              <a:rPr lang="en-US" sz="2800" i="1" dirty="0" smtClean="0">
                <a:solidFill>
                  <a:srgbClr val="002060"/>
                </a:solidFill>
                <a:latin typeface="Times New Roman" pitchFamily="18" charset="0"/>
                <a:cs typeface="Times New Roman" pitchFamily="18" charset="0"/>
              </a:rPr>
              <a:t>of</a:t>
            </a: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G if </a:t>
            </a:r>
            <a:r>
              <a:rPr lang="en-US" sz="2800" dirty="0" smtClean="0">
                <a:latin typeface="Times New Roman" pitchFamily="18" charset="0"/>
                <a:cs typeface="Times New Roman" pitchFamily="18" charset="0"/>
              </a:rPr>
              <a:t>V(H)= V(G).</a:t>
            </a:r>
            <a:r>
              <a:rPr lang="en-US" dirty="0" smtClean="0"/>
              <a:t> </a:t>
            </a:r>
          </a:p>
          <a:p>
            <a:endParaRPr lang="en-US" dirty="0"/>
          </a:p>
        </p:txBody>
      </p:sp>
    </p:spTree>
    <p:extLst>
      <p:ext uri="{BB962C8B-B14F-4D97-AF65-F5344CB8AC3E}">
        <p14:creationId xmlns:p14="http://schemas.microsoft.com/office/powerpoint/2010/main" val="297972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5446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9855" y="140916"/>
            <a:ext cx="6289963" cy="523220"/>
          </a:xfrm>
          <a:prstGeom prst="rect">
            <a:avLst/>
          </a:prstGeom>
        </p:spPr>
        <p:txBody>
          <a:bodyPr wrap="square">
            <a:spAutoFit/>
          </a:bodyPr>
          <a:lstStyle/>
          <a:p>
            <a:pPr algn="ctr"/>
            <a:r>
              <a:rPr lang="en-IN" sz="2800" b="1" i="1" dirty="0">
                <a:solidFill>
                  <a:srgbClr val="FF0000"/>
                </a:solidFill>
              </a:rPr>
              <a:t>Graph representations</a:t>
            </a:r>
            <a:endParaRPr lang="en-IN" sz="2800"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851" y="1111250"/>
            <a:ext cx="6487968" cy="376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41718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57200" y="1600200"/>
            <a:ext cx="8229600" cy="4556125"/>
          </a:xfrm>
          <a:prstGeom prst="rect">
            <a:avLst/>
          </a:prstGeom>
        </p:spPr>
        <p:txBody>
          <a:bodyPr>
            <a:normAutofit/>
          </a:bodyPr>
          <a:lst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eaLnBrk="1" hangingPunct="1"/>
            <a:r>
              <a:rPr lang="en-US" b="1" dirty="0" smtClean="0">
                <a:latin typeface="Gill Sans MT" charset="0"/>
                <a:ea typeface="ＭＳ Ｐゴシック" charset="0"/>
                <a:cs typeface="ＭＳ Ｐゴシック" charset="0"/>
              </a:rPr>
              <a:t>edge list</a:t>
            </a:r>
            <a:r>
              <a:rPr lang="en-US" dirty="0" smtClean="0">
                <a:latin typeface="Gill Sans MT" charset="0"/>
                <a:ea typeface="ＭＳ Ｐゴシック" charset="0"/>
                <a:cs typeface="ＭＳ Ｐゴシック" charset="0"/>
              </a:rPr>
              <a:t>: an unordered list of all edges in the graph</a:t>
            </a:r>
          </a:p>
          <a:p>
            <a:pPr eaLnBrk="1" hangingPunct="1"/>
            <a:endParaRPr lang="en-US" dirty="0" smtClean="0">
              <a:latin typeface="Gill Sans MT" charset="0"/>
              <a:ea typeface="ＭＳ Ｐゴシック" charset="0"/>
              <a:cs typeface="ＭＳ Ｐゴシック" charset="0"/>
            </a:endParaRPr>
          </a:p>
          <a:p>
            <a:pPr eaLnBrk="1" hangingPunct="1"/>
            <a:endParaRPr lang="en-US" dirty="0" smtClean="0">
              <a:latin typeface="Gill Sans MT" charset="0"/>
              <a:ea typeface="ＭＳ Ｐゴシック" charset="0"/>
              <a:cs typeface="ＭＳ Ｐゴシック" charset="0"/>
            </a:endParaRPr>
          </a:p>
          <a:p>
            <a:pPr eaLnBrk="1" hangingPunct="1"/>
            <a:endParaRPr lang="en-US" dirty="0" smtClean="0">
              <a:latin typeface="Gill Sans MT" charset="0"/>
              <a:ea typeface="ＭＳ Ｐゴシック" charset="0"/>
              <a:cs typeface="ＭＳ Ｐゴシック" charset="0"/>
            </a:endParaRPr>
          </a:p>
          <a:p>
            <a:pPr eaLnBrk="1" hangingPunct="1">
              <a:buFont typeface="Wingdings 3" charset="0"/>
              <a:buNone/>
            </a:pPr>
            <a:endParaRPr lang="en-US" dirty="0" smtClean="0">
              <a:latin typeface="Gill Sans MT" charset="0"/>
              <a:ea typeface="ＭＳ Ｐゴシック" charset="0"/>
              <a:cs typeface="ＭＳ Ｐゴシック" charset="0"/>
            </a:endParaRPr>
          </a:p>
          <a:p>
            <a:pPr eaLnBrk="1" hangingPunct="1">
              <a:buFont typeface="Wingdings 3" charset="0"/>
              <a:buNone/>
            </a:pPr>
            <a:endParaRPr lang="en-US" dirty="0" smtClean="0">
              <a:latin typeface="Gill Sans MT" charset="0"/>
              <a:ea typeface="ＭＳ Ｐゴシック" charset="0"/>
              <a:cs typeface="ＭＳ Ｐゴシック" charset="0"/>
            </a:endParaRPr>
          </a:p>
          <a:p>
            <a:pPr eaLnBrk="1" hangingPunct="1">
              <a:buFont typeface="Wingdings 3" charset="0"/>
              <a:buNone/>
            </a:pPr>
            <a:endParaRPr lang="en-US" dirty="0">
              <a:latin typeface="Gill Sans MT" charset="0"/>
              <a:ea typeface="ＭＳ Ｐゴシック" charset="0"/>
            </a:endParaRPr>
          </a:p>
        </p:txBody>
      </p:sp>
      <p:grpSp>
        <p:nvGrpSpPr>
          <p:cNvPr id="3" name="Group 4"/>
          <p:cNvGrpSpPr>
            <a:grpSpLocks/>
          </p:cNvGrpSpPr>
          <p:nvPr/>
        </p:nvGrpSpPr>
        <p:grpSpPr bwMode="auto">
          <a:xfrm>
            <a:off x="612775" y="3182938"/>
            <a:ext cx="4191000" cy="838200"/>
            <a:chOff x="912" y="1248"/>
            <a:chExt cx="1920" cy="288"/>
          </a:xfrm>
        </p:grpSpPr>
        <p:sp>
          <p:nvSpPr>
            <p:cNvPr id="4" name="Rectangle 5"/>
            <p:cNvSpPr>
              <a:spLocks noChangeArrowheads="1"/>
            </p:cNvSpPr>
            <p:nvPr/>
          </p:nvSpPr>
          <p:spPr bwMode="auto">
            <a:xfrm>
              <a:off x="912" y="1248"/>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5" name="Rectangle 6"/>
            <p:cNvSpPr>
              <a:spLocks noChangeArrowheads="1"/>
            </p:cNvSpPr>
            <p:nvPr/>
          </p:nvSpPr>
          <p:spPr bwMode="auto">
            <a:xfrm>
              <a:off x="912" y="1392"/>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2</a:t>
              </a:r>
            </a:p>
          </p:txBody>
        </p:sp>
        <p:sp>
          <p:nvSpPr>
            <p:cNvPr id="6" name="Rectangle 7"/>
            <p:cNvSpPr>
              <a:spLocks noChangeArrowheads="1"/>
            </p:cNvSpPr>
            <p:nvPr/>
          </p:nvSpPr>
          <p:spPr bwMode="auto">
            <a:xfrm>
              <a:off x="1104" y="1248"/>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7" name="Rectangle 8"/>
            <p:cNvSpPr>
              <a:spLocks noChangeArrowheads="1"/>
            </p:cNvSpPr>
            <p:nvPr/>
          </p:nvSpPr>
          <p:spPr bwMode="auto">
            <a:xfrm>
              <a:off x="1104" y="1392"/>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5</a:t>
              </a:r>
            </a:p>
          </p:txBody>
        </p:sp>
        <p:sp>
          <p:nvSpPr>
            <p:cNvPr id="8" name="Rectangle 9"/>
            <p:cNvSpPr>
              <a:spLocks noChangeArrowheads="1"/>
            </p:cNvSpPr>
            <p:nvPr/>
          </p:nvSpPr>
          <p:spPr bwMode="auto">
            <a:xfrm>
              <a:off x="1296" y="1248"/>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9" name="Rectangle 10"/>
            <p:cNvSpPr>
              <a:spLocks noChangeArrowheads="1"/>
            </p:cNvSpPr>
            <p:nvPr/>
          </p:nvSpPr>
          <p:spPr bwMode="auto">
            <a:xfrm>
              <a:off x="1296" y="1392"/>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6</a:t>
              </a:r>
            </a:p>
          </p:txBody>
        </p:sp>
        <p:sp>
          <p:nvSpPr>
            <p:cNvPr id="10" name="Rectangle 11"/>
            <p:cNvSpPr>
              <a:spLocks noChangeArrowheads="1"/>
            </p:cNvSpPr>
            <p:nvPr/>
          </p:nvSpPr>
          <p:spPr bwMode="auto">
            <a:xfrm>
              <a:off x="1488" y="1248"/>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2</a:t>
              </a:r>
            </a:p>
          </p:txBody>
        </p:sp>
        <p:sp>
          <p:nvSpPr>
            <p:cNvPr id="11" name="Rectangle 12"/>
            <p:cNvSpPr>
              <a:spLocks noChangeArrowheads="1"/>
            </p:cNvSpPr>
            <p:nvPr/>
          </p:nvSpPr>
          <p:spPr bwMode="auto">
            <a:xfrm>
              <a:off x="1488" y="1392"/>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7</a:t>
              </a:r>
            </a:p>
          </p:txBody>
        </p:sp>
        <p:sp>
          <p:nvSpPr>
            <p:cNvPr id="12" name="Rectangle 13"/>
            <p:cNvSpPr>
              <a:spLocks noChangeArrowheads="1"/>
            </p:cNvSpPr>
            <p:nvPr/>
          </p:nvSpPr>
          <p:spPr bwMode="auto">
            <a:xfrm>
              <a:off x="1680" y="1248"/>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2</a:t>
              </a:r>
            </a:p>
          </p:txBody>
        </p:sp>
        <p:sp>
          <p:nvSpPr>
            <p:cNvPr id="13" name="Rectangle 14"/>
            <p:cNvSpPr>
              <a:spLocks noChangeArrowheads="1"/>
            </p:cNvSpPr>
            <p:nvPr/>
          </p:nvSpPr>
          <p:spPr bwMode="auto">
            <a:xfrm>
              <a:off x="1680" y="1392"/>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3</a:t>
              </a:r>
            </a:p>
          </p:txBody>
        </p:sp>
        <p:sp>
          <p:nvSpPr>
            <p:cNvPr id="14" name="Rectangle 15"/>
            <p:cNvSpPr>
              <a:spLocks noChangeArrowheads="1"/>
            </p:cNvSpPr>
            <p:nvPr/>
          </p:nvSpPr>
          <p:spPr bwMode="auto">
            <a:xfrm>
              <a:off x="1872" y="1248"/>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3</a:t>
              </a:r>
            </a:p>
          </p:txBody>
        </p:sp>
        <p:sp>
          <p:nvSpPr>
            <p:cNvPr id="15" name="Rectangle 16"/>
            <p:cNvSpPr>
              <a:spLocks noChangeArrowheads="1"/>
            </p:cNvSpPr>
            <p:nvPr/>
          </p:nvSpPr>
          <p:spPr bwMode="auto">
            <a:xfrm>
              <a:off x="1872" y="1392"/>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4</a:t>
              </a:r>
            </a:p>
          </p:txBody>
        </p:sp>
        <p:sp>
          <p:nvSpPr>
            <p:cNvPr id="16" name="Rectangle 17"/>
            <p:cNvSpPr>
              <a:spLocks noChangeArrowheads="1"/>
            </p:cNvSpPr>
            <p:nvPr/>
          </p:nvSpPr>
          <p:spPr bwMode="auto">
            <a:xfrm>
              <a:off x="2256" y="1248"/>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5</a:t>
              </a:r>
            </a:p>
          </p:txBody>
        </p:sp>
        <p:sp>
          <p:nvSpPr>
            <p:cNvPr id="17" name="Rectangle 18"/>
            <p:cNvSpPr>
              <a:spLocks noChangeArrowheads="1"/>
            </p:cNvSpPr>
            <p:nvPr/>
          </p:nvSpPr>
          <p:spPr bwMode="auto">
            <a:xfrm>
              <a:off x="2256" y="1392"/>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7</a:t>
              </a:r>
            </a:p>
          </p:txBody>
        </p:sp>
        <p:sp>
          <p:nvSpPr>
            <p:cNvPr id="18" name="Rectangle 19"/>
            <p:cNvSpPr>
              <a:spLocks noChangeArrowheads="1"/>
            </p:cNvSpPr>
            <p:nvPr/>
          </p:nvSpPr>
          <p:spPr bwMode="auto">
            <a:xfrm>
              <a:off x="2064" y="1248"/>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5</a:t>
              </a:r>
            </a:p>
          </p:txBody>
        </p:sp>
        <p:sp>
          <p:nvSpPr>
            <p:cNvPr id="19" name="Rectangle 20"/>
            <p:cNvSpPr>
              <a:spLocks noChangeArrowheads="1"/>
            </p:cNvSpPr>
            <p:nvPr/>
          </p:nvSpPr>
          <p:spPr bwMode="auto">
            <a:xfrm>
              <a:off x="2064" y="1392"/>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6</a:t>
              </a:r>
            </a:p>
          </p:txBody>
        </p:sp>
        <p:sp>
          <p:nvSpPr>
            <p:cNvPr id="20" name="Rectangle 21"/>
            <p:cNvSpPr>
              <a:spLocks noChangeArrowheads="1"/>
            </p:cNvSpPr>
            <p:nvPr/>
          </p:nvSpPr>
          <p:spPr bwMode="auto">
            <a:xfrm>
              <a:off x="2448" y="1248"/>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5</a:t>
              </a:r>
            </a:p>
          </p:txBody>
        </p:sp>
        <p:sp>
          <p:nvSpPr>
            <p:cNvPr id="21" name="Rectangle 22"/>
            <p:cNvSpPr>
              <a:spLocks noChangeArrowheads="1"/>
            </p:cNvSpPr>
            <p:nvPr/>
          </p:nvSpPr>
          <p:spPr bwMode="auto">
            <a:xfrm>
              <a:off x="2448" y="1392"/>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4</a:t>
              </a:r>
            </a:p>
          </p:txBody>
        </p:sp>
        <p:sp>
          <p:nvSpPr>
            <p:cNvPr id="22" name="Rectangle 23"/>
            <p:cNvSpPr>
              <a:spLocks noChangeArrowheads="1"/>
            </p:cNvSpPr>
            <p:nvPr/>
          </p:nvSpPr>
          <p:spPr bwMode="auto">
            <a:xfrm>
              <a:off x="2640" y="1248"/>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7</a:t>
              </a:r>
            </a:p>
          </p:txBody>
        </p:sp>
        <p:sp>
          <p:nvSpPr>
            <p:cNvPr id="23" name="Rectangle 24"/>
            <p:cNvSpPr>
              <a:spLocks noChangeArrowheads="1"/>
            </p:cNvSpPr>
            <p:nvPr/>
          </p:nvSpPr>
          <p:spPr bwMode="auto">
            <a:xfrm>
              <a:off x="2640" y="1392"/>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4</a:t>
              </a:r>
            </a:p>
          </p:txBody>
        </p:sp>
      </p:grpSp>
      <p:grpSp>
        <p:nvGrpSpPr>
          <p:cNvPr id="24" name="Group 25"/>
          <p:cNvGrpSpPr>
            <a:grpSpLocks/>
          </p:cNvGrpSpPr>
          <p:nvPr/>
        </p:nvGrpSpPr>
        <p:grpSpPr bwMode="auto">
          <a:xfrm>
            <a:off x="6628606" y="2078038"/>
            <a:ext cx="3690938" cy="3048000"/>
            <a:chOff x="3274" y="1296"/>
            <a:chExt cx="2325" cy="1920"/>
          </a:xfrm>
        </p:grpSpPr>
        <p:sp>
          <p:nvSpPr>
            <p:cNvPr id="25" name="Rectangle 26"/>
            <p:cNvSpPr>
              <a:spLocks noChangeArrowheads="1"/>
            </p:cNvSpPr>
            <p:nvPr/>
          </p:nvSpPr>
          <p:spPr bwMode="auto">
            <a:xfrm>
              <a:off x="3514" y="1751"/>
              <a:ext cx="192" cy="192"/>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26" name="Rectangle 27"/>
            <p:cNvSpPr>
              <a:spLocks noChangeArrowheads="1"/>
            </p:cNvSpPr>
            <p:nvPr/>
          </p:nvSpPr>
          <p:spPr bwMode="auto">
            <a:xfrm>
              <a:off x="3322" y="2615"/>
              <a:ext cx="192" cy="192"/>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27" name="Rectangle 28"/>
            <p:cNvSpPr>
              <a:spLocks noChangeArrowheads="1"/>
            </p:cNvSpPr>
            <p:nvPr/>
          </p:nvSpPr>
          <p:spPr bwMode="auto">
            <a:xfrm>
              <a:off x="4330" y="2903"/>
              <a:ext cx="192" cy="192"/>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28" name="Rectangle 29"/>
            <p:cNvSpPr>
              <a:spLocks noChangeArrowheads="1"/>
            </p:cNvSpPr>
            <p:nvPr/>
          </p:nvSpPr>
          <p:spPr bwMode="auto">
            <a:xfrm>
              <a:off x="5194" y="2615"/>
              <a:ext cx="192" cy="192"/>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29" name="Rectangle 30"/>
            <p:cNvSpPr>
              <a:spLocks noChangeArrowheads="1"/>
            </p:cNvSpPr>
            <p:nvPr/>
          </p:nvSpPr>
          <p:spPr bwMode="auto">
            <a:xfrm>
              <a:off x="4330" y="2183"/>
              <a:ext cx="192" cy="192"/>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30" name="Rectangle 31"/>
            <p:cNvSpPr>
              <a:spLocks noChangeArrowheads="1"/>
            </p:cNvSpPr>
            <p:nvPr/>
          </p:nvSpPr>
          <p:spPr bwMode="auto">
            <a:xfrm>
              <a:off x="4426" y="1559"/>
              <a:ext cx="192" cy="192"/>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31" name="Rectangle 32"/>
            <p:cNvSpPr>
              <a:spLocks noChangeArrowheads="1"/>
            </p:cNvSpPr>
            <p:nvPr/>
          </p:nvSpPr>
          <p:spPr bwMode="auto">
            <a:xfrm>
              <a:off x="5338" y="1895"/>
              <a:ext cx="192" cy="192"/>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32" name="Line 33"/>
            <p:cNvSpPr>
              <a:spLocks noChangeShapeType="1"/>
            </p:cNvSpPr>
            <p:nvPr/>
          </p:nvSpPr>
          <p:spPr bwMode="auto">
            <a:xfrm flipV="1">
              <a:off x="3706" y="1654"/>
              <a:ext cx="720" cy="1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 name="Line 34"/>
            <p:cNvSpPr>
              <a:spLocks noChangeShapeType="1"/>
            </p:cNvSpPr>
            <p:nvPr/>
          </p:nvSpPr>
          <p:spPr bwMode="auto">
            <a:xfrm flipH="1">
              <a:off x="4426" y="1751"/>
              <a:ext cx="96"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35"/>
            <p:cNvSpPr>
              <a:spLocks noChangeShapeType="1"/>
            </p:cNvSpPr>
            <p:nvPr/>
          </p:nvSpPr>
          <p:spPr bwMode="auto">
            <a:xfrm>
              <a:off x="4618" y="1655"/>
              <a:ext cx="72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 name="Line 36"/>
            <p:cNvSpPr>
              <a:spLocks noChangeShapeType="1"/>
            </p:cNvSpPr>
            <p:nvPr/>
          </p:nvSpPr>
          <p:spPr bwMode="auto">
            <a:xfrm>
              <a:off x="4522" y="2279"/>
              <a:ext cx="672"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 name="Line 37"/>
            <p:cNvSpPr>
              <a:spLocks noChangeShapeType="1"/>
            </p:cNvSpPr>
            <p:nvPr/>
          </p:nvSpPr>
          <p:spPr bwMode="auto">
            <a:xfrm flipH="1">
              <a:off x="5338" y="2087"/>
              <a:ext cx="96"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 name="Line 38"/>
            <p:cNvSpPr>
              <a:spLocks noChangeShapeType="1"/>
            </p:cNvSpPr>
            <p:nvPr/>
          </p:nvSpPr>
          <p:spPr bwMode="auto">
            <a:xfrm>
              <a:off x="4426" y="2375"/>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39"/>
            <p:cNvSpPr>
              <a:spLocks noChangeShapeType="1"/>
            </p:cNvSpPr>
            <p:nvPr/>
          </p:nvSpPr>
          <p:spPr bwMode="auto">
            <a:xfrm flipV="1">
              <a:off x="4522" y="2759"/>
              <a:ext cx="672"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40"/>
            <p:cNvSpPr>
              <a:spLocks noChangeShapeType="1"/>
            </p:cNvSpPr>
            <p:nvPr/>
          </p:nvSpPr>
          <p:spPr bwMode="auto">
            <a:xfrm>
              <a:off x="3514" y="2711"/>
              <a:ext cx="816"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 name="Line 41"/>
            <p:cNvSpPr>
              <a:spLocks noChangeShapeType="1"/>
            </p:cNvSpPr>
            <p:nvPr/>
          </p:nvSpPr>
          <p:spPr bwMode="auto">
            <a:xfrm flipH="1">
              <a:off x="3418" y="1943"/>
              <a:ext cx="192"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42"/>
            <p:cNvSpPr>
              <a:spLocks noChangeShapeType="1"/>
            </p:cNvSpPr>
            <p:nvPr/>
          </p:nvSpPr>
          <p:spPr bwMode="auto">
            <a:xfrm>
              <a:off x="3706" y="1943"/>
              <a:ext cx="672" cy="9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Text Box 43"/>
            <p:cNvSpPr txBox="1">
              <a:spLocks noChangeArrowheads="1"/>
            </p:cNvSpPr>
            <p:nvPr/>
          </p:nvSpPr>
          <p:spPr bwMode="auto">
            <a:xfrm>
              <a:off x="3274" y="1511"/>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1</a:t>
              </a:r>
            </a:p>
          </p:txBody>
        </p:sp>
        <p:sp>
          <p:nvSpPr>
            <p:cNvPr id="43" name="Text Box 44"/>
            <p:cNvSpPr txBox="1">
              <a:spLocks noChangeArrowheads="1"/>
            </p:cNvSpPr>
            <p:nvPr/>
          </p:nvSpPr>
          <p:spPr bwMode="auto">
            <a:xfrm>
              <a:off x="4176" y="129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2</a:t>
              </a:r>
            </a:p>
          </p:txBody>
        </p:sp>
        <p:sp>
          <p:nvSpPr>
            <p:cNvPr id="44" name="Text Box 45"/>
            <p:cNvSpPr txBox="1">
              <a:spLocks noChangeArrowheads="1"/>
            </p:cNvSpPr>
            <p:nvPr/>
          </p:nvSpPr>
          <p:spPr bwMode="auto">
            <a:xfrm>
              <a:off x="5376" y="158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3</a:t>
              </a:r>
            </a:p>
          </p:txBody>
        </p:sp>
        <p:sp>
          <p:nvSpPr>
            <p:cNvPr id="45" name="Text Box 46"/>
            <p:cNvSpPr txBox="1">
              <a:spLocks noChangeArrowheads="1"/>
            </p:cNvSpPr>
            <p:nvPr/>
          </p:nvSpPr>
          <p:spPr bwMode="auto">
            <a:xfrm>
              <a:off x="5376" y="240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4</a:t>
              </a:r>
            </a:p>
          </p:txBody>
        </p:sp>
        <p:sp>
          <p:nvSpPr>
            <p:cNvPr id="46" name="Text Box 47"/>
            <p:cNvSpPr txBox="1">
              <a:spLocks noChangeArrowheads="1"/>
            </p:cNvSpPr>
            <p:nvPr/>
          </p:nvSpPr>
          <p:spPr bwMode="auto">
            <a:xfrm>
              <a:off x="4560" y="292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5</a:t>
              </a:r>
            </a:p>
          </p:txBody>
        </p:sp>
        <p:sp>
          <p:nvSpPr>
            <p:cNvPr id="47" name="Text Box 48"/>
            <p:cNvSpPr txBox="1">
              <a:spLocks noChangeArrowheads="1"/>
            </p:cNvSpPr>
            <p:nvPr/>
          </p:nvSpPr>
          <p:spPr bwMode="auto">
            <a:xfrm>
              <a:off x="3456" y="273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6</a:t>
              </a:r>
            </a:p>
          </p:txBody>
        </p:sp>
        <p:sp>
          <p:nvSpPr>
            <p:cNvPr id="48" name="Text Box 49"/>
            <p:cNvSpPr txBox="1">
              <a:spLocks noChangeArrowheads="1"/>
            </p:cNvSpPr>
            <p:nvPr/>
          </p:nvSpPr>
          <p:spPr bwMode="auto">
            <a:xfrm>
              <a:off x="4128" y="201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7</a:t>
              </a:r>
            </a:p>
          </p:txBody>
        </p:sp>
      </p:grpSp>
      <p:sp>
        <p:nvSpPr>
          <p:cNvPr id="49" name="Rectangle 48"/>
          <p:cNvSpPr/>
          <p:nvPr/>
        </p:nvSpPr>
        <p:spPr>
          <a:xfrm>
            <a:off x="2299855" y="140916"/>
            <a:ext cx="6289963" cy="523220"/>
          </a:xfrm>
          <a:prstGeom prst="rect">
            <a:avLst/>
          </a:prstGeom>
        </p:spPr>
        <p:txBody>
          <a:bodyPr wrap="square">
            <a:spAutoFit/>
          </a:bodyPr>
          <a:lstStyle/>
          <a:p>
            <a:pPr algn="ctr"/>
            <a:r>
              <a:rPr lang="en-IN" sz="2800" b="1" i="1" dirty="0">
                <a:solidFill>
                  <a:srgbClr val="FF0000"/>
                </a:solidFill>
              </a:rPr>
              <a:t>Graph representations</a:t>
            </a:r>
            <a:endParaRPr lang="en-IN" sz="2800" dirty="0">
              <a:solidFill>
                <a:srgbClr val="FF0000"/>
              </a:solidFill>
            </a:endParaRPr>
          </a:p>
        </p:txBody>
      </p:sp>
    </p:spTree>
    <p:extLst>
      <p:ext uri="{BB962C8B-B14F-4D97-AF65-F5344CB8AC3E}">
        <p14:creationId xmlns:p14="http://schemas.microsoft.com/office/powerpoint/2010/main" val="419360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51164" y="1119765"/>
            <a:ext cx="8229600" cy="1143000"/>
          </a:xfrm>
          <a:prstGeom prst="rect">
            <a:avLst/>
          </a:prstGeom>
        </p:spPr>
        <p:txBody>
          <a:bodyPr/>
          <a:lstStyle>
            <a:lvl1pPr algn="l" defTabSz="68578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783"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783"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783"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783" rtl="0" eaLnBrk="0" fontAlgn="base" hangingPunct="0">
              <a:lnSpc>
                <a:spcPct val="90000"/>
              </a:lnSpc>
              <a:spcBef>
                <a:spcPct val="0"/>
              </a:spcBef>
              <a:spcAft>
                <a:spcPct val="0"/>
              </a:spcAft>
              <a:defRPr sz="3300">
                <a:solidFill>
                  <a:schemeClr val="tx1"/>
                </a:solidFill>
                <a:latin typeface="Calibri Light" pitchFamily="34" charset="0"/>
              </a:defRPr>
            </a:lvl5pPr>
            <a:lvl6pPr marL="457189" algn="l" defTabSz="685783" rtl="0" fontAlgn="base">
              <a:lnSpc>
                <a:spcPct val="90000"/>
              </a:lnSpc>
              <a:spcBef>
                <a:spcPct val="0"/>
              </a:spcBef>
              <a:spcAft>
                <a:spcPct val="0"/>
              </a:spcAft>
              <a:defRPr sz="3300">
                <a:solidFill>
                  <a:schemeClr val="tx1"/>
                </a:solidFill>
                <a:latin typeface="Calibri Light" pitchFamily="34" charset="0"/>
              </a:defRPr>
            </a:lvl6pPr>
            <a:lvl7pPr marL="914377" algn="l" defTabSz="685783" rtl="0" fontAlgn="base">
              <a:lnSpc>
                <a:spcPct val="90000"/>
              </a:lnSpc>
              <a:spcBef>
                <a:spcPct val="0"/>
              </a:spcBef>
              <a:spcAft>
                <a:spcPct val="0"/>
              </a:spcAft>
              <a:defRPr sz="3300">
                <a:solidFill>
                  <a:schemeClr val="tx1"/>
                </a:solidFill>
                <a:latin typeface="Calibri Light" pitchFamily="34" charset="0"/>
              </a:defRPr>
            </a:lvl7pPr>
            <a:lvl8pPr marL="1371566" algn="l" defTabSz="685783" rtl="0" fontAlgn="base">
              <a:lnSpc>
                <a:spcPct val="90000"/>
              </a:lnSpc>
              <a:spcBef>
                <a:spcPct val="0"/>
              </a:spcBef>
              <a:spcAft>
                <a:spcPct val="0"/>
              </a:spcAft>
              <a:defRPr sz="3300">
                <a:solidFill>
                  <a:schemeClr val="tx1"/>
                </a:solidFill>
                <a:latin typeface="Calibri Light" pitchFamily="34" charset="0"/>
              </a:defRPr>
            </a:lvl8pPr>
            <a:lvl9pPr marL="1828754" algn="l" defTabSz="685783" rtl="0" fontAlgn="base">
              <a:lnSpc>
                <a:spcPct val="90000"/>
              </a:lnSpc>
              <a:spcBef>
                <a:spcPct val="0"/>
              </a:spcBef>
              <a:spcAft>
                <a:spcPct val="0"/>
              </a:spcAft>
              <a:defRPr sz="3300">
                <a:solidFill>
                  <a:schemeClr val="tx1"/>
                </a:solidFill>
                <a:latin typeface="Calibri Light" pitchFamily="34" charset="0"/>
              </a:defRPr>
            </a:lvl9pPr>
          </a:lstStyle>
          <a:p>
            <a:pPr eaLnBrk="1" hangingPunct="1"/>
            <a:r>
              <a:rPr lang="en-US" dirty="0" smtClean="0">
                <a:latin typeface="Bookman Old Style" charset="0"/>
                <a:ea typeface="ＭＳ Ｐゴシック" charset="0"/>
                <a:cs typeface="ＭＳ Ｐゴシック" charset="0"/>
              </a:rPr>
              <a:t>Edge List: Pros and Cons</a:t>
            </a:r>
            <a:endParaRPr lang="en-US" dirty="0">
              <a:latin typeface="Bookman Old Style" charset="0"/>
              <a:ea typeface="ＭＳ Ｐゴシック" charset="0"/>
              <a:cs typeface="ＭＳ Ｐゴシック" charset="0"/>
            </a:endParaRPr>
          </a:p>
        </p:txBody>
      </p:sp>
      <p:sp>
        <p:nvSpPr>
          <p:cNvPr id="3" name="Content Placeholder 2"/>
          <p:cNvSpPr txBox="1">
            <a:spLocks/>
          </p:cNvSpPr>
          <p:nvPr/>
        </p:nvSpPr>
        <p:spPr>
          <a:xfrm>
            <a:off x="457200" y="1676400"/>
            <a:ext cx="8229600" cy="4571999"/>
          </a:xfrm>
          <a:prstGeom prst="rect">
            <a:avLst/>
          </a:prstGeom>
        </p:spPr>
        <p:txBody>
          <a:bodyPr/>
          <a:lst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eaLnBrk="1" hangingPunct="1"/>
            <a:r>
              <a:rPr lang="en-US" sz="2800" b="1" i="1" dirty="0" smtClean="0">
                <a:latin typeface="Gill Sans MT" charset="0"/>
                <a:ea typeface="ＭＳ Ｐゴシック" charset="0"/>
                <a:cs typeface="ＭＳ Ｐゴシック" charset="0"/>
              </a:rPr>
              <a:t>advantages</a:t>
            </a:r>
          </a:p>
          <a:p>
            <a:pPr lvl="1" eaLnBrk="1" hangingPunct="1"/>
            <a:r>
              <a:rPr lang="en-US" sz="2400" dirty="0" smtClean="0">
                <a:latin typeface="Gill Sans MT" charset="0"/>
                <a:ea typeface="ＭＳ Ｐゴシック" charset="0"/>
              </a:rPr>
              <a:t>easy to loop/iterate over all edges</a:t>
            </a:r>
          </a:p>
          <a:p>
            <a:pPr lvl="1" eaLnBrk="1" hangingPunct="1"/>
            <a:endParaRPr lang="en-US" sz="2400" dirty="0" smtClean="0">
              <a:latin typeface="Gill Sans MT" charset="0"/>
              <a:ea typeface="ＭＳ Ｐゴシック" charset="0"/>
            </a:endParaRPr>
          </a:p>
          <a:p>
            <a:pPr eaLnBrk="1" hangingPunct="1"/>
            <a:r>
              <a:rPr lang="en-US" sz="2800" b="1" i="1" dirty="0" smtClean="0">
                <a:latin typeface="Gill Sans MT" charset="0"/>
                <a:ea typeface="ＭＳ Ｐゴシック" charset="0"/>
                <a:cs typeface="ＭＳ Ｐゴシック" charset="0"/>
              </a:rPr>
              <a:t>disadvantages</a:t>
            </a:r>
          </a:p>
          <a:p>
            <a:pPr lvl="1" eaLnBrk="1" hangingPunct="1"/>
            <a:r>
              <a:rPr lang="en-US" sz="2400" dirty="0" smtClean="0">
                <a:latin typeface="Gill Sans MT" charset="0"/>
                <a:ea typeface="ＭＳ Ｐゴシック" charset="0"/>
              </a:rPr>
              <a:t>hard to tell if an edge</a:t>
            </a:r>
            <a:br>
              <a:rPr lang="en-US" sz="2400" dirty="0" smtClean="0">
                <a:latin typeface="Gill Sans MT" charset="0"/>
                <a:ea typeface="ＭＳ Ｐゴシック" charset="0"/>
              </a:rPr>
            </a:br>
            <a:r>
              <a:rPr lang="en-US" sz="2400" dirty="0" smtClean="0">
                <a:latin typeface="Gill Sans MT" charset="0"/>
                <a:ea typeface="ＭＳ Ｐゴシック" charset="0"/>
              </a:rPr>
              <a:t>exists from A to B</a:t>
            </a:r>
          </a:p>
          <a:p>
            <a:pPr lvl="1" eaLnBrk="1" hangingPunct="1"/>
            <a:r>
              <a:rPr lang="en-US" sz="2400" dirty="0" smtClean="0">
                <a:latin typeface="Gill Sans MT" charset="0"/>
                <a:ea typeface="ＭＳ Ｐゴシック" charset="0"/>
              </a:rPr>
              <a:t>hard to tell how many edges</a:t>
            </a:r>
            <a:br>
              <a:rPr lang="en-US" sz="2400" dirty="0" smtClean="0">
                <a:latin typeface="Gill Sans MT" charset="0"/>
                <a:ea typeface="ＭＳ Ｐゴシック" charset="0"/>
              </a:rPr>
            </a:br>
            <a:r>
              <a:rPr lang="en-US" sz="2400" dirty="0" smtClean="0">
                <a:latin typeface="Gill Sans MT" charset="0"/>
                <a:ea typeface="ＭＳ Ｐゴシック" charset="0"/>
              </a:rPr>
              <a:t>a vertex touches (its degree)</a:t>
            </a:r>
          </a:p>
          <a:p>
            <a:pPr eaLnBrk="1" hangingPunct="1"/>
            <a:endParaRPr lang="en-US" sz="2800" dirty="0">
              <a:latin typeface="Gill Sans MT" charset="0"/>
              <a:ea typeface="ＭＳ Ｐゴシック" charset="0"/>
              <a:cs typeface="ＭＳ Ｐゴシック" charset="0"/>
            </a:endParaRPr>
          </a:p>
        </p:txBody>
      </p:sp>
      <p:grpSp>
        <p:nvGrpSpPr>
          <p:cNvPr id="4" name="Group 4"/>
          <p:cNvGrpSpPr>
            <a:grpSpLocks/>
          </p:cNvGrpSpPr>
          <p:nvPr/>
        </p:nvGrpSpPr>
        <p:grpSpPr bwMode="auto">
          <a:xfrm>
            <a:off x="2267656" y="5410199"/>
            <a:ext cx="4191000" cy="838200"/>
            <a:chOff x="912" y="1248"/>
            <a:chExt cx="1920" cy="288"/>
          </a:xfrm>
        </p:grpSpPr>
        <p:sp>
          <p:nvSpPr>
            <p:cNvPr id="5" name="Rectangle 5"/>
            <p:cNvSpPr>
              <a:spLocks noChangeArrowheads="1"/>
            </p:cNvSpPr>
            <p:nvPr/>
          </p:nvSpPr>
          <p:spPr bwMode="auto">
            <a:xfrm>
              <a:off x="912" y="1248"/>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6" name="Rectangle 6"/>
            <p:cNvSpPr>
              <a:spLocks noChangeArrowheads="1"/>
            </p:cNvSpPr>
            <p:nvPr/>
          </p:nvSpPr>
          <p:spPr bwMode="auto">
            <a:xfrm>
              <a:off x="912" y="1392"/>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2</a:t>
              </a:r>
            </a:p>
          </p:txBody>
        </p:sp>
        <p:sp>
          <p:nvSpPr>
            <p:cNvPr id="7" name="Rectangle 7"/>
            <p:cNvSpPr>
              <a:spLocks noChangeArrowheads="1"/>
            </p:cNvSpPr>
            <p:nvPr/>
          </p:nvSpPr>
          <p:spPr bwMode="auto">
            <a:xfrm>
              <a:off x="1104" y="1248"/>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8" name="Rectangle 8"/>
            <p:cNvSpPr>
              <a:spLocks noChangeArrowheads="1"/>
            </p:cNvSpPr>
            <p:nvPr/>
          </p:nvSpPr>
          <p:spPr bwMode="auto">
            <a:xfrm>
              <a:off x="1104" y="1392"/>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5</a:t>
              </a:r>
            </a:p>
          </p:txBody>
        </p:sp>
        <p:sp>
          <p:nvSpPr>
            <p:cNvPr id="9" name="Rectangle 9"/>
            <p:cNvSpPr>
              <a:spLocks noChangeArrowheads="1"/>
            </p:cNvSpPr>
            <p:nvPr/>
          </p:nvSpPr>
          <p:spPr bwMode="auto">
            <a:xfrm>
              <a:off x="1296" y="1248"/>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10" name="Rectangle 10"/>
            <p:cNvSpPr>
              <a:spLocks noChangeArrowheads="1"/>
            </p:cNvSpPr>
            <p:nvPr/>
          </p:nvSpPr>
          <p:spPr bwMode="auto">
            <a:xfrm>
              <a:off x="1296" y="1392"/>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6</a:t>
              </a:r>
            </a:p>
          </p:txBody>
        </p:sp>
        <p:sp>
          <p:nvSpPr>
            <p:cNvPr id="11" name="Rectangle 11"/>
            <p:cNvSpPr>
              <a:spLocks noChangeArrowheads="1"/>
            </p:cNvSpPr>
            <p:nvPr/>
          </p:nvSpPr>
          <p:spPr bwMode="auto">
            <a:xfrm>
              <a:off x="1488" y="1248"/>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2</a:t>
              </a:r>
            </a:p>
          </p:txBody>
        </p:sp>
        <p:sp>
          <p:nvSpPr>
            <p:cNvPr id="12" name="Rectangle 12"/>
            <p:cNvSpPr>
              <a:spLocks noChangeArrowheads="1"/>
            </p:cNvSpPr>
            <p:nvPr/>
          </p:nvSpPr>
          <p:spPr bwMode="auto">
            <a:xfrm>
              <a:off x="1488" y="1392"/>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7</a:t>
              </a:r>
            </a:p>
          </p:txBody>
        </p:sp>
        <p:sp>
          <p:nvSpPr>
            <p:cNvPr id="13" name="Rectangle 13"/>
            <p:cNvSpPr>
              <a:spLocks noChangeArrowheads="1"/>
            </p:cNvSpPr>
            <p:nvPr/>
          </p:nvSpPr>
          <p:spPr bwMode="auto">
            <a:xfrm>
              <a:off x="1680" y="1248"/>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2</a:t>
              </a:r>
            </a:p>
          </p:txBody>
        </p:sp>
        <p:sp>
          <p:nvSpPr>
            <p:cNvPr id="14" name="Rectangle 14"/>
            <p:cNvSpPr>
              <a:spLocks noChangeArrowheads="1"/>
            </p:cNvSpPr>
            <p:nvPr/>
          </p:nvSpPr>
          <p:spPr bwMode="auto">
            <a:xfrm>
              <a:off x="1680" y="1392"/>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3</a:t>
              </a:r>
            </a:p>
          </p:txBody>
        </p:sp>
        <p:sp>
          <p:nvSpPr>
            <p:cNvPr id="15" name="Rectangle 15"/>
            <p:cNvSpPr>
              <a:spLocks noChangeArrowheads="1"/>
            </p:cNvSpPr>
            <p:nvPr/>
          </p:nvSpPr>
          <p:spPr bwMode="auto">
            <a:xfrm>
              <a:off x="1872" y="1248"/>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3</a:t>
              </a:r>
            </a:p>
          </p:txBody>
        </p:sp>
        <p:sp>
          <p:nvSpPr>
            <p:cNvPr id="16" name="Rectangle 16"/>
            <p:cNvSpPr>
              <a:spLocks noChangeArrowheads="1"/>
            </p:cNvSpPr>
            <p:nvPr/>
          </p:nvSpPr>
          <p:spPr bwMode="auto">
            <a:xfrm>
              <a:off x="1872" y="1392"/>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4</a:t>
              </a:r>
            </a:p>
          </p:txBody>
        </p:sp>
        <p:sp>
          <p:nvSpPr>
            <p:cNvPr id="17" name="Rectangle 17"/>
            <p:cNvSpPr>
              <a:spLocks noChangeArrowheads="1"/>
            </p:cNvSpPr>
            <p:nvPr/>
          </p:nvSpPr>
          <p:spPr bwMode="auto">
            <a:xfrm>
              <a:off x="2256" y="1248"/>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5</a:t>
              </a:r>
            </a:p>
          </p:txBody>
        </p:sp>
        <p:sp>
          <p:nvSpPr>
            <p:cNvPr id="18" name="Rectangle 18"/>
            <p:cNvSpPr>
              <a:spLocks noChangeArrowheads="1"/>
            </p:cNvSpPr>
            <p:nvPr/>
          </p:nvSpPr>
          <p:spPr bwMode="auto">
            <a:xfrm>
              <a:off x="2256" y="1392"/>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7</a:t>
              </a:r>
            </a:p>
          </p:txBody>
        </p:sp>
        <p:sp>
          <p:nvSpPr>
            <p:cNvPr id="19" name="Rectangle 19"/>
            <p:cNvSpPr>
              <a:spLocks noChangeArrowheads="1"/>
            </p:cNvSpPr>
            <p:nvPr/>
          </p:nvSpPr>
          <p:spPr bwMode="auto">
            <a:xfrm>
              <a:off x="2064" y="1248"/>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5</a:t>
              </a:r>
            </a:p>
          </p:txBody>
        </p:sp>
        <p:sp>
          <p:nvSpPr>
            <p:cNvPr id="20" name="Rectangle 20"/>
            <p:cNvSpPr>
              <a:spLocks noChangeArrowheads="1"/>
            </p:cNvSpPr>
            <p:nvPr/>
          </p:nvSpPr>
          <p:spPr bwMode="auto">
            <a:xfrm>
              <a:off x="2064" y="1392"/>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6</a:t>
              </a:r>
            </a:p>
          </p:txBody>
        </p:sp>
        <p:sp>
          <p:nvSpPr>
            <p:cNvPr id="21" name="Rectangle 21"/>
            <p:cNvSpPr>
              <a:spLocks noChangeArrowheads="1"/>
            </p:cNvSpPr>
            <p:nvPr/>
          </p:nvSpPr>
          <p:spPr bwMode="auto">
            <a:xfrm>
              <a:off x="2448" y="1248"/>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5</a:t>
              </a:r>
            </a:p>
          </p:txBody>
        </p:sp>
        <p:sp>
          <p:nvSpPr>
            <p:cNvPr id="22" name="Rectangle 22"/>
            <p:cNvSpPr>
              <a:spLocks noChangeArrowheads="1"/>
            </p:cNvSpPr>
            <p:nvPr/>
          </p:nvSpPr>
          <p:spPr bwMode="auto">
            <a:xfrm>
              <a:off x="2448" y="1392"/>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4</a:t>
              </a:r>
            </a:p>
          </p:txBody>
        </p:sp>
        <p:sp>
          <p:nvSpPr>
            <p:cNvPr id="23" name="Rectangle 23"/>
            <p:cNvSpPr>
              <a:spLocks noChangeArrowheads="1"/>
            </p:cNvSpPr>
            <p:nvPr/>
          </p:nvSpPr>
          <p:spPr bwMode="auto">
            <a:xfrm>
              <a:off x="2640" y="1248"/>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7</a:t>
              </a:r>
            </a:p>
          </p:txBody>
        </p:sp>
        <p:sp>
          <p:nvSpPr>
            <p:cNvPr id="24" name="Rectangle 24"/>
            <p:cNvSpPr>
              <a:spLocks noChangeArrowheads="1"/>
            </p:cNvSpPr>
            <p:nvPr/>
          </p:nvSpPr>
          <p:spPr bwMode="auto">
            <a:xfrm>
              <a:off x="2640" y="1392"/>
              <a:ext cx="192"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4</a:t>
              </a:r>
            </a:p>
          </p:txBody>
        </p:sp>
      </p:grpSp>
      <p:sp>
        <p:nvSpPr>
          <p:cNvPr id="25" name="Rectangle 24"/>
          <p:cNvSpPr/>
          <p:nvPr/>
        </p:nvSpPr>
        <p:spPr>
          <a:xfrm>
            <a:off x="2299855" y="140916"/>
            <a:ext cx="6289963" cy="523220"/>
          </a:xfrm>
          <a:prstGeom prst="rect">
            <a:avLst/>
          </a:prstGeom>
        </p:spPr>
        <p:txBody>
          <a:bodyPr wrap="square">
            <a:spAutoFit/>
          </a:bodyPr>
          <a:lstStyle/>
          <a:p>
            <a:pPr algn="ctr"/>
            <a:r>
              <a:rPr lang="en-IN" sz="2800" b="1" i="1" dirty="0">
                <a:solidFill>
                  <a:srgbClr val="FF0000"/>
                </a:solidFill>
              </a:rPr>
              <a:t>Graph representations</a:t>
            </a:r>
            <a:endParaRPr lang="en-IN" sz="2800" dirty="0">
              <a:solidFill>
                <a:srgbClr val="FF0000"/>
              </a:solidFill>
            </a:endParaRPr>
          </a:p>
        </p:txBody>
      </p:sp>
    </p:spTree>
    <p:extLst>
      <p:ext uri="{BB962C8B-B14F-4D97-AF65-F5344CB8AC3E}">
        <p14:creationId xmlns:p14="http://schemas.microsoft.com/office/powerpoint/2010/main" val="417750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662E0F9-A378-489A-832C-641EE6DA540F}"/>
              </a:ext>
            </a:extLst>
          </p:cNvPr>
          <p:cNvSpPr/>
          <p:nvPr/>
        </p:nvSpPr>
        <p:spPr>
          <a:xfrm>
            <a:off x="1708727" y="83128"/>
            <a:ext cx="8192655" cy="461665"/>
          </a:xfrm>
          <a:prstGeom prst="rect">
            <a:avLst/>
          </a:prstGeom>
          <a:solidFill>
            <a:srgbClr val="FFC000"/>
          </a:solidFill>
        </p:spPr>
        <p:txBody>
          <a:bodyPr wrap="squar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UNIT-I</a:t>
            </a:r>
            <a:endParaRPr lang="en-US" sz="2400" dirty="0">
              <a:ln w="0"/>
              <a:effectLst>
                <a:outerShdw blurRad="38100" dist="19050" dir="2700000" algn="tl" rotWithShape="0">
                  <a:schemeClr val="dk1">
                    <a:alpha val="40000"/>
                  </a:schemeClr>
                </a:outerShdw>
              </a:effectLst>
            </a:endParaRPr>
          </a:p>
        </p:txBody>
      </p:sp>
      <p:sp>
        <p:nvSpPr>
          <p:cNvPr id="5" name="Rectangle 4"/>
          <p:cNvSpPr/>
          <p:nvPr/>
        </p:nvSpPr>
        <p:spPr>
          <a:xfrm>
            <a:off x="481262" y="1094874"/>
            <a:ext cx="11710737" cy="1754326"/>
          </a:xfrm>
          <a:prstGeom prst="rect">
            <a:avLst/>
          </a:prstGeom>
        </p:spPr>
        <p:txBody>
          <a:bodyPr wrap="square">
            <a:spAutoFit/>
          </a:bodyPr>
          <a:lstStyle/>
          <a:p>
            <a:endParaRPr lang="en-US"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The key to Euler’s solution was in a very simple abstraction of the puzzle. Let us redraw our diagram of the city of K ̈</a:t>
            </a:r>
            <a:r>
              <a:rPr lang="en-IN" dirty="0" err="1" smtClean="0">
                <a:latin typeface="Times New Roman" pitchFamily="18" charset="0"/>
                <a:cs typeface="Times New Roman" pitchFamily="18" charset="0"/>
              </a:rPr>
              <a:t>onigsberg</a:t>
            </a:r>
            <a:r>
              <a:rPr lang="en-IN" dirty="0" smtClean="0">
                <a:latin typeface="Times New Roman" pitchFamily="18" charset="0"/>
                <a:cs typeface="Times New Roman" pitchFamily="18" charset="0"/>
              </a:rPr>
              <a:t> by representing each of </a:t>
            </a:r>
            <a:r>
              <a:rPr lang="en-IN" dirty="0" smtClean="0">
                <a:latin typeface="Times New Roman" pitchFamily="18" charset="0"/>
                <a:cs typeface="Times New Roman" pitchFamily="18" charset="0"/>
              </a:rPr>
              <a:t>the land </a:t>
            </a:r>
            <a:r>
              <a:rPr lang="en-IN" dirty="0" smtClean="0">
                <a:latin typeface="Times New Roman" pitchFamily="18" charset="0"/>
                <a:cs typeface="Times New Roman" pitchFamily="18" charset="0"/>
              </a:rPr>
              <a:t>masses as a vertex and representing each bridge as an edge connecting the vertices corresponding to the land masses. We now have a graph that encodes the necessary information. The problem reduces to finding a ”closed walk” in the graph which traverses each edge exactly once, this is called an </a:t>
            </a:r>
            <a:r>
              <a:rPr lang="en-IN" dirty="0" err="1" smtClean="0">
                <a:latin typeface="Times New Roman" pitchFamily="18" charset="0"/>
                <a:cs typeface="Times New Roman" pitchFamily="18" charset="0"/>
              </a:rPr>
              <a:t>Eulerian</a:t>
            </a:r>
            <a:r>
              <a:rPr lang="en-IN" dirty="0" smtClean="0">
                <a:latin typeface="Times New Roman" pitchFamily="18" charset="0"/>
                <a:cs typeface="Times New Roman" pitchFamily="18" charset="0"/>
              </a:rPr>
              <a:t> circuit. Does such a circuit exist?</a:t>
            </a:r>
            <a:endParaRPr lang="en-IN" dirty="0">
              <a:latin typeface="Times New Roman" pitchFamily="18" charset="0"/>
              <a:cs typeface="Times New Roman" pitchFamily="18" charset="0"/>
            </a:endParaRPr>
          </a:p>
        </p:txBody>
      </p:sp>
      <p:sp>
        <p:nvSpPr>
          <p:cNvPr id="1026" name="AutoShape 2" descr="Königsberg graph.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811541242"/>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01782" y="885249"/>
            <a:ext cx="8229600" cy="1143000"/>
          </a:xfrm>
          <a:prstGeom prst="rect">
            <a:avLst/>
          </a:prstGeom>
        </p:spPr>
        <p:txBody>
          <a:bodyPr/>
          <a:lstStyle>
            <a:lvl1pPr algn="l" defTabSz="68578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783"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783"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783"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783" rtl="0" eaLnBrk="0" fontAlgn="base" hangingPunct="0">
              <a:lnSpc>
                <a:spcPct val="90000"/>
              </a:lnSpc>
              <a:spcBef>
                <a:spcPct val="0"/>
              </a:spcBef>
              <a:spcAft>
                <a:spcPct val="0"/>
              </a:spcAft>
              <a:defRPr sz="3300">
                <a:solidFill>
                  <a:schemeClr val="tx1"/>
                </a:solidFill>
                <a:latin typeface="Calibri Light" pitchFamily="34" charset="0"/>
              </a:defRPr>
            </a:lvl5pPr>
            <a:lvl6pPr marL="457189" algn="l" defTabSz="685783" rtl="0" fontAlgn="base">
              <a:lnSpc>
                <a:spcPct val="90000"/>
              </a:lnSpc>
              <a:spcBef>
                <a:spcPct val="0"/>
              </a:spcBef>
              <a:spcAft>
                <a:spcPct val="0"/>
              </a:spcAft>
              <a:defRPr sz="3300">
                <a:solidFill>
                  <a:schemeClr val="tx1"/>
                </a:solidFill>
                <a:latin typeface="Calibri Light" pitchFamily="34" charset="0"/>
              </a:defRPr>
            </a:lvl6pPr>
            <a:lvl7pPr marL="914377" algn="l" defTabSz="685783" rtl="0" fontAlgn="base">
              <a:lnSpc>
                <a:spcPct val="90000"/>
              </a:lnSpc>
              <a:spcBef>
                <a:spcPct val="0"/>
              </a:spcBef>
              <a:spcAft>
                <a:spcPct val="0"/>
              </a:spcAft>
              <a:defRPr sz="3300">
                <a:solidFill>
                  <a:schemeClr val="tx1"/>
                </a:solidFill>
                <a:latin typeface="Calibri Light" pitchFamily="34" charset="0"/>
              </a:defRPr>
            </a:lvl7pPr>
            <a:lvl8pPr marL="1371566" algn="l" defTabSz="685783" rtl="0" fontAlgn="base">
              <a:lnSpc>
                <a:spcPct val="90000"/>
              </a:lnSpc>
              <a:spcBef>
                <a:spcPct val="0"/>
              </a:spcBef>
              <a:spcAft>
                <a:spcPct val="0"/>
              </a:spcAft>
              <a:defRPr sz="3300">
                <a:solidFill>
                  <a:schemeClr val="tx1"/>
                </a:solidFill>
                <a:latin typeface="Calibri Light" pitchFamily="34" charset="0"/>
              </a:defRPr>
            </a:lvl8pPr>
            <a:lvl9pPr marL="1828754" algn="l" defTabSz="685783" rtl="0" fontAlgn="base">
              <a:lnSpc>
                <a:spcPct val="90000"/>
              </a:lnSpc>
              <a:spcBef>
                <a:spcPct val="0"/>
              </a:spcBef>
              <a:spcAft>
                <a:spcPct val="0"/>
              </a:spcAft>
              <a:defRPr sz="3300">
                <a:solidFill>
                  <a:schemeClr val="tx1"/>
                </a:solidFill>
                <a:latin typeface="Calibri Light" pitchFamily="34" charset="0"/>
              </a:defRPr>
            </a:lvl9pPr>
          </a:lstStyle>
          <a:p>
            <a:pPr eaLnBrk="1" hangingPunct="1"/>
            <a:r>
              <a:rPr lang="en-US" dirty="0" smtClean="0">
                <a:latin typeface="Bookman Old Style" charset="0"/>
                <a:ea typeface="ＭＳ Ｐゴシック" charset="0"/>
                <a:cs typeface="ＭＳ Ｐゴシック" charset="0"/>
              </a:rPr>
              <a:t>Adjacency Matrix</a:t>
            </a:r>
            <a:endParaRPr lang="en-US" dirty="0">
              <a:latin typeface="Bookman Old Style" charset="0"/>
              <a:ea typeface="ＭＳ Ｐゴシック" charset="0"/>
              <a:cs typeface="ＭＳ Ｐゴシック" charset="0"/>
            </a:endParaRPr>
          </a:p>
        </p:txBody>
      </p:sp>
      <p:sp>
        <p:nvSpPr>
          <p:cNvPr id="3" name="Rectangle 3"/>
          <p:cNvSpPr txBox="1">
            <a:spLocks noChangeArrowheads="1"/>
          </p:cNvSpPr>
          <p:nvPr/>
        </p:nvSpPr>
        <p:spPr>
          <a:xfrm>
            <a:off x="457200" y="1470604"/>
            <a:ext cx="10363200" cy="4937125"/>
          </a:xfrm>
          <a:prstGeom prst="rect">
            <a:avLst/>
          </a:prstGeom>
        </p:spPr>
        <p:txBody>
          <a:bodyPr/>
          <a:lst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eaLnBrk="1" hangingPunct="1"/>
            <a:r>
              <a:rPr lang="en-US" sz="2800" b="1" dirty="0" smtClean="0">
                <a:latin typeface="Gill Sans MT" charset="0"/>
                <a:ea typeface="ＭＳ Ｐゴシック" charset="0"/>
                <a:cs typeface="ＭＳ Ｐゴシック" charset="0"/>
              </a:rPr>
              <a:t>adjacency matrix</a:t>
            </a:r>
            <a:r>
              <a:rPr lang="en-US" sz="2800" dirty="0" smtClean="0">
                <a:latin typeface="Gill Sans MT" charset="0"/>
                <a:ea typeface="ＭＳ Ｐゴシック" charset="0"/>
                <a:cs typeface="ＭＳ Ｐゴシック" charset="0"/>
              </a:rPr>
              <a:t>: an n × n matrix where:</a:t>
            </a:r>
          </a:p>
          <a:p>
            <a:pPr lvl="1" eaLnBrk="1" hangingPunct="1"/>
            <a:r>
              <a:rPr lang="en-US" sz="2400" dirty="0" smtClean="0">
                <a:latin typeface="Gill Sans MT" charset="0"/>
                <a:ea typeface="ＭＳ Ｐゴシック" charset="0"/>
              </a:rPr>
              <a:t>the </a:t>
            </a:r>
            <a:r>
              <a:rPr lang="en-US" sz="2400" b="1" dirty="0" err="1" smtClean="0">
                <a:latin typeface="Gill Sans MT" charset="0"/>
                <a:ea typeface="ＭＳ Ｐゴシック" charset="0"/>
              </a:rPr>
              <a:t>nondiagonal</a:t>
            </a:r>
            <a:r>
              <a:rPr lang="en-US" sz="2400" dirty="0" smtClean="0">
                <a:latin typeface="Gill Sans MT" charset="0"/>
                <a:ea typeface="ＭＳ Ｐゴシック" charset="0"/>
              </a:rPr>
              <a:t> entry </a:t>
            </a:r>
            <a:r>
              <a:rPr lang="en-US" sz="2400" i="1" dirty="0" err="1" smtClean="0">
                <a:latin typeface="Gill Sans MT" charset="0"/>
                <a:ea typeface="ＭＳ Ｐゴシック" charset="0"/>
              </a:rPr>
              <a:t>a</a:t>
            </a:r>
            <a:r>
              <a:rPr lang="en-US" sz="2400" i="1" baseline="-25000" dirty="0" err="1" smtClean="0">
                <a:latin typeface="Gill Sans MT" charset="0"/>
                <a:ea typeface="ＭＳ Ｐゴシック" charset="0"/>
              </a:rPr>
              <a:t>ij</a:t>
            </a:r>
            <a:r>
              <a:rPr lang="en-US" sz="2400" dirty="0" smtClean="0">
                <a:latin typeface="Gill Sans MT" charset="0"/>
                <a:ea typeface="ＭＳ Ｐゴシック" charset="0"/>
              </a:rPr>
              <a:t> is the number of edges joining vertex </a:t>
            </a:r>
            <a:r>
              <a:rPr lang="en-US" sz="2400" i="1" dirty="0" smtClean="0">
                <a:latin typeface="Gill Sans MT" charset="0"/>
                <a:ea typeface="ＭＳ Ｐゴシック" charset="0"/>
              </a:rPr>
              <a:t>i</a:t>
            </a:r>
            <a:r>
              <a:rPr lang="en-US" sz="2400" dirty="0" smtClean="0">
                <a:latin typeface="Gill Sans MT" charset="0"/>
                <a:ea typeface="ＭＳ Ｐゴシック" charset="0"/>
              </a:rPr>
              <a:t> and vertex </a:t>
            </a:r>
            <a:r>
              <a:rPr lang="en-US" sz="2400" i="1" dirty="0" smtClean="0">
                <a:latin typeface="Gill Sans MT" charset="0"/>
                <a:ea typeface="ＭＳ Ｐゴシック" charset="0"/>
              </a:rPr>
              <a:t>j</a:t>
            </a:r>
            <a:r>
              <a:rPr lang="en-US" sz="2400" dirty="0" smtClean="0">
                <a:latin typeface="Gill Sans MT" charset="0"/>
                <a:ea typeface="ＭＳ Ｐゴシック" charset="0"/>
              </a:rPr>
              <a:t> (or the weight of the edge joining vertex </a:t>
            </a:r>
            <a:r>
              <a:rPr lang="en-US" sz="2400" i="1" dirty="0" smtClean="0">
                <a:latin typeface="Gill Sans MT" charset="0"/>
                <a:ea typeface="ＭＳ Ｐゴシック" charset="0"/>
              </a:rPr>
              <a:t>i</a:t>
            </a:r>
            <a:r>
              <a:rPr lang="en-US" sz="2400" dirty="0" smtClean="0">
                <a:latin typeface="Gill Sans MT" charset="0"/>
                <a:ea typeface="ＭＳ Ｐゴシック" charset="0"/>
              </a:rPr>
              <a:t> and vertex </a:t>
            </a:r>
            <a:r>
              <a:rPr lang="en-US" sz="2400" i="1" dirty="0" smtClean="0">
                <a:latin typeface="Gill Sans MT" charset="0"/>
                <a:ea typeface="ＭＳ Ｐゴシック" charset="0"/>
              </a:rPr>
              <a:t>j</a:t>
            </a:r>
            <a:r>
              <a:rPr lang="en-US" sz="2400" dirty="0" smtClean="0">
                <a:latin typeface="Gill Sans MT" charset="0"/>
                <a:ea typeface="ＭＳ Ｐゴシック" charset="0"/>
              </a:rPr>
              <a:t>)</a:t>
            </a:r>
          </a:p>
          <a:p>
            <a:pPr lvl="1" eaLnBrk="1" hangingPunct="1"/>
            <a:r>
              <a:rPr lang="en-US" sz="2400" dirty="0" smtClean="0">
                <a:latin typeface="Gill Sans MT" charset="0"/>
                <a:ea typeface="ＭＳ Ｐゴシック" charset="0"/>
              </a:rPr>
              <a:t>the </a:t>
            </a:r>
            <a:r>
              <a:rPr lang="en-US" sz="2400" b="1" dirty="0" smtClean="0">
                <a:latin typeface="Gill Sans MT" charset="0"/>
                <a:ea typeface="ＭＳ Ｐゴシック" charset="0"/>
              </a:rPr>
              <a:t>diagonal</a:t>
            </a:r>
            <a:r>
              <a:rPr lang="en-US" sz="2400" dirty="0" smtClean="0">
                <a:latin typeface="Gill Sans MT" charset="0"/>
                <a:ea typeface="ＭＳ Ｐゴシック" charset="0"/>
              </a:rPr>
              <a:t> entry </a:t>
            </a:r>
            <a:r>
              <a:rPr lang="en-US" sz="2400" i="1" dirty="0" err="1" smtClean="0">
                <a:latin typeface="Gill Sans MT" charset="0"/>
                <a:ea typeface="ＭＳ Ｐゴシック" charset="0"/>
              </a:rPr>
              <a:t>a</a:t>
            </a:r>
            <a:r>
              <a:rPr lang="en-US" sz="2400" i="1" baseline="-25000" dirty="0" err="1" smtClean="0">
                <a:latin typeface="Gill Sans MT" charset="0"/>
                <a:ea typeface="ＭＳ Ｐゴシック" charset="0"/>
              </a:rPr>
              <a:t>ii</a:t>
            </a:r>
            <a:r>
              <a:rPr lang="en-US" sz="2400" dirty="0" smtClean="0">
                <a:latin typeface="Gill Sans MT" charset="0"/>
                <a:ea typeface="ＭＳ Ｐゴシック" charset="0"/>
              </a:rPr>
              <a:t> corresponds to the number of </a:t>
            </a:r>
            <a:r>
              <a:rPr lang="en-US" sz="2400" b="1" dirty="0" smtClean="0">
                <a:latin typeface="Gill Sans MT" charset="0"/>
                <a:ea typeface="ＭＳ Ｐゴシック" charset="0"/>
              </a:rPr>
              <a:t>loops (self-connecting edges) </a:t>
            </a:r>
            <a:r>
              <a:rPr lang="en-US" sz="2400" dirty="0" smtClean="0">
                <a:latin typeface="Gill Sans MT" charset="0"/>
                <a:ea typeface="ＭＳ Ｐゴシック" charset="0"/>
              </a:rPr>
              <a:t>at vertex </a:t>
            </a:r>
            <a:r>
              <a:rPr lang="en-US" sz="2400" i="1" dirty="0" smtClean="0">
                <a:latin typeface="Gill Sans MT" charset="0"/>
                <a:ea typeface="ＭＳ Ｐゴシック" charset="0"/>
              </a:rPr>
              <a:t>i</a:t>
            </a:r>
            <a:endParaRPr lang="en-US" sz="2400" i="1" dirty="0">
              <a:latin typeface="Gill Sans MT" charset="0"/>
              <a:ea typeface="ＭＳ Ｐゴシック" charset="0"/>
            </a:endParaRPr>
          </a:p>
        </p:txBody>
      </p:sp>
      <p:grpSp>
        <p:nvGrpSpPr>
          <p:cNvPr id="4" name="Group 4"/>
          <p:cNvGrpSpPr>
            <a:grpSpLocks/>
          </p:cNvGrpSpPr>
          <p:nvPr/>
        </p:nvGrpSpPr>
        <p:grpSpPr bwMode="auto">
          <a:xfrm>
            <a:off x="622300" y="3581400"/>
            <a:ext cx="8064500" cy="2544763"/>
            <a:chOff x="96" y="2256"/>
            <a:chExt cx="5556" cy="2064"/>
          </a:xfrm>
        </p:grpSpPr>
        <p:pic>
          <p:nvPicPr>
            <p:cNvPr id="5" name="Picture 5" descr="image:6n-graph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 y="2256"/>
              <a:ext cx="2054"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begin{pmatrix} 2 &amp; 1 &amp; 0 &amp; 0 &amp; 1 &amp; 0\\ 1 &amp; 0 &amp; 1 &amp; 0 &amp; 1 &amp; 0\\ 0 &amp; 1 &amp; 0 &amp; 1 &amp; 0 &amp; 0\\ 0 &amp; 0 &amp; 1 &amp; 0 &amp; 1 &amp; 1\\ 1 &amp; 1 &amp; 0 &amp; 1 &amp; 0 &amp; 0\\ 0 &amp; 0 &amp; 0 &amp; 1 &amp; 0 &amp; 0\\ \end{pmatr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 y="2576"/>
              <a:ext cx="2196" cy="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7"/>
            <p:cNvSpPr>
              <a:spLocks noChangeShapeType="1"/>
            </p:cNvSpPr>
            <p:nvPr/>
          </p:nvSpPr>
          <p:spPr bwMode="auto">
            <a:xfrm>
              <a:off x="1632" y="3456"/>
              <a:ext cx="17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sp>
        <p:nvSpPr>
          <p:cNvPr id="8" name="Rectangle 7"/>
          <p:cNvSpPr/>
          <p:nvPr/>
        </p:nvSpPr>
        <p:spPr>
          <a:xfrm>
            <a:off x="2299855" y="140916"/>
            <a:ext cx="6289963" cy="523220"/>
          </a:xfrm>
          <a:prstGeom prst="rect">
            <a:avLst/>
          </a:prstGeom>
        </p:spPr>
        <p:txBody>
          <a:bodyPr wrap="square">
            <a:spAutoFit/>
          </a:bodyPr>
          <a:lstStyle/>
          <a:p>
            <a:pPr algn="ctr"/>
            <a:r>
              <a:rPr lang="en-IN" sz="2800" b="1" i="1" dirty="0">
                <a:solidFill>
                  <a:srgbClr val="FF0000"/>
                </a:solidFill>
              </a:rPr>
              <a:t>Graph representations</a:t>
            </a:r>
            <a:endParaRPr lang="en-IN" sz="2800" dirty="0">
              <a:solidFill>
                <a:srgbClr val="FF0000"/>
              </a:solidFill>
            </a:endParaRPr>
          </a:p>
        </p:txBody>
      </p:sp>
    </p:spTree>
    <p:extLst>
      <p:ext uri="{BB962C8B-B14F-4D97-AF65-F5344CB8AC3E}">
        <p14:creationId xmlns:p14="http://schemas.microsoft.com/office/powerpoint/2010/main" val="267133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9855" y="140916"/>
            <a:ext cx="6289963" cy="523220"/>
          </a:xfrm>
          <a:prstGeom prst="rect">
            <a:avLst/>
          </a:prstGeom>
        </p:spPr>
        <p:txBody>
          <a:bodyPr wrap="square">
            <a:spAutoFit/>
          </a:bodyPr>
          <a:lstStyle/>
          <a:p>
            <a:pPr algn="ctr"/>
            <a:r>
              <a:rPr lang="en-IN" sz="2800" b="1" i="1" dirty="0">
                <a:solidFill>
                  <a:srgbClr val="FF0000"/>
                </a:solidFill>
              </a:rPr>
              <a:t>Graph representations</a:t>
            </a:r>
            <a:endParaRPr lang="en-IN" sz="2800" dirty="0">
              <a:solidFill>
                <a:srgbClr val="FF0000"/>
              </a:solidFill>
            </a:endParaRPr>
          </a:p>
        </p:txBody>
      </p:sp>
      <p:sp>
        <p:nvSpPr>
          <p:cNvPr id="3" name="Rectangle 3"/>
          <p:cNvSpPr txBox="1">
            <a:spLocks noChangeArrowheads="1"/>
          </p:cNvSpPr>
          <p:nvPr/>
        </p:nvSpPr>
        <p:spPr>
          <a:xfrm>
            <a:off x="1620982" y="1920875"/>
            <a:ext cx="8229600" cy="4937125"/>
          </a:xfrm>
          <a:prstGeom prst="rect">
            <a:avLst/>
          </a:prstGeom>
        </p:spPr>
        <p:txBody>
          <a:bodyPr/>
          <a:lst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eaLnBrk="1" hangingPunct="1"/>
            <a:r>
              <a:rPr lang="en-US" b="1" i="1" dirty="0" smtClean="0">
                <a:latin typeface="Gill Sans MT" charset="0"/>
                <a:ea typeface="ＭＳ Ｐゴシック" charset="0"/>
                <a:cs typeface="ＭＳ Ｐゴシック" charset="0"/>
              </a:rPr>
              <a:t>advantages</a:t>
            </a:r>
            <a:endParaRPr lang="en-US" b="1" dirty="0" smtClean="0">
              <a:latin typeface="Gill Sans MT" charset="0"/>
              <a:ea typeface="ＭＳ Ｐゴシック" charset="0"/>
              <a:cs typeface="ＭＳ Ｐゴシック" charset="0"/>
            </a:endParaRPr>
          </a:p>
          <a:p>
            <a:pPr lvl="1" eaLnBrk="1" hangingPunct="1"/>
            <a:r>
              <a:rPr lang="en-US" dirty="0" smtClean="0">
                <a:latin typeface="Gill Sans MT" charset="0"/>
                <a:ea typeface="ＭＳ Ｐゴシック" charset="0"/>
              </a:rPr>
              <a:t>fast to tell whether edge exists between any two vertices </a:t>
            </a:r>
            <a:r>
              <a:rPr lang="en-US" i="1" dirty="0" smtClean="0">
                <a:latin typeface="Gill Sans MT" charset="0"/>
                <a:ea typeface="ＭＳ Ｐゴシック" charset="0"/>
              </a:rPr>
              <a:t>i</a:t>
            </a:r>
            <a:r>
              <a:rPr lang="en-US" dirty="0" smtClean="0">
                <a:latin typeface="Gill Sans MT" charset="0"/>
                <a:ea typeface="ＭＳ Ｐゴシック" charset="0"/>
              </a:rPr>
              <a:t> and </a:t>
            </a:r>
            <a:r>
              <a:rPr lang="en-US" i="1" dirty="0" smtClean="0">
                <a:latin typeface="Gill Sans MT" charset="0"/>
                <a:ea typeface="ＭＳ Ｐゴシック" charset="0"/>
              </a:rPr>
              <a:t>j</a:t>
            </a:r>
            <a:r>
              <a:rPr lang="en-US" dirty="0" smtClean="0">
                <a:latin typeface="Gill Sans MT" charset="0"/>
                <a:ea typeface="ＭＳ Ｐゴシック" charset="0"/>
              </a:rPr>
              <a:t> (and to get its weight)</a:t>
            </a:r>
          </a:p>
          <a:p>
            <a:pPr lvl="1" eaLnBrk="1" hangingPunct="1"/>
            <a:endParaRPr lang="en-US" dirty="0" smtClean="0">
              <a:latin typeface="Gill Sans MT" charset="0"/>
              <a:ea typeface="ＭＳ Ｐゴシック" charset="0"/>
            </a:endParaRPr>
          </a:p>
          <a:p>
            <a:pPr eaLnBrk="1" hangingPunct="1"/>
            <a:r>
              <a:rPr lang="en-US" b="1" i="1" dirty="0" smtClean="0">
                <a:latin typeface="Gill Sans MT" charset="0"/>
                <a:ea typeface="ＭＳ Ｐゴシック" charset="0"/>
                <a:cs typeface="ＭＳ Ｐゴシック" charset="0"/>
              </a:rPr>
              <a:t>disadvantages</a:t>
            </a:r>
            <a:endParaRPr lang="en-US" b="1" dirty="0" smtClean="0">
              <a:latin typeface="Gill Sans MT" charset="0"/>
              <a:ea typeface="ＭＳ Ｐゴシック" charset="0"/>
              <a:cs typeface="ＭＳ Ｐゴシック" charset="0"/>
            </a:endParaRPr>
          </a:p>
          <a:p>
            <a:pPr lvl="1" eaLnBrk="1" hangingPunct="1"/>
            <a:r>
              <a:rPr lang="en-US" dirty="0" smtClean="0">
                <a:latin typeface="Gill Sans MT" charset="0"/>
                <a:ea typeface="ＭＳ Ｐゴシック" charset="0"/>
              </a:rPr>
              <a:t>consumes a lot of memory on </a:t>
            </a:r>
            <a:r>
              <a:rPr lang="en-US" b="1" dirty="0" smtClean="0">
                <a:latin typeface="Gill Sans MT" charset="0"/>
                <a:ea typeface="ＭＳ Ｐゴシック" charset="0"/>
              </a:rPr>
              <a:t>sparse</a:t>
            </a:r>
            <a:r>
              <a:rPr lang="en-US" dirty="0" smtClean="0">
                <a:latin typeface="Gill Sans MT" charset="0"/>
                <a:ea typeface="ＭＳ Ｐゴシック" charset="0"/>
              </a:rPr>
              <a:t> graphs (ones with few edges)</a:t>
            </a:r>
          </a:p>
          <a:p>
            <a:pPr lvl="1" eaLnBrk="1" hangingPunct="1"/>
            <a:r>
              <a:rPr lang="en-US" dirty="0" smtClean="0">
                <a:latin typeface="Gill Sans MT" charset="0"/>
                <a:ea typeface="ＭＳ Ｐゴシック" charset="0"/>
              </a:rPr>
              <a:t>redundant information for undirected graphs</a:t>
            </a:r>
            <a:endParaRPr lang="en-US" dirty="0">
              <a:latin typeface="Gill Sans MT" charset="0"/>
              <a:ea typeface="ＭＳ Ｐゴシック" charset="0"/>
            </a:endParaRPr>
          </a:p>
        </p:txBody>
      </p:sp>
      <p:sp>
        <p:nvSpPr>
          <p:cNvPr id="4" name="Rectangle 2"/>
          <p:cNvSpPr txBox="1">
            <a:spLocks noChangeArrowheads="1"/>
          </p:cNvSpPr>
          <p:nvPr/>
        </p:nvSpPr>
        <p:spPr>
          <a:xfrm>
            <a:off x="457200" y="846138"/>
            <a:ext cx="8229600" cy="1143000"/>
          </a:xfrm>
          <a:prstGeom prst="rect">
            <a:avLst/>
          </a:prstGeom>
        </p:spPr>
        <p:txBody>
          <a:bodyPr>
            <a:normAutofit fontScale="97500"/>
          </a:bodyPr>
          <a:lstStyle>
            <a:lvl1pPr algn="l" defTabSz="68578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783"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783"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783"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783" rtl="0" eaLnBrk="0" fontAlgn="base" hangingPunct="0">
              <a:lnSpc>
                <a:spcPct val="90000"/>
              </a:lnSpc>
              <a:spcBef>
                <a:spcPct val="0"/>
              </a:spcBef>
              <a:spcAft>
                <a:spcPct val="0"/>
              </a:spcAft>
              <a:defRPr sz="3300">
                <a:solidFill>
                  <a:schemeClr val="tx1"/>
                </a:solidFill>
                <a:latin typeface="Calibri Light" pitchFamily="34" charset="0"/>
              </a:defRPr>
            </a:lvl5pPr>
            <a:lvl6pPr marL="457189" algn="l" defTabSz="685783" rtl="0" fontAlgn="base">
              <a:lnSpc>
                <a:spcPct val="90000"/>
              </a:lnSpc>
              <a:spcBef>
                <a:spcPct val="0"/>
              </a:spcBef>
              <a:spcAft>
                <a:spcPct val="0"/>
              </a:spcAft>
              <a:defRPr sz="3300">
                <a:solidFill>
                  <a:schemeClr val="tx1"/>
                </a:solidFill>
                <a:latin typeface="Calibri Light" pitchFamily="34" charset="0"/>
              </a:defRPr>
            </a:lvl6pPr>
            <a:lvl7pPr marL="914377" algn="l" defTabSz="685783" rtl="0" fontAlgn="base">
              <a:lnSpc>
                <a:spcPct val="90000"/>
              </a:lnSpc>
              <a:spcBef>
                <a:spcPct val="0"/>
              </a:spcBef>
              <a:spcAft>
                <a:spcPct val="0"/>
              </a:spcAft>
              <a:defRPr sz="3300">
                <a:solidFill>
                  <a:schemeClr val="tx1"/>
                </a:solidFill>
                <a:latin typeface="Calibri Light" pitchFamily="34" charset="0"/>
              </a:defRPr>
            </a:lvl7pPr>
            <a:lvl8pPr marL="1371566" algn="l" defTabSz="685783" rtl="0" fontAlgn="base">
              <a:lnSpc>
                <a:spcPct val="90000"/>
              </a:lnSpc>
              <a:spcBef>
                <a:spcPct val="0"/>
              </a:spcBef>
              <a:spcAft>
                <a:spcPct val="0"/>
              </a:spcAft>
              <a:defRPr sz="3300">
                <a:solidFill>
                  <a:schemeClr val="tx1"/>
                </a:solidFill>
                <a:latin typeface="Calibri Light" pitchFamily="34" charset="0"/>
              </a:defRPr>
            </a:lvl8pPr>
            <a:lvl9pPr marL="1828754" algn="l" defTabSz="685783" rtl="0" fontAlgn="base">
              <a:lnSpc>
                <a:spcPct val="90000"/>
              </a:lnSpc>
              <a:spcBef>
                <a:spcPct val="0"/>
              </a:spcBef>
              <a:spcAft>
                <a:spcPct val="0"/>
              </a:spcAft>
              <a:defRPr sz="3300">
                <a:solidFill>
                  <a:schemeClr val="tx1"/>
                </a:solidFill>
                <a:latin typeface="Calibri Light" pitchFamily="34" charset="0"/>
              </a:defRPr>
            </a:lvl9pPr>
          </a:lstStyle>
          <a:p>
            <a:pPr eaLnBrk="1" hangingPunct="1"/>
            <a:r>
              <a:rPr lang="en-US" sz="3600" dirty="0" smtClean="0">
                <a:latin typeface="Bookman Old Style" charset="0"/>
                <a:ea typeface="ＭＳ Ｐゴシック" charset="0"/>
                <a:cs typeface="ＭＳ Ｐゴシック" charset="0"/>
              </a:rPr>
              <a:t>Adjacency Matrix: Pros and Cons</a:t>
            </a:r>
            <a:br>
              <a:rPr lang="en-US" sz="3600" dirty="0" smtClean="0">
                <a:latin typeface="Bookman Old Style" charset="0"/>
                <a:ea typeface="ＭＳ Ｐゴシック" charset="0"/>
                <a:cs typeface="ＭＳ Ｐゴシック" charset="0"/>
              </a:rPr>
            </a:br>
            <a:endParaRPr lang="en-US" sz="3600" dirty="0">
              <a:latin typeface="Bookman Old Style" charset="0"/>
              <a:ea typeface="ＭＳ Ｐゴシック" charset="0"/>
              <a:cs typeface="ＭＳ Ｐゴシック" charset="0"/>
            </a:endParaRPr>
          </a:p>
        </p:txBody>
      </p:sp>
    </p:spTree>
    <p:extLst>
      <p:ext uri="{BB962C8B-B14F-4D97-AF65-F5344CB8AC3E}">
        <p14:creationId xmlns:p14="http://schemas.microsoft.com/office/powerpoint/2010/main" val="96179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9855" y="140916"/>
            <a:ext cx="6289963" cy="523220"/>
          </a:xfrm>
          <a:prstGeom prst="rect">
            <a:avLst/>
          </a:prstGeom>
        </p:spPr>
        <p:txBody>
          <a:bodyPr wrap="square">
            <a:spAutoFit/>
          </a:bodyPr>
          <a:lstStyle/>
          <a:p>
            <a:pPr algn="ctr"/>
            <a:r>
              <a:rPr lang="en-IN" sz="2800" b="1" i="1" dirty="0">
                <a:solidFill>
                  <a:srgbClr val="FF0000"/>
                </a:solidFill>
              </a:rPr>
              <a:t>Graph representations</a:t>
            </a:r>
            <a:endParaRPr lang="en-IN" sz="2800" dirty="0">
              <a:solidFill>
                <a:srgbClr val="FF0000"/>
              </a:solidFill>
            </a:endParaRPr>
          </a:p>
        </p:txBody>
      </p:sp>
      <p:sp>
        <p:nvSpPr>
          <p:cNvPr id="3" name="Rectangle 2"/>
          <p:cNvSpPr txBox="1">
            <a:spLocks noChangeArrowheads="1"/>
          </p:cNvSpPr>
          <p:nvPr/>
        </p:nvSpPr>
        <p:spPr>
          <a:xfrm>
            <a:off x="637309" y="846138"/>
            <a:ext cx="8229600" cy="1143000"/>
          </a:xfrm>
          <a:prstGeom prst="rect">
            <a:avLst/>
          </a:prstGeom>
        </p:spPr>
        <p:txBody>
          <a:bodyPr>
            <a:normAutofit fontScale="97500"/>
          </a:bodyPr>
          <a:lstStyle>
            <a:lvl1pPr algn="l" defTabSz="68578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783"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783"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783"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783" rtl="0" eaLnBrk="0" fontAlgn="base" hangingPunct="0">
              <a:lnSpc>
                <a:spcPct val="90000"/>
              </a:lnSpc>
              <a:spcBef>
                <a:spcPct val="0"/>
              </a:spcBef>
              <a:spcAft>
                <a:spcPct val="0"/>
              </a:spcAft>
              <a:defRPr sz="3300">
                <a:solidFill>
                  <a:schemeClr val="tx1"/>
                </a:solidFill>
                <a:latin typeface="Calibri Light" pitchFamily="34" charset="0"/>
              </a:defRPr>
            </a:lvl5pPr>
            <a:lvl6pPr marL="457189" algn="l" defTabSz="685783" rtl="0" fontAlgn="base">
              <a:lnSpc>
                <a:spcPct val="90000"/>
              </a:lnSpc>
              <a:spcBef>
                <a:spcPct val="0"/>
              </a:spcBef>
              <a:spcAft>
                <a:spcPct val="0"/>
              </a:spcAft>
              <a:defRPr sz="3300">
                <a:solidFill>
                  <a:schemeClr val="tx1"/>
                </a:solidFill>
                <a:latin typeface="Calibri Light" pitchFamily="34" charset="0"/>
              </a:defRPr>
            </a:lvl6pPr>
            <a:lvl7pPr marL="914377" algn="l" defTabSz="685783" rtl="0" fontAlgn="base">
              <a:lnSpc>
                <a:spcPct val="90000"/>
              </a:lnSpc>
              <a:spcBef>
                <a:spcPct val="0"/>
              </a:spcBef>
              <a:spcAft>
                <a:spcPct val="0"/>
              </a:spcAft>
              <a:defRPr sz="3300">
                <a:solidFill>
                  <a:schemeClr val="tx1"/>
                </a:solidFill>
                <a:latin typeface="Calibri Light" pitchFamily="34" charset="0"/>
              </a:defRPr>
            </a:lvl7pPr>
            <a:lvl8pPr marL="1371566" algn="l" defTabSz="685783" rtl="0" fontAlgn="base">
              <a:lnSpc>
                <a:spcPct val="90000"/>
              </a:lnSpc>
              <a:spcBef>
                <a:spcPct val="0"/>
              </a:spcBef>
              <a:spcAft>
                <a:spcPct val="0"/>
              </a:spcAft>
              <a:defRPr sz="3300">
                <a:solidFill>
                  <a:schemeClr val="tx1"/>
                </a:solidFill>
                <a:latin typeface="Calibri Light" pitchFamily="34" charset="0"/>
              </a:defRPr>
            </a:lvl8pPr>
            <a:lvl9pPr marL="1828754" algn="l" defTabSz="685783" rtl="0" fontAlgn="base">
              <a:lnSpc>
                <a:spcPct val="90000"/>
              </a:lnSpc>
              <a:spcBef>
                <a:spcPct val="0"/>
              </a:spcBef>
              <a:spcAft>
                <a:spcPct val="0"/>
              </a:spcAft>
              <a:defRPr sz="3300">
                <a:solidFill>
                  <a:schemeClr val="tx1"/>
                </a:solidFill>
                <a:latin typeface="Calibri Light" pitchFamily="34" charset="0"/>
              </a:defRPr>
            </a:lvl9pPr>
          </a:lstStyle>
          <a:p>
            <a:pPr eaLnBrk="1" hangingPunct="1"/>
            <a:r>
              <a:rPr lang="en-US" dirty="0" smtClean="0">
                <a:latin typeface="Bookman Old Style" charset="0"/>
                <a:ea typeface="ＭＳ Ｐゴシック" charset="0"/>
                <a:cs typeface="ＭＳ Ｐゴシック" charset="0"/>
              </a:rPr>
              <a:t>Adjacency Matrix Example</a:t>
            </a:r>
            <a:br>
              <a:rPr lang="en-US" dirty="0" smtClean="0">
                <a:latin typeface="Bookman Old Style" charset="0"/>
                <a:ea typeface="ＭＳ Ｐゴシック" charset="0"/>
                <a:cs typeface="ＭＳ Ｐゴシック" charset="0"/>
              </a:rPr>
            </a:br>
            <a:endParaRPr lang="en-US" dirty="0">
              <a:latin typeface="Bookman Old Style" charset="0"/>
              <a:ea typeface="ＭＳ Ｐゴシック" charset="0"/>
              <a:cs typeface="ＭＳ Ｐゴシック" charset="0"/>
            </a:endParaRPr>
          </a:p>
        </p:txBody>
      </p:sp>
      <p:sp>
        <p:nvSpPr>
          <p:cNvPr id="4" name="Rectangle 3"/>
          <p:cNvSpPr txBox="1">
            <a:spLocks noChangeArrowheads="1"/>
          </p:cNvSpPr>
          <p:nvPr/>
        </p:nvSpPr>
        <p:spPr>
          <a:xfrm>
            <a:off x="568036" y="1593273"/>
            <a:ext cx="8229600" cy="4937125"/>
          </a:xfrm>
          <a:prstGeom prst="rect">
            <a:avLst/>
          </a:prstGeom>
        </p:spPr>
        <p:txBody>
          <a:bodyPr/>
          <a:lst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eaLnBrk="1" hangingPunct="1"/>
            <a:r>
              <a:rPr lang="en-US" sz="2800" dirty="0" smtClean="0">
                <a:latin typeface="Gill Sans MT" charset="0"/>
                <a:ea typeface="ＭＳ Ｐゴシック" charset="0"/>
                <a:cs typeface="ＭＳ Ｐゴシック" charset="0"/>
              </a:rPr>
              <a:t>How do we figure out the degree of a given vertex?</a:t>
            </a:r>
          </a:p>
          <a:p>
            <a:pPr eaLnBrk="1" hangingPunct="1"/>
            <a:r>
              <a:rPr lang="en-US" sz="2800" dirty="0" smtClean="0">
                <a:latin typeface="Gill Sans MT" charset="0"/>
                <a:ea typeface="ＭＳ Ｐゴシック" charset="0"/>
                <a:cs typeface="ＭＳ Ｐゴシック" charset="0"/>
              </a:rPr>
              <a:t>How do we find out whether an edge exists from A to B?</a:t>
            </a:r>
          </a:p>
          <a:p>
            <a:pPr eaLnBrk="1" hangingPunct="1"/>
            <a:r>
              <a:rPr lang="en-US" sz="2800" dirty="0" smtClean="0">
                <a:latin typeface="Gill Sans MT" charset="0"/>
                <a:ea typeface="ＭＳ Ｐゴシック" charset="0"/>
                <a:cs typeface="ＭＳ Ｐゴシック" charset="0"/>
              </a:rPr>
              <a:t>How could we look for loops in the graph?</a:t>
            </a:r>
            <a:endParaRPr lang="en-US" sz="2800" dirty="0">
              <a:latin typeface="Gill Sans MT" charset="0"/>
              <a:ea typeface="ＭＳ Ｐゴシック" charset="0"/>
              <a:cs typeface="ＭＳ Ｐゴシック" charset="0"/>
            </a:endParaRPr>
          </a:p>
        </p:txBody>
      </p:sp>
      <p:grpSp>
        <p:nvGrpSpPr>
          <p:cNvPr id="5" name="Group 98"/>
          <p:cNvGrpSpPr>
            <a:grpSpLocks/>
          </p:cNvGrpSpPr>
          <p:nvPr/>
        </p:nvGrpSpPr>
        <p:grpSpPr bwMode="auto">
          <a:xfrm>
            <a:off x="533400" y="3403600"/>
            <a:ext cx="3048000" cy="2595563"/>
            <a:chOff x="730" y="1632"/>
            <a:chExt cx="1920" cy="1635"/>
          </a:xfrm>
        </p:grpSpPr>
        <p:sp>
          <p:nvSpPr>
            <p:cNvPr id="6" name="Rectangle 99"/>
            <p:cNvSpPr>
              <a:spLocks noChangeArrowheads="1"/>
            </p:cNvSpPr>
            <p:nvPr/>
          </p:nvSpPr>
          <p:spPr bwMode="auto">
            <a:xfrm>
              <a:off x="970" y="1913"/>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7" name="Rectangle 100"/>
            <p:cNvSpPr>
              <a:spLocks noChangeArrowheads="1"/>
            </p:cNvSpPr>
            <p:nvPr/>
          </p:nvSpPr>
          <p:spPr bwMode="auto">
            <a:xfrm>
              <a:off x="970" y="2105"/>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8" name="Rectangle 101"/>
            <p:cNvSpPr>
              <a:spLocks noChangeArrowheads="1"/>
            </p:cNvSpPr>
            <p:nvPr/>
          </p:nvSpPr>
          <p:spPr bwMode="auto">
            <a:xfrm>
              <a:off x="970" y="2297"/>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9" name="Rectangle 102"/>
            <p:cNvSpPr>
              <a:spLocks noChangeArrowheads="1"/>
            </p:cNvSpPr>
            <p:nvPr/>
          </p:nvSpPr>
          <p:spPr bwMode="auto">
            <a:xfrm>
              <a:off x="970" y="2489"/>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10" name="Rectangle 103"/>
            <p:cNvSpPr>
              <a:spLocks noChangeArrowheads="1"/>
            </p:cNvSpPr>
            <p:nvPr/>
          </p:nvSpPr>
          <p:spPr bwMode="auto">
            <a:xfrm>
              <a:off x="970" y="2681"/>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11" name="Rectangle 104"/>
            <p:cNvSpPr>
              <a:spLocks noChangeArrowheads="1"/>
            </p:cNvSpPr>
            <p:nvPr/>
          </p:nvSpPr>
          <p:spPr bwMode="auto">
            <a:xfrm>
              <a:off x="970" y="2873"/>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12" name="Rectangle 105"/>
            <p:cNvSpPr>
              <a:spLocks noChangeArrowheads="1"/>
            </p:cNvSpPr>
            <p:nvPr/>
          </p:nvSpPr>
          <p:spPr bwMode="auto">
            <a:xfrm>
              <a:off x="970" y="3065"/>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13" name="Text Box 106"/>
            <p:cNvSpPr txBox="1">
              <a:spLocks noChangeArrowheads="1"/>
            </p:cNvSpPr>
            <p:nvPr/>
          </p:nvSpPr>
          <p:spPr bwMode="auto">
            <a:xfrm>
              <a:off x="730" y="1865"/>
              <a:ext cx="205" cy="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1</a:t>
              </a:r>
            </a:p>
            <a:p>
              <a:r>
                <a:rPr lang="en-US" sz="1800"/>
                <a:t>2</a:t>
              </a:r>
            </a:p>
            <a:p>
              <a:r>
                <a:rPr lang="en-US" sz="1800"/>
                <a:t>3</a:t>
              </a:r>
            </a:p>
            <a:p>
              <a:r>
                <a:rPr lang="en-US" sz="1800"/>
                <a:t>4</a:t>
              </a:r>
            </a:p>
            <a:p>
              <a:r>
                <a:rPr lang="en-US" sz="1800"/>
                <a:t>5</a:t>
              </a:r>
            </a:p>
            <a:p>
              <a:r>
                <a:rPr lang="en-US" sz="1800"/>
                <a:t>6</a:t>
              </a:r>
            </a:p>
            <a:p>
              <a:r>
                <a:rPr lang="en-US" sz="1800"/>
                <a:t>7</a:t>
              </a:r>
            </a:p>
          </p:txBody>
        </p:sp>
        <p:sp>
          <p:nvSpPr>
            <p:cNvPr id="14" name="Rectangle 107"/>
            <p:cNvSpPr>
              <a:spLocks noChangeArrowheads="1"/>
            </p:cNvSpPr>
            <p:nvPr/>
          </p:nvSpPr>
          <p:spPr bwMode="auto">
            <a:xfrm>
              <a:off x="1210" y="1913"/>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15" name="Rectangle 108"/>
            <p:cNvSpPr>
              <a:spLocks noChangeArrowheads="1"/>
            </p:cNvSpPr>
            <p:nvPr/>
          </p:nvSpPr>
          <p:spPr bwMode="auto">
            <a:xfrm>
              <a:off x="1210" y="2105"/>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16" name="Rectangle 109"/>
            <p:cNvSpPr>
              <a:spLocks noChangeArrowheads="1"/>
            </p:cNvSpPr>
            <p:nvPr/>
          </p:nvSpPr>
          <p:spPr bwMode="auto">
            <a:xfrm>
              <a:off x="1210" y="2297"/>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17" name="Rectangle 110"/>
            <p:cNvSpPr>
              <a:spLocks noChangeArrowheads="1"/>
            </p:cNvSpPr>
            <p:nvPr/>
          </p:nvSpPr>
          <p:spPr bwMode="auto">
            <a:xfrm>
              <a:off x="1210" y="2489"/>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18" name="Rectangle 111"/>
            <p:cNvSpPr>
              <a:spLocks noChangeArrowheads="1"/>
            </p:cNvSpPr>
            <p:nvPr/>
          </p:nvSpPr>
          <p:spPr bwMode="auto">
            <a:xfrm>
              <a:off x="1210" y="2681"/>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19" name="Rectangle 112"/>
            <p:cNvSpPr>
              <a:spLocks noChangeArrowheads="1"/>
            </p:cNvSpPr>
            <p:nvPr/>
          </p:nvSpPr>
          <p:spPr bwMode="auto">
            <a:xfrm>
              <a:off x="1210" y="2873"/>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0" name="Rectangle 113"/>
            <p:cNvSpPr>
              <a:spLocks noChangeArrowheads="1"/>
            </p:cNvSpPr>
            <p:nvPr/>
          </p:nvSpPr>
          <p:spPr bwMode="auto">
            <a:xfrm>
              <a:off x="1210" y="3065"/>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21" name="Rectangle 114"/>
            <p:cNvSpPr>
              <a:spLocks noChangeArrowheads="1"/>
            </p:cNvSpPr>
            <p:nvPr/>
          </p:nvSpPr>
          <p:spPr bwMode="auto">
            <a:xfrm>
              <a:off x="1450" y="1913"/>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2" name="Rectangle 115"/>
            <p:cNvSpPr>
              <a:spLocks noChangeArrowheads="1"/>
            </p:cNvSpPr>
            <p:nvPr/>
          </p:nvSpPr>
          <p:spPr bwMode="auto">
            <a:xfrm>
              <a:off x="1450" y="2105"/>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23" name="Rectangle 116"/>
            <p:cNvSpPr>
              <a:spLocks noChangeArrowheads="1"/>
            </p:cNvSpPr>
            <p:nvPr/>
          </p:nvSpPr>
          <p:spPr bwMode="auto">
            <a:xfrm>
              <a:off x="1450" y="2297"/>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4" name="Rectangle 117"/>
            <p:cNvSpPr>
              <a:spLocks noChangeArrowheads="1"/>
            </p:cNvSpPr>
            <p:nvPr/>
          </p:nvSpPr>
          <p:spPr bwMode="auto">
            <a:xfrm>
              <a:off x="1450" y="2489"/>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25" name="Rectangle 118"/>
            <p:cNvSpPr>
              <a:spLocks noChangeArrowheads="1"/>
            </p:cNvSpPr>
            <p:nvPr/>
          </p:nvSpPr>
          <p:spPr bwMode="auto">
            <a:xfrm>
              <a:off x="1450" y="2681"/>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6" name="Rectangle 119"/>
            <p:cNvSpPr>
              <a:spLocks noChangeArrowheads="1"/>
            </p:cNvSpPr>
            <p:nvPr/>
          </p:nvSpPr>
          <p:spPr bwMode="auto">
            <a:xfrm>
              <a:off x="1450" y="2873"/>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7" name="Rectangle 120"/>
            <p:cNvSpPr>
              <a:spLocks noChangeArrowheads="1"/>
            </p:cNvSpPr>
            <p:nvPr/>
          </p:nvSpPr>
          <p:spPr bwMode="auto">
            <a:xfrm>
              <a:off x="1450" y="3065"/>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8" name="Rectangle 121"/>
            <p:cNvSpPr>
              <a:spLocks noChangeArrowheads="1"/>
            </p:cNvSpPr>
            <p:nvPr/>
          </p:nvSpPr>
          <p:spPr bwMode="auto">
            <a:xfrm>
              <a:off x="1690" y="1913"/>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9" name="Rectangle 122"/>
            <p:cNvSpPr>
              <a:spLocks noChangeArrowheads="1"/>
            </p:cNvSpPr>
            <p:nvPr/>
          </p:nvSpPr>
          <p:spPr bwMode="auto">
            <a:xfrm>
              <a:off x="1690" y="2105"/>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30" name="Rectangle 123"/>
            <p:cNvSpPr>
              <a:spLocks noChangeArrowheads="1"/>
            </p:cNvSpPr>
            <p:nvPr/>
          </p:nvSpPr>
          <p:spPr bwMode="auto">
            <a:xfrm>
              <a:off x="1690" y="2297"/>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31" name="Rectangle 124"/>
            <p:cNvSpPr>
              <a:spLocks noChangeArrowheads="1"/>
            </p:cNvSpPr>
            <p:nvPr/>
          </p:nvSpPr>
          <p:spPr bwMode="auto">
            <a:xfrm>
              <a:off x="1690" y="2489"/>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32" name="Rectangle 125"/>
            <p:cNvSpPr>
              <a:spLocks noChangeArrowheads="1"/>
            </p:cNvSpPr>
            <p:nvPr/>
          </p:nvSpPr>
          <p:spPr bwMode="auto">
            <a:xfrm>
              <a:off x="1690" y="2681"/>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33" name="Rectangle 126"/>
            <p:cNvSpPr>
              <a:spLocks noChangeArrowheads="1"/>
            </p:cNvSpPr>
            <p:nvPr/>
          </p:nvSpPr>
          <p:spPr bwMode="auto">
            <a:xfrm>
              <a:off x="1690" y="2873"/>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34" name="Rectangle 127"/>
            <p:cNvSpPr>
              <a:spLocks noChangeArrowheads="1"/>
            </p:cNvSpPr>
            <p:nvPr/>
          </p:nvSpPr>
          <p:spPr bwMode="auto">
            <a:xfrm>
              <a:off x="1690" y="3065"/>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35" name="Rectangle 128"/>
            <p:cNvSpPr>
              <a:spLocks noChangeArrowheads="1"/>
            </p:cNvSpPr>
            <p:nvPr/>
          </p:nvSpPr>
          <p:spPr bwMode="auto">
            <a:xfrm>
              <a:off x="1930" y="1913"/>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36" name="Rectangle 129"/>
            <p:cNvSpPr>
              <a:spLocks noChangeArrowheads="1"/>
            </p:cNvSpPr>
            <p:nvPr/>
          </p:nvSpPr>
          <p:spPr bwMode="auto">
            <a:xfrm>
              <a:off x="1930" y="2105"/>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37" name="Rectangle 130"/>
            <p:cNvSpPr>
              <a:spLocks noChangeArrowheads="1"/>
            </p:cNvSpPr>
            <p:nvPr/>
          </p:nvSpPr>
          <p:spPr bwMode="auto">
            <a:xfrm>
              <a:off x="1930" y="2297"/>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38" name="Rectangle 131"/>
            <p:cNvSpPr>
              <a:spLocks noChangeArrowheads="1"/>
            </p:cNvSpPr>
            <p:nvPr/>
          </p:nvSpPr>
          <p:spPr bwMode="auto">
            <a:xfrm>
              <a:off x="1930" y="2489"/>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39" name="Rectangle 132"/>
            <p:cNvSpPr>
              <a:spLocks noChangeArrowheads="1"/>
            </p:cNvSpPr>
            <p:nvPr/>
          </p:nvSpPr>
          <p:spPr bwMode="auto">
            <a:xfrm>
              <a:off x="1930" y="2681"/>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40" name="Rectangle 133"/>
            <p:cNvSpPr>
              <a:spLocks noChangeArrowheads="1"/>
            </p:cNvSpPr>
            <p:nvPr/>
          </p:nvSpPr>
          <p:spPr bwMode="auto">
            <a:xfrm>
              <a:off x="1930" y="2873"/>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41" name="Rectangle 134"/>
            <p:cNvSpPr>
              <a:spLocks noChangeArrowheads="1"/>
            </p:cNvSpPr>
            <p:nvPr/>
          </p:nvSpPr>
          <p:spPr bwMode="auto">
            <a:xfrm>
              <a:off x="1930" y="3065"/>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42" name="Rectangle 135"/>
            <p:cNvSpPr>
              <a:spLocks noChangeArrowheads="1"/>
            </p:cNvSpPr>
            <p:nvPr/>
          </p:nvSpPr>
          <p:spPr bwMode="auto">
            <a:xfrm>
              <a:off x="2170" y="1913"/>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43" name="Rectangle 136"/>
            <p:cNvSpPr>
              <a:spLocks noChangeArrowheads="1"/>
            </p:cNvSpPr>
            <p:nvPr/>
          </p:nvSpPr>
          <p:spPr bwMode="auto">
            <a:xfrm>
              <a:off x="2170" y="2105"/>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44" name="Rectangle 137"/>
            <p:cNvSpPr>
              <a:spLocks noChangeArrowheads="1"/>
            </p:cNvSpPr>
            <p:nvPr/>
          </p:nvSpPr>
          <p:spPr bwMode="auto">
            <a:xfrm>
              <a:off x="2170" y="2297"/>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45" name="Rectangle 138"/>
            <p:cNvSpPr>
              <a:spLocks noChangeArrowheads="1"/>
            </p:cNvSpPr>
            <p:nvPr/>
          </p:nvSpPr>
          <p:spPr bwMode="auto">
            <a:xfrm>
              <a:off x="2170" y="2489"/>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46" name="Rectangle 139"/>
            <p:cNvSpPr>
              <a:spLocks noChangeArrowheads="1"/>
            </p:cNvSpPr>
            <p:nvPr/>
          </p:nvSpPr>
          <p:spPr bwMode="auto">
            <a:xfrm>
              <a:off x="2170" y="2681"/>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47" name="Rectangle 140"/>
            <p:cNvSpPr>
              <a:spLocks noChangeArrowheads="1"/>
            </p:cNvSpPr>
            <p:nvPr/>
          </p:nvSpPr>
          <p:spPr bwMode="auto">
            <a:xfrm>
              <a:off x="2170" y="2873"/>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48" name="Rectangle 141"/>
            <p:cNvSpPr>
              <a:spLocks noChangeArrowheads="1"/>
            </p:cNvSpPr>
            <p:nvPr/>
          </p:nvSpPr>
          <p:spPr bwMode="auto">
            <a:xfrm>
              <a:off x="2170" y="3065"/>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49" name="Rectangle 142"/>
            <p:cNvSpPr>
              <a:spLocks noChangeArrowheads="1"/>
            </p:cNvSpPr>
            <p:nvPr/>
          </p:nvSpPr>
          <p:spPr bwMode="auto">
            <a:xfrm>
              <a:off x="2410" y="1913"/>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50" name="Rectangle 143"/>
            <p:cNvSpPr>
              <a:spLocks noChangeArrowheads="1"/>
            </p:cNvSpPr>
            <p:nvPr/>
          </p:nvSpPr>
          <p:spPr bwMode="auto">
            <a:xfrm>
              <a:off x="2410" y="2105"/>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51" name="Rectangle 144"/>
            <p:cNvSpPr>
              <a:spLocks noChangeArrowheads="1"/>
            </p:cNvSpPr>
            <p:nvPr/>
          </p:nvSpPr>
          <p:spPr bwMode="auto">
            <a:xfrm>
              <a:off x="2410" y="2297"/>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52" name="Rectangle 145"/>
            <p:cNvSpPr>
              <a:spLocks noChangeArrowheads="1"/>
            </p:cNvSpPr>
            <p:nvPr/>
          </p:nvSpPr>
          <p:spPr bwMode="auto">
            <a:xfrm>
              <a:off x="2410" y="2489"/>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53" name="Rectangle 146"/>
            <p:cNvSpPr>
              <a:spLocks noChangeArrowheads="1"/>
            </p:cNvSpPr>
            <p:nvPr/>
          </p:nvSpPr>
          <p:spPr bwMode="auto">
            <a:xfrm>
              <a:off x="2410" y="2681"/>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54" name="Rectangle 147"/>
            <p:cNvSpPr>
              <a:spLocks noChangeArrowheads="1"/>
            </p:cNvSpPr>
            <p:nvPr/>
          </p:nvSpPr>
          <p:spPr bwMode="auto">
            <a:xfrm>
              <a:off x="2410" y="2873"/>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55" name="Rectangle 148"/>
            <p:cNvSpPr>
              <a:spLocks noChangeArrowheads="1"/>
            </p:cNvSpPr>
            <p:nvPr/>
          </p:nvSpPr>
          <p:spPr bwMode="auto">
            <a:xfrm>
              <a:off x="2410" y="3065"/>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56" name="Text Box 149"/>
            <p:cNvSpPr txBox="1">
              <a:spLocks noChangeArrowheads="1"/>
            </p:cNvSpPr>
            <p:nvPr/>
          </p:nvSpPr>
          <p:spPr bwMode="auto">
            <a:xfrm>
              <a:off x="960" y="1632"/>
              <a:ext cx="16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1    </a:t>
              </a:r>
              <a:r>
                <a:rPr lang="en-US" sz="1800" dirty="0" smtClean="0"/>
                <a:t> 2    </a:t>
              </a:r>
              <a:r>
                <a:rPr lang="en-US" sz="1800" dirty="0"/>
                <a:t>3   4   </a:t>
              </a:r>
              <a:r>
                <a:rPr lang="en-US" sz="1800" dirty="0" smtClean="0"/>
                <a:t>  5    </a:t>
              </a:r>
              <a:r>
                <a:rPr lang="en-US" sz="1800" dirty="0"/>
                <a:t>6   7</a:t>
              </a:r>
            </a:p>
          </p:txBody>
        </p:sp>
      </p:grpSp>
      <p:grpSp>
        <p:nvGrpSpPr>
          <p:cNvPr id="57" name="Group 4"/>
          <p:cNvGrpSpPr>
            <a:grpSpLocks/>
          </p:cNvGrpSpPr>
          <p:nvPr/>
        </p:nvGrpSpPr>
        <p:grpSpPr bwMode="auto">
          <a:xfrm>
            <a:off x="7398761" y="3403600"/>
            <a:ext cx="3690938" cy="2630487"/>
            <a:chOff x="3274" y="1296"/>
            <a:chExt cx="2325" cy="1920"/>
          </a:xfrm>
        </p:grpSpPr>
        <p:sp>
          <p:nvSpPr>
            <p:cNvPr id="58" name="Rectangle 5"/>
            <p:cNvSpPr>
              <a:spLocks noChangeArrowheads="1"/>
            </p:cNvSpPr>
            <p:nvPr/>
          </p:nvSpPr>
          <p:spPr bwMode="auto">
            <a:xfrm>
              <a:off x="3514" y="1751"/>
              <a:ext cx="192" cy="192"/>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59" name="Rectangle 6"/>
            <p:cNvSpPr>
              <a:spLocks noChangeArrowheads="1"/>
            </p:cNvSpPr>
            <p:nvPr/>
          </p:nvSpPr>
          <p:spPr bwMode="auto">
            <a:xfrm>
              <a:off x="3322" y="2615"/>
              <a:ext cx="192" cy="192"/>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60" name="Rectangle 7"/>
            <p:cNvSpPr>
              <a:spLocks noChangeArrowheads="1"/>
            </p:cNvSpPr>
            <p:nvPr/>
          </p:nvSpPr>
          <p:spPr bwMode="auto">
            <a:xfrm>
              <a:off x="4330" y="2903"/>
              <a:ext cx="192" cy="192"/>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61" name="Rectangle 8"/>
            <p:cNvSpPr>
              <a:spLocks noChangeArrowheads="1"/>
            </p:cNvSpPr>
            <p:nvPr/>
          </p:nvSpPr>
          <p:spPr bwMode="auto">
            <a:xfrm>
              <a:off x="5194" y="2615"/>
              <a:ext cx="192" cy="192"/>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62" name="Rectangle 9"/>
            <p:cNvSpPr>
              <a:spLocks noChangeArrowheads="1"/>
            </p:cNvSpPr>
            <p:nvPr/>
          </p:nvSpPr>
          <p:spPr bwMode="auto">
            <a:xfrm>
              <a:off x="4330" y="2183"/>
              <a:ext cx="192" cy="192"/>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63" name="Rectangle 10"/>
            <p:cNvSpPr>
              <a:spLocks noChangeArrowheads="1"/>
            </p:cNvSpPr>
            <p:nvPr/>
          </p:nvSpPr>
          <p:spPr bwMode="auto">
            <a:xfrm>
              <a:off x="4426" y="1559"/>
              <a:ext cx="192" cy="192"/>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64" name="Rectangle 11"/>
            <p:cNvSpPr>
              <a:spLocks noChangeArrowheads="1"/>
            </p:cNvSpPr>
            <p:nvPr/>
          </p:nvSpPr>
          <p:spPr bwMode="auto">
            <a:xfrm>
              <a:off x="5338" y="1895"/>
              <a:ext cx="192" cy="192"/>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65" name="Line 12"/>
            <p:cNvSpPr>
              <a:spLocks noChangeShapeType="1"/>
            </p:cNvSpPr>
            <p:nvPr/>
          </p:nvSpPr>
          <p:spPr bwMode="auto">
            <a:xfrm flipV="1">
              <a:off x="3744" y="1654"/>
              <a:ext cx="682" cy="1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 name="Line 13"/>
            <p:cNvSpPr>
              <a:spLocks noChangeShapeType="1"/>
            </p:cNvSpPr>
            <p:nvPr/>
          </p:nvSpPr>
          <p:spPr bwMode="auto">
            <a:xfrm flipH="1">
              <a:off x="4426" y="1751"/>
              <a:ext cx="96"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 name="Line 14"/>
            <p:cNvSpPr>
              <a:spLocks noChangeShapeType="1"/>
            </p:cNvSpPr>
            <p:nvPr/>
          </p:nvSpPr>
          <p:spPr bwMode="auto">
            <a:xfrm>
              <a:off x="4618" y="1655"/>
              <a:ext cx="72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15"/>
            <p:cNvSpPr>
              <a:spLocks noChangeShapeType="1"/>
            </p:cNvSpPr>
            <p:nvPr/>
          </p:nvSpPr>
          <p:spPr bwMode="auto">
            <a:xfrm>
              <a:off x="4522" y="2279"/>
              <a:ext cx="672"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16"/>
            <p:cNvSpPr>
              <a:spLocks noChangeShapeType="1"/>
            </p:cNvSpPr>
            <p:nvPr/>
          </p:nvSpPr>
          <p:spPr bwMode="auto">
            <a:xfrm flipH="1">
              <a:off x="5338" y="2087"/>
              <a:ext cx="96"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17"/>
            <p:cNvSpPr>
              <a:spLocks noChangeShapeType="1"/>
            </p:cNvSpPr>
            <p:nvPr/>
          </p:nvSpPr>
          <p:spPr bwMode="auto">
            <a:xfrm>
              <a:off x="4426" y="2375"/>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 name="Line 18"/>
            <p:cNvSpPr>
              <a:spLocks noChangeShapeType="1"/>
            </p:cNvSpPr>
            <p:nvPr/>
          </p:nvSpPr>
          <p:spPr bwMode="auto">
            <a:xfrm flipV="1">
              <a:off x="4522" y="2759"/>
              <a:ext cx="672"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19"/>
            <p:cNvSpPr>
              <a:spLocks noChangeShapeType="1"/>
            </p:cNvSpPr>
            <p:nvPr/>
          </p:nvSpPr>
          <p:spPr bwMode="auto">
            <a:xfrm>
              <a:off x="3514" y="2711"/>
              <a:ext cx="816"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0"/>
            <p:cNvSpPr>
              <a:spLocks noChangeShapeType="1"/>
            </p:cNvSpPr>
            <p:nvPr/>
          </p:nvSpPr>
          <p:spPr bwMode="auto">
            <a:xfrm flipH="1">
              <a:off x="3418" y="1943"/>
              <a:ext cx="192"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 name="Line 21"/>
            <p:cNvSpPr>
              <a:spLocks noChangeShapeType="1"/>
            </p:cNvSpPr>
            <p:nvPr/>
          </p:nvSpPr>
          <p:spPr bwMode="auto">
            <a:xfrm>
              <a:off x="3706" y="1943"/>
              <a:ext cx="672" cy="9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Text Box 22"/>
            <p:cNvSpPr txBox="1">
              <a:spLocks noChangeArrowheads="1"/>
            </p:cNvSpPr>
            <p:nvPr/>
          </p:nvSpPr>
          <p:spPr bwMode="auto">
            <a:xfrm>
              <a:off x="3274" y="1511"/>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1</a:t>
              </a:r>
            </a:p>
          </p:txBody>
        </p:sp>
        <p:sp>
          <p:nvSpPr>
            <p:cNvPr id="76" name="Text Box 23"/>
            <p:cNvSpPr txBox="1">
              <a:spLocks noChangeArrowheads="1"/>
            </p:cNvSpPr>
            <p:nvPr/>
          </p:nvSpPr>
          <p:spPr bwMode="auto">
            <a:xfrm>
              <a:off x="4176" y="129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2</a:t>
              </a:r>
            </a:p>
          </p:txBody>
        </p:sp>
        <p:sp>
          <p:nvSpPr>
            <p:cNvPr id="77" name="Text Box 24"/>
            <p:cNvSpPr txBox="1">
              <a:spLocks noChangeArrowheads="1"/>
            </p:cNvSpPr>
            <p:nvPr/>
          </p:nvSpPr>
          <p:spPr bwMode="auto">
            <a:xfrm>
              <a:off x="5376" y="158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3</a:t>
              </a:r>
            </a:p>
          </p:txBody>
        </p:sp>
        <p:sp>
          <p:nvSpPr>
            <p:cNvPr id="78" name="Text Box 25"/>
            <p:cNvSpPr txBox="1">
              <a:spLocks noChangeArrowheads="1"/>
            </p:cNvSpPr>
            <p:nvPr/>
          </p:nvSpPr>
          <p:spPr bwMode="auto">
            <a:xfrm>
              <a:off x="5376" y="240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4</a:t>
              </a:r>
            </a:p>
          </p:txBody>
        </p:sp>
        <p:sp>
          <p:nvSpPr>
            <p:cNvPr id="79" name="Text Box 26"/>
            <p:cNvSpPr txBox="1">
              <a:spLocks noChangeArrowheads="1"/>
            </p:cNvSpPr>
            <p:nvPr/>
          </p:nvSpPr>
          <p:spPr bwMode="auto">
            <a:xfrm>
              <a:off x="4560" y="292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5</a:t>
              </a:r>
            </a:p>
          </p:txBody>
        </p:sp>
        <p:sp>
          <p:nvSpPr>
            <p:cNvPr id="80" name="Text Box 27"/>
            <p:cNvSpPr txBox="1">
              <a:spLocks noChangeArrowheads="1"/>
            </p:cNvSpPr>
            <p:nvPr/>
          </p:nvSpPr>
          <p:spPr bwMode="auto">
            <a:xfrm>
              <a:off x="3456" y="273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6</a:t>
              </a:r>
            </a:p>
          </p:txBody>
        </p:sp>
        <p:sp>
          <p:nvSpPr>
            <p:cNvPr id="81" name="Text Box 28"/>
            <p:cNvSpPr txBox="1">
              <a:spLocks noChangeArrowheads="1"/>
            </p:cNvSpPr>
            <p:nvPr/>
          </p:nvSpPr>
          <p:spPr bwMode="auto">
            <a:xfrm>
              <a:off x="4128" y="201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7</a:t>
              </a:r>
            </a:p>
          </p:txBody>
        </p:sp>
      </p:grpSp>
    </p:spTree>
    <p:extLst>
      <p:ext uri="{BB962C8B-B14F-4D97-AF65-F5344CB8AC3E}">
        <p14:creationId xmlns:p14="http://schemas.microsoft.com/office/powerpoint/2010/main" val="168066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additive="base">
                                        <p:cTn id="25" dur="500" fill="hold"/>
                                        <p:tgtEl>
                                          <p:spTgt spid="57"/>
                                        </p:tgtEl>
                                        <p:attrNameLst>
                                          <p:attrName>ppt_x</p:attrName>
                                        </p:attrNameLst>
                                      </p:cBhvr>
                                      <p:tavLst>
                                        <p:tav tm="0">
                                          <p:val>
                                            <p:strVal val="#ppt_x"/>
                                          </p:val>
                                        </p:tav>
                                        <p:tav tm="100000">
                                          <p:val>
                                            <p:strVal val="#ppt_x"/>
                                          </p:val>
                                        </p:tav>
                                      </p:tavLst>
                                    </p:anim>
                                    <p:anim calcmode="lin" valueType="num">
                                      <p:cBhvr additive="base">
                                        <p:cTn id="26"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9855" y="140916"/>
            <a:ext cx="6289963" cy="523220"/>
          </a:xfrm>
          <a:prstGeom prst="rect">
            <a:avLst/>
          </a:prstGeom>
        </p:spPr>
        <p:txBody>
          <a:bodyPr wrap="square">
            <a:spAutoFit/>
          </a:bodyPr>
          <a:lstStyle/>
          <a:p>
            <a:pPr algn="ctr"/>
            <a:r>
              <a:rPr lang="en-IN" sz="2800" b="1" i="1" dirty="0">
                <a:solidFill>
                  <a:srgbClr val="FF0000"/>
                </a:solidFill>
              </a:rPr>
              <a:t>Graph representations</a:t>
            </a:r>
            <a:endParaRPr lang="en-IN" sz="2800" dirty="0">
              <a:solidFill>
                <a:srgbClr val="FF0000"/>
              </a:solidFill>
            </a:endParaRPr>
          </a:p>
        </p:txBody>
      </p:sp>
      <p:sp>
        <p:nvSpPr>
          <p:cNvPr id="3" name="Rectangle 2"/>
          <p:cNvSpPr txBox="1">
            <a:spLocks noChangeArrowheads="1"/>
          </p:cNvSpPr>
          <p:nvPr/>
        </p:nvSpPr>
        <p:spPr>
          <a:xfrm>
            <a:off x="623454" y="846138"/>
            <a:ext cx="8229600" cy="1143000"/>
          </a:xfrm>
          <a:prstGeom prst="rect">
            <a:avLst/>
          </a:prstGeom>
        </p:spPr>
        <p:txBody>
          <a:bodyPr>
            <a:normAutofit fontScale="97500"/>
          </a:bodyPr>
          <a:lstStyle>
            <a:lvl1pPr algn="l" defTabSz="68578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783"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783"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783"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783" rtl="0" eaLnBrk="0" fontAlgn="base" hangingPunct="0">
              <a:lnSpc>
                <a:spcPct val="90000"/>
              </a:lnSpc>
              <a:spcBef>
                <a:spcPct val="0"/>
              </a:spcBef>
              <a:spcAft>
                <a:spcPct val="0"/>
              </a:spcAft>
              <a:defRPr sz="3300">
                <a:solidFill>
                  <a:schemeClr val="tx1"/>
                </a:solidFill>
                <a:latin typeface="Calibri Light" pitchFamily="34" charset="0"/>
              </a:defRPr>
            </a:lvl5pPr>
            <a:lvl6pPr marL="457189" algn="l" defTabSz="685783" rtl="0" fontAlgn="base">
              <a:lnSpc>
                <a:spcPct val="90000"/>
              </a:lnSpc>
              <a:spcBef>
                <a:spcPct val="0"/>
              </a:spcBef>
              <a:spcAft>
                <a:spcPct val="0"/>
              </a:spcAft>
              <a:defRPr sz="3300">
                <a:solidFill>
                  <a:schemeClr val="tx1"/>
                </a:solidFill>
                <a:latin typeface="Calibri Light" pitchFamily="34" charset="0"/>
              </a:defRPr>
            </a:lvl6pPr>
            <a:lvl7pPr marL="914377" algn="l" defTabSz="685783" rtl="0" fontAlgn="base">
              <a:lnSpc>
                <a:spcPct val="90000"/>
              </a:lnSpc>
              <a:spcBef>
                <a:spcPct val="0"/>
              </a:spcBef>
              <a:spcAft>
                <a:spcPct val="0"/>
              </a:spcAft>
              <a:defRPr sz="3300">
                <a:solidFill>
                  <a:schemeClr val="tx1"/>
                </a:solidFill>
                <a:latin typeface="Calibri Light" pitchFamily="34" charset="0"/>
              </a:defRPr>
            </a:lvl7pPr>
            <a:lvl8pPr marL="1371566" algn="l" defTabSz="685783" rtl="0" fontAlgn="base">
              <a:lnSpc>
                <a:spcPct val="90000"/>
              </a:lnSpc>
              <a:spcBef>
                <a:spcPct val="0"/>
              </a:spcBef>
              <a:spcAft>
                <a:spcPct val="0"/>
              </a:spcAft>
              <a:defRPr sz="3300">
                <a:solidFill>
                  <a:schemeClr val="tx1"/>
                </a:solidFill>
                <a:latin typeface="Calibri Light" pitchFamily="34" charset="0"/>
              </a:defRPr>
            </a:lvl8pPr>
            <a:lvl9pPr marL="1828754" algn="l" defTabSz="685783" rtl="0" fontAlgn="base">
              <a:lnSpc>
                <a:spcPct val="90000"/>
              </a:lnSpc>
              <a:spcBef>
                <a:spcPct val="0"/>
              </a:spcBef>
              <a:spcAft>
                <a:spcPct val="0"/>
              </a:spcAft>
              <a:defRPr sz="3300">
                <a:solidFill>
                  <a:schemeClr val="tx1"/>
                </a:solidFill>
                <a:latin typeface="Calibri Light" pitchFamily="34" charset="0"/>
              </a:defRPr>
            </a:lvl9pPr>
          </a:lstStyle>
          <a:p>
            <a:pPr eaLnBrk="1" hangingPunct="1"/>
            <a:r>
              <a:rPr lang="en-US" dirty="0" smtClean="0">
                <a:latin typeface="Bookman Old Style" charset="0"/>
                <a:ea typeface="ＭＳ Ｐゴシック" charset="0"/>
                <a:cs typeface="ＭＳ Ｐゴシック" charset="0"/>
              </a:rPr>
              <a:t>Adjacency Lists</a:t>
            </a:r>
            <a:br>
              <a:rPr lang="en-US" dirty="0" smtClean="0">
                <a:latin typeface="Bookman Old Style" charset="0"/>
                <a:ea typeface="ＭＳ Ｐゴシック" charset="0"/>
                <a:cs typeface="ＭＳ Ｐゴシック" charset="0"/>
              </a:rPr>
            </a:br>
            <a:endParaRPr lang="en-US" dirty="0">
              <a:latin typeface="Bookman Old Style" charset="0"/>
              <a:ea typeface="ＭＳ Ｐゴシック" charset="0"/>
              <a:cs typeface="ＭＳ Ｐゴシック" charset="0"/>
            </a:endParaRPr>
          </a:p>
        </p:txBody>
      </p:sp>
      <p:sp>
        <p:nvSpPr>
          <p:cNvPr id="4" name="Rectangle 3"/>
          <p:cNvSpPr txBox="1">
            <a:spLocks noChangeArrowheads="1"/>
          </p:cNvSpPr>
          <p:nvPr/>
        </p:nvSpPr>
        <p:spPr>
          <a:xfrm>
            <a:off x="858982" y="1593273"/>
            <a:ext cx="8229600" cy="4937125"/>
          </a:xfrm>
          <a:prstGeom prst="rect">
            <a:avLst/>
          </a:prstGeom>
        </p:spPr>
        <p:txBody>
          <a:bodyPr/>
          <a:lst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eaLnBrk="1" hangingPunct="1"/>
            <a:r>
              <a:rPr lang="en-US" b="1" dirty="0" smtClean="0">
                <a:latin typeface="Gill Sans MT" charset="0"/>
                <a:ea typeface="ＭＳ Ｐゴシック" charset="0"/>
                <a:cs typeface="ＭＳ Ｐゴシック" charset="0"/>
              </a:rPr>
              <a:t>adjacency list</a:t>
            </a:r>
            <a:r>
              <a:rPr lang="en-US" dirty="0" smtClean="0">
                <a:latin typeface="Gill Sans MT" charset="0"/>
                <a:ea typeface="ＭＳ Ｐゴシック" charset="0"/>
                <a:cs typeface="ＭＳ Ｐゴシック" charset="0"/>
              </a:rPr>
              <a:t>: stores edges as individual linked lists of references to each vertex's neighbors</a:t>
            </a:r>
          </a:p>
          <a:p>
            <a:pPr lvl="1" eaLnBrk="1" hangingPunct="1"/>
            <a:endParaRPr lang="en-US" dirty="0">
              <a:latin typeface="Gill Sans MT" charset="0"/>
              <a:ea typeface="ＭＳ Ｐゴシック" charset="0"/>
            </a:endParaRPr>
          </a:p>
        </p:txBody>
      </p:sp>
      <p:pic>
        <p:nvPicPr>
          <p:cNvPr id="5" name="Picture 4" descr="Fig_14.02pct                                                   00068A0DPorkchop                       B3B4845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3975" y="3054350"/>
            <a:ext cx="4130675"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364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9855" y="140916"/>
            <a:ext cx="6289963" cy="523220"/>
          </a:xfrm>
          <a:prstGeom prst="rect">
            <a:avLst/>
          </a:prstGeom>
        </p:spPr>
        <p:txBody>
          <a:bodyPr wrap="square">
            <a:spAutoFit/>
          </a:bodyPr>
          <a:lstStyle/>
          <a:p>
            <a:pPr algn="ctr"/>
            <a:r>
              <a:rPr lang="en-IN" sz="2800" b="1" i="1" dirty="0">
                <a:solidFill>
                  <a:srgbClr val="FF0000"/>
                </a:solidFill>
              </a:rPr>
              <a:t>Graph representations</a:t>
            </a:r>
            <a:endParaRPr lang="en-IN" sz="2800" dirty="0">
              <a:solidFill>
                <a:srgbClr val="FF0000"/>
              </a:solidFill>
            </a:endParaRPr>
          </a:p>
        </p:txBody>
      </p:sp>
      <p:sp>
        <p:nvSpPr>
          <p:cNvPr id="3" name="Rectangle 2"/>
          <p:cNvSpPr txBox="1">
            <a:spLocks noChangeArrowheads="1"/>
          </p:cNvSpPr>
          <p:nvPr/>
        </p:nvSpPr>
        <p:spPr>
          <a:xfrm>
            <a:off x="900546" y="1078202"/>
            <a:ext cx="8229600" cy="1143000"/>
          </a:xfrm>
          <a:prstGeom prst="rect">
            <a:avLst/>
          </a:prstGeom>
        </p:spPr>
        <p:txBody>
          <a:bodyPr>
            <a:normAutofit fontScale="97500" lnSpcReduction="10000"/>
          </a:bodyPr>
          <a:lstStyle>
            <a:lvl1pPr algn="l" defTabSz="68578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783"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783"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783"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783" rtl="0" eaLnBrk="0" fontAlgn="base" hangingPunct="0">
              <a:lnSpc>
                <a:spcPct val="90000"/>
              </a:lnSpc>
              <a:spcBef>
                <a:spcPct val="0"/>
              </a:spcBef>
              <a:spcAft>
                <a:spcPct val="0"/>
              </a:spcAft>
              <a:defRPr sz="3300">
                <a:solidFill>
                  <a:schemeClr val="tx1"/>
                </a:solidFill>
                <a:latin typeface="Calibri Light" pitchFamily="34" charset="0"/>
              </a:defRPr>
            </a:lvl5pPr>
            <a:lvl6pPr marL="457189" algn="l" defTabSz="685783" rtl="0" fontAlgn="base">
              <a:lnSpc>
                <a:spcPct val="90000"/>
              </a:lnSpc>
              <a:spcBef>
                <a:spcPct val="0"/>
              </a:spcBef>
              <a:spcAft>
                <a:spcPct val="0"/>
              </a:spcAft>
              <a:defRPr sz="3300">
                <a:solidFill>
                  <a:schemeClr val="tx1"/>
                </a:solidFill>
                <a:latin typeface="Calibri Light" pitchFamily="34" charset="0"/>
              </a:defRPr>
            </a:lvl6pPr>
            <a:lvl7pPr marL="914377" algn="l" defTabSz="685783" rtl="0" fontAlgn="base">
              <a:lnSpc>
                <a:spcPct val="90000"/>
              </a:lnSpc>
              <a:spcBef>
                <a:spcPct val="0"/>
              </a:spcBef>
              <a:spcAft>
                <a:spcPct val="0"/>
              </a:spcAft>
              <a:defRPr sz="3300">
                <a:solidFill>
                  <a:schemeClr val="tx1"/>
                </a:solidFill>
                <a:latin typeface="Calibri Light" pitchFamily="34" charset="0"/>
              </a:defRPr>
            </a:lvl7pPr>
            <a:lvl8pPr marL="1371566" algn="l" defTabSz="685783" rtl="0" fontAlgn="base">
              <a:lnSpc>
                <a:spcPct val="90000"/>
              </a:lnSpc>
              <a:spcBef>
                <a:spcPct val="0"/>
              </a:spcBef>
              <a:spcAft>
                <a:spcPct val="0"/>
              </a:spcAft>
              <a:defRPr sz="3300">
                <a:solidFill>
                  <a:schemeClr val="tx1"/>
                </a:solidFill>
                <a:latin typeface="Calibri Light" pitchFamily="34" charset="0"/>
              </a:defRPr>
            </a:lvl8pPr>
            <a:lvl9pPr marL="1828754" algn="l" defTabSz="685783" rtl="0" fontAlgn="base">
              <a:lnSpc>
                <a:spcPct val="90000"/>
              </a:lnSpc>
              <a:spcBef>
                <a:spcPct val="0"/>
              </a:spcBef>
              <a:spcAft>
                <a:spcPct val="0"/>
              </a:spcAft>
              <a:defRPr sz="3300">
                <a:solidFill>
                  <a:schemeClr val="tx1"/>
                </a:solidFill>
                <a:latin typeface="Calibri Light" pitchFamily="34" charset="0"/>
              </a:defRPr>
            </a:lvl9pPr>
          </a:lstStyle>
          <a:p>
            <a:pPr eaLnBrk="1" hangingPunct="1"/>
            <a:r>
              <a:rPr lang="en-US" sz="4000" smtClean="0">
                <a:latin typeface="Bookman Old Style" charset="0"/>
                <a:ea typeface="ＭＳ Ｐゴシック" charset="0"/>
                <a:cs typeface="ＭＳ Ｐゴシック" charset="0"/>
              </a:rPr>
              <a:t>Adjacency List: Pros and Cons</a:t>
            </a:r>
            <a:br>
              <a:rPr lang="en-US" sz="4000" smtClean="0">
                <a:latin typeface="Bookman Old Style" charset="0"/>
                <a:ea typeface="ＭＳ Ｐゴシック" charset="0"/>
                <a:cs typeface="ＭＳ Ｐゴシック" charset="0"/>
              </a:rPr>
            </a:br>
            <a:endParaRPr lang="en-US" sz="4000" dirty="0">
              <a:latin typeface="Bookman Old Style" charset="0"/>
              <a:ea typeface="ＭＳ Ｐゴシック" charset="0"/>
              <a:cs typeface="ＭＳ Ｐゴシック" charset="0"/>
            </a:endParaRPr>
          </a:p>
        </p:txBody>
      </p:sp>
      <p:sp>
        <p:nvSpPr>
          <p:cNvPr id="4" name="Rectangle 3"/>
          <p:cNvSpPr txBox="1">
            <a:spLocks noChangeArrowheads="1"/>
          </p:cNvSpPr>
          <p:nvPr/>
        </p:nvSpPr>
        <p:spPr>
          <a:xfrm>
            <a:off x="1330036" y="1962439"/>
            <a:ext cx="8229600" cy="4937125"/>
          </a:xfrm>
          <a:prstGeom prst="rect">
            <a:avLst/>
          </a:prstGeom>
        </p:spPr>
        <p:txBody>
          <a:bodyPr/>
          <a:lst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eaLnBrk="1" hangingPunct="1"/>
            <a:r>
              <a:rPr lang="en-US" sz="2800" b="1" i="1" smtClean="0">
                <a:latin typeface="Gill Sans MT" charset="0"/>
                <a:ea typeface="ＭＳ Ｐゴシック" charset="0"/>
                <a:cs typeface="ＭＳ Ｐゴシック" charset="0"/>
              </a:rPr>
              <a:t>advantage</a:t>
            </a:r>
            <a:r>
              <a:rPr lang="en-US" sz="2800" b="1" smtClean="0">
                <a:latin typeface="Gill Sans MT" charset="0"/>
                <a:ea typeface="ＭＳ Ｐゴシック" charset="0"/>
                <a:cs typeface="ＭＳ Ｐゴシック" charset="0"/>
              </a:rPr>
              <a:t>s</a:t>
            </a:r>
            <a:r>
              <a:rPr lang="en-US" sz="2800" smtClean="0">
                <a:latin typeface="Gill Sans MT" charset="0"/>
                <a:ea typeface="ＭＳ Ｐゴシック" charset="0"/>
                <a:cs typeface="ＭＳ Ｐゴシック" charset="0"/>
              </a:rPr>
              <a:t>:</a:t>
            </a:r>
          </a:p>
          <a:p>
            <a:pPr lvl="1" eaLnBrk="1" hangingPunct="1"/>
            <a:r>
              <a:rPr lang="en-US" sz="2400" smtClean="0">
                <a:latin typeface="Gill Sans MT" charset="0"/>
                <a:ea typeface="ＭＳ Ｐゴシック" charset="0"/>
              </a:rPr>
              <a:t>new nodes can be added easily</a:t>
            </a:r>
          </a:p>
          <a:p>
            <a:pPr lvl="1" eaLnBrk="1" hangingPunct="1"/>
            <a:r>
              <a:rPr lang="en-US" sz="2400" smtClean="0">
                <a:latin typeface="Gill Sans MT" charset="0"/>
                <a:ea typeface="ＭＳ Ｐゴシック" charset="0"/>
              </a:rPr>
              <a:t>new nodes can be connected with existing nodes easily</a:t>
            </a:r>
          </a:p>
          <a:p>
            <a:pPr lvl="1" eaLnBrk="1" hangingPunct="1"/>
            <a:r>
              <a:rPr lang="en-US" sz="2400" smtClean="0">
                <a:latin typeface="Gill Sans MT" charset="0"/>
                <a:ea typeface="ＭＳ Ｐゴシック" charset="0"/>
              </a:rPr>
              <a:t>"who are my neighbors" easily answered</a:t>
            </a:r>
          </a:p>
          <a:p>
            <a:pPr eaLnBrk="1" hangingPunct="1"/>
            <a:r>
              <a:rPr lang="en-US" sz="2800" b="1" i="1" smtClean="0">
                <a:latin typeface="Gill Sans MT" charset="0"/>
                <a:ea typeface="ＭＳ Ｐゴシック" charset="0"/>
                <a:cs typeface="ＭＳ Ｐゴシック" charset="0"/>
              </a:rPr>
              <a:t>disadvantages</a:t>
            </a:r>
            <a:r>
              <a:rPr lang="en-US" sz="2800" smtClean="0">
                <a:latin typeface="Gill Sans MT" charset="0"/>
                <a:ea typeface="ＭＳ Ｐゴシック" charset="0"/>
                <a:cs typeface="ＭＳ Ｐゴシック" charset="0"/>
              </a:rPr>
              <a:t>:</a:t>
            </a:r>
          </a:p>
          <a:p>
            <a:pPr lvl="1" eaLnBrk="1" hangingPunct="1"/>
            <a:r>
              <a:rPr lang="en-US" sz="2400" smtClean="0">
                <a:latin typeface="Gill Sans MT" charset="0"/>
                <a:ea typeface="ＭＳ Ｐゴシック" charset="0"/>
              </a:rPr>
              <a:t>determining whether an edge exists between two nodes: O(average degree)</a:t>
            </a:r>
            <a:endParaRPr lang="en-US" sz="2400" dirty="0">
              <a:latin typeface="Gill Sans MT" charset="0"/>
              <a:ea typeface="ＭＳ Ｐゴシック" charset="0"/>
            </a:endParaRPr>
          </a:p>
        </p:txBody>
      </p:sp>
      <p:pic>
        <p:nvPicPr>
          <p:cNvPr id="5" name="Picture 4" descr="Fig_14.02pct                                                   00068A0DPorkchop                       B3B4845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9086" y="4689187"/>
            <a:ext cx="3721100"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466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9855" y="140916"/>
            <a:ext cx="6289963" cy="523220"/>
          </a:xfrm>
          <a:prstGeom prst="rect">
            <a:avLst/>
          </a:prstGeom>
        </p:spPr>
        <p:txBody>
          <a:bodyPr wrap="square">
            <a:spAutoFit/>
          </a:bodyPr>
          <a:lstStyle/>
          <a:p>
            <a:pPr algn="ctr"/>
            <a:r>
              <a:rPr lang="en-IN" sz="2800" b="1" i="1" dirty="0">
                <a:solidFill>
                  <a:srgbClr val="FF0000"/>
                </a:solidFill>
              </a:rPr>
              <a:t>Graph representations</a:t>
            </a:r>
            <a:endParaRPr lang="en-IN" sz="2800" dirty="0">
              <a:solidFill>
                <a:srgbClr val="FF0000"/>
              </a:solidFill>
            </a:endParaRPr>
          </a:p>
        </p:txBody>
      </p:sp>
      <p:sp>
        <p:nvSpPr>
          <p:cNvPr id="3" name="Rectangle 2"/>
          <p:cNvSpPr txBox="1">
            <a:spLocks noChangeArrowheads="1"/>
          </p:cNvSpPr>
          <p:nvPr/>
        </p:nvSpPr>
        <p:spPr>
          <a:xfrm>
            <a:off x="124691" y="846138"/>
            <a:ext cx="8229600" cy="1143000"/>
          </a:xfrm>
          <a:prstGeom prst="rect">
            <a:avLst/>
          </a:prstGeom>
        </p:spPr>
        <p:txBody>
          <a:bodyPr>
            <a:normAutofit fontScale="97500"/>
          </a:bodyPr>
          <a:lstStyle>
            <a:lvl1pPr algn="l" defTabSz="68578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783"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783"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783"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783" rtl="0" eaLnBrk="0" fontAlgn="base" hangingPunct="0">
              <a:lnSpc>
                <a:spcPct val="90000"/>
              </a:lnSpc>
              <a:spcBef>
                <a:spcPct val="0"/>
              </a:spcBef>
              <a:spcAft>
                <a:spcPct val="0"/>
              </a:spcAft>
              <a:defRPr sz="3300">
                <a:solidFill>
                  <a:schemeClr val="tx1"/>
                </a:solidFill>
                <a:latin typeface="Calibri Light" pitchFamily="34" charset="0"/>
              </a:defRPr>
            </a:lvl5pPr>
            <a:lvl6pPr marL="457189" algn="l" defTabSz="685783" rtl="0" fontAlgn="base">
              <a:lnSpc>
                <a:spcPct val="90000"/>
              </a:lnSpc>
              <a:spcBef>
                <a:spcPct val="0"/>
              </a:spcBef>
              <a:spcAft>
                <a:spcPct val="0"/>
              </a:spcAft>
              <a:defRPr sz="3300">
                <a:solidFill>
                  <a:schemeClr val="tx1"/>
                </a:solidFill>
                <a:latin typeface="Calibri Light" pitchFamily="34" charset="0"/>
              </a:defRPr>
            </a:lvl6pPr>
            <a:lvl7pPr marL="914377" algn="l" defTabSz="685783" rtl="0" fontAlgn="base">
              <a:lnSpc>
                <a:spcPct val="90000"/>
              </a:lnSpc>
              <a:spcBef>
                <a:spcPct val="0"/>
              </a:spcBef>
              <a:spcAft>
                <a:spcPct val="0"/>
              </a:spcAft>
              <a:defRPr sz="3300">
                <a:solidFill>
                  <a:schemeClr val="tx1"/>
                </a:solidFill>
                <a:latin typeface="Calibri Light" pitchFamily="34" charset="0"/>
              </a:defRPr>
            </a:lvl7pPr>
            <a:lvl8pPr marL="1371566" algn="l" defTabSz="685783" rtl="0" fontAlgn="base">
              <a:lnSpc>
                <a:spcPct val="90000"/>
              </a:lnSpc>
              <a:spcBef>
                <a:spcPct val="0"/>
              </a:spcBef>
              <a:spcAft>
                <a:spcPct val="0"/>
              </a:spcAft>
              <a:defRPr sz="3300">
                <a:solidFill>
                  <a:schemeClr val="tx1"/>
                </a:solidFill>
                <a:latin typeface="Calibri Light" pitchFamily="34" charset="0"/>
              </a:defRPr>
            </a:lvl8pPr>
            <a:lvl9pPr marL="1828754" algn="l" defTabSz="685783" rtl="0" fontAlgn="base">
              <a:lnSpc>
                <a:spcPct val="90000"/>
              </a:lnSpc>
              <a:spcBef>
                <a:spcPct val="0"/>
              </a:spcBef>
              <a:spcAft>
                <a:spcPct val="0"/>
              </a:spcAft>
              <a:defRPr sz="3300">
                <a:solidFill>
                  <a:schemeClr val="tx1"/>
                </a:solidFill>
                <a:latin typeface="Calibri Light" pitchFamily="34" charset="0"/>
              </a:defRPr>
            </a:lvl9pPr>
          </a:lstStyle>
          <a:p>
            <a:pPr eaLnBrk="1" hangingPunct="1"/>
            <a:r>
              <a:rPr lang="en-US" smtClean="0">
                <a:latin typeface="Bookman Old Style" charset="0"/>
                <a:ea typeface="ＭＳ Ｐゴシック" charset="0"/>
                <a:cs typeface="ＭＳ Ｐゴシック" charset="0"/>
              </a:rPr>
              <a:t>Adjacency List Example</a:t>
            </a:r>
            <a:br>
              <a:rPr lang="en-US" smtClean="0">
                <a:latin typeface="Bookman Old Style" charset="0"/>
                <a:ea typeface="ＭＳ Ｐゴシック" charset="0"/>
                <a:cs typeface="ＭＳ Ｐゴシック" charset="0"/>
              </a:rPr>
            </a:br>
            <a:endParaRPr lang="en-US" dirty="0">
              <a:latin typeface="Bookman Old Style" charset="0"/>
              <a:ea typeface="ＭＳ Ｐゴシック" charset="0"/>
              <a:cs typeface="ＭＳ Ｐゴシック" charset="0"/>
            </a:endParaRPr>
          </a:p>
        </p:txBody>
      </p:sp>
      <p:sp>
        <p:nvSpPr>
          <p:cNvPr id="4" name="Rectangle 3"/>
          <p:cNvSpPr txBox="1">
            <a:spLocks noChangeArrowheads="1"/>
          </p:cNvSpPr>
          <p:nvPr/>
        </p:nvSpPr>
        <p:spPr>
          <a:xfrm>
            <a:off x="457199" y="1459202"/>
            <a:ext cx="10640291" cy="4937125"/>
          </a:xfrm>
          <a:prstGeom prst="rect">
            <a:avLst/>
          </a:prstGeom>
        </p:spPr>
        <p:txBody>
          <a:bodyPr/>
          <a:lst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eaLnBrk="1" hangingPunct="1"/>
            <a:r>
              <a:rPr lang="en-US" sz="2800" smtClean="0">
                <a:latin typeface="Gill Sans MT" charset="0"/>
                <a:ea typeface="ＭＳ Ｐゴシック" charset="0"/>
                <a:cs typeface="ＭＳ Ｐゴシック" charset="0"/>
              </a:rPr>
              <a:t>How do we figure out the degree of a given vertex?</a:t>
            </a:r>
          </a:p>
          <a:p>
            <a:pPr eaLnBrk="1" hangingPunct="1"/>
            <a:r>
              <a:rPr lang="en-US" sz="2800" smtClean="0">
                <a:latin typeface="Gill Sans MT" charset="0"/>
                <a:ea typeface="ＭＳ Ｐゴシック" charset="0"/>
                <a:cs typeface="ＭＳ Ｐゴシック" charset="0"/>
              </a:rPr>
              <a:t>How do we find out whether an edge exists from A to B?</a:t>
            </a:r>
          </a:p>
          <a:p>
            <a:pPr eaLnBrk="1" hangingPunct="1"/>
            <a:r>
              <a:rPr lang="en-US" sz="2800" smtClean="0">
                <a:latin typeface="Gill Sans MT" charset="0"/>
                <a:ea typeface="ＭＳ Ｐゴシック" charset="0"/>
                <a:cs typeface="ＭＳ Ｐゴシック" charset="0"/>
              </a:rPr>
              <a:t>How could we look for loops in the graph?</a:t>
            </a:r>
            <a:endParaRPr lang="en-US" sz="2800" dirty="0">
              <a:latin typeface="Gill Sans MT" charset="0"/>
              <a:ea typeface="ＭＳ Ｐゴシック" charset="0"/>
              <a:cs typeface="ＭＳ Ｐゴシック" charset="0"/>
            </a:endParaRPr>
          </a:p>
        </p:txBody>
      </p:sp>
      <p:grpSp>
        <p:nvGrpSpPr>
          <p:cNvPr id="5" name="Group 29"/>
          <p:cNvGrpSpPr>
            <a:grpSpLocks/>
          </p:cNvGrpSpPr>
          <p:nvPr/>
        </p:nvGrpSpPr>
        <p:grpSpPr bwMode="auto">
          <a:xfrm>
            <a:off x="549275" y="3611563"/>
            <a:ext cx="3962400" cy="2225675"/>
            <a:chOff x="816" y="2112"/>
            <a:chExt cx="2256" cy="1430"/>
          </a:xfrm>
        </p:grpSpPr>
        <p:sp>
          <p:nvSpPr>
            <p:cNvPr id="6" name="Rectangle 30"/>
            <p:cNvSpPr>
              <a:spLocks noChangeArrowheads="1"/>
            </p:cNvSpPr>
            <p:nvPr/>
          </p:nvSpPr>
          <p:spPr bwMode="auto">
            <a:xfrm>
              <a:off x="1056" y="2160"/>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endParaRPr lang="en-US" sz="2400"/>
            </a:p>
          </p:txBody>
        </p:sp>
        <p:sp>
          <p:nvSpPr>
            <p:cNvPr id="7" name="Rectangle 31"/>
            <p:cNvSpPr>
              <a:spLocks noChangeArrowheads="1"/>
            </p:cNvSpPr>
            <p:nvPr/>
          </p:nvSpPr>
          <p:spPr bwMode="auto">
            <a:xfrm>
              <a:off x="1056" y="2352"/>
              <a:ext cx="240" cy="192"/>
            </a:xfrm>
            <a:prstGeom prst="rect">
              <a:avLst/>
            </a:prstGeom>
            <a:solidFill>
              <a:srgbClr val="FFFF00"/>
            </a:solidFill>
            <a:ln w="9525">
              <a:solidFill>
                <a:schemeClr val="tx1"/>
              </a:solidFill>
              <a:miter lim="800000"/>
              <a:headEnd/>
              <a:tailEnd/>
            </a:ln>
          </p:spPr>
          <p:txBody>
            <a:bodyPr wrap="none" anchor="ctr"/>
            <a:lstStyle/>
            <a:p>
              <a:pPr algn="ctr" eaLnBrk="0" hangingPunct="0"/>
              <a:endParaRPr lang="en-US" sz="2400"/>
            </a:p>
          </p:txBody>
        </p:sp>
        <p:sp>
          <p:nvSpPr>
            <p:cNvPr id="8" name="Rectangle 32"/>
            <p:cNvSpPr>
              <a:spLocks noChangeArrowheads="1"/>
            </p:cNvSpPr>
            <p:nvPr/>
          </p:nvSpPr>
          <p:spPr bwMode="auto">
            <a:xfrm>
              <a:off x="1056" y="2544"/>
              <a:ext cx="240" cy="192"/>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9" name="Rectangle 33"/>
            <p:cNvSpPr>
              <a:spLocks noChangeArrowheads="1"/>
            </p:cNvSpPr>
            <p:nvPr/>
          </p:nvSpPr>
          <p:spPr bwMode="auto">
            <a:xfrm>
              <a:off x="1056" y="2736"/>
              <a:ext cx="240" cy="192"/>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10" name="Rectangle 34"/>
            <p:cNvSpPr>
              <a:spLocks noChangeArrowheads="1"/>
            </p:cNvSpPr>
            <p:nvPr/>
          </p:nvSpPr>
          <p:spPr bwMode="auto">
            <a:xfrm>
              <a:off x="1056" y="2928"/>
              <a:ext cx="240" cy="192"/>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11" name="Rectangle 35"/>
            <p:cNvSpPr>
              <a:spLocks noChangeArrowheads="1"/>
            </p:cNvSpPr>
            <p:nvPr/>
          </p:nvSpPr>
          <p:spPr bwMode="auto">
            <a:xfrm>
              <a:off x="1056" y="3120"/>
              <a:ext cx="240" cy="192"/>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12" name="Rectangle 36"/>
            <p:cNvSpPr>
              <a:spLocks noChangeArrowheads="1"/>
            </p:cNvSpPr>
            <p:nvPr/>
          </p:nvSpPr>
          <p:spPr bwMode="auto">
            <a:xfrm>
              <a:off x="1056" y="3312"/>
              <a:ext cx="240" cy="192"/>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13" name="Text Box 37"/>
            <p:cNvSpPr txBox="1">
              <a:spLocks noChangeArrowheads="1"/>
            </p:cNvSpPr>
            <p:nvPr/>
          </p:nvSpPr>
          <p:spPr bwMode="auto">
            <a:xfrm>
              <a:off x="816" y="2112"/>
              <a:ext cx="185" cy="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1</a:t>
              </a:r>
            </a:p>
            <a:p>
              <a:r>
                <a:rPr lang="en-US" sz="1800"/>
                <a:t>2</a:t>
              </a:r>
            </a:p>
            <a:p>
              <a:r>
                <a:rPr lang="en-US" sz="1800"/>
                <a:t>3</a:t>
              </a:r>
            </a:p>
            <a:p>
              <a:r>
                <a:rPr lang="en-US" sz="1800"/>
                <a:t>4</a:t>
              </a:r>
            </a:p>
            <a:p>
              <a:r>
                <a:rPr lang="en-US" sz="1800"/>
                <a:t>5</a:t>
              </a:r>
            </a:p>
            <a:p>
              <a:r>
                <a:rPr lang="en-US" sz="1800"/>
                <a:t>6</a:t>
              </a:r>
            </a:p>
            <a:p>
              <a:r>
                <a:rPr lang="en-US" sz="1800"/>
                <a:t>7</a:t>
              </a:r>
            </a:p>
          </p:txBody>
        </p:sp>
        <p:sp>
          <p:nvSpPr>
            <p:cNvPr id="14" name="Line 38"/>
            <p:cNvSpPr>
              <a:spLocks noChangeShapeType="1"/>
            </p:cNvSpPr>
            <p:nvPr/>
          </p:nvSpPr>
          <p:spPr bwMode="auto">
            <a:xfrm>
              <a:off x="1200" y="2256"/>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39"/>
            <p:cNvSpPr>
              <a:spLocks noChangeShapeType="1"/>
            </p:cNvSpPr>
            <p:nvPr/>
          </p:nvSpPr>
          <p:spPr bwMode="auto">
            <a:xfrm>
              <a:off x="1200" y="2640"/>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40"/>
            <p:cNvSpPr>
              <a:spLocks noChangeShapeType="1"/>
            </p:cNvSpPr>
            <p:nvPr/>
          </p:nvSpPr>
          <p:spPr bwMode="auto">
            <a:xfrm>
              <a:off x="1200" y="2448"/>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41"/>
            <p:cNvSpPr>
              <a:spLocks noChangeShapeType="1"/>
            </p:cNvSpPr>
            <p:nvPr/>
          </p:nvSpPr>
          <p:spPr bwMode="auto">
            <a:xfrm>
              <a:off x="1200" y="2832"/>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42"/>
            <p:cNvSpPr>
              <a:spLocks noChangeShapeType="1"/>
            </p:cNvSpPr>
            <p:nvPr/>
          </p:nvSpPr>
          <p:spPr bwMode="auto">
            <a:xfrm>
              <a:off x="1200" y="3024"/>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43"/>
            <p:cNvSpPr>
              <a:spLocks noChangeShapeType="1"/>
            </p:cNvSpPr>
            <p:nvPr/>
          </p:nvSpPr>
          <p:spPr bwMode="auto">
            <a:xfrm>
              <a:off x="1200" y="3216"/>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44"/>
            <p:cNvSpPr>
              <a:spLocks noChangeShapeType="1"/>
            </p:cNvSpPr>
            <p:nvPr/>
          </p:nvSpPr>
          <p:spPr bwMode="auto">
            <a:xfrm>
              <a:off x="1200" y="3408"/>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Rectangle 45"/>
            <p:cNvSpPr>
              <a:spLocks noChangeArrowheads="1"/>
            </p:cNvSpPr>
            <p:nvPr/>
          </p:nvSpPr>
          <p:spPr bwMode="auto">
            <a:xfrm>
              <a:off x="1488" y="2208"/>
              <a:ext cx="144"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2</a:t>
              </a:r>
            </a:p>
          </p:txBody>
        </p:sp>
        <p:sp>
          <p:nvSpPr>
            <p:cNvPr id="22" name="Rectangle 46"/>
            <p:cNvSpPr>
              <a:spLocks noChangeArrowheads="1"/>
            </p:cNvSpPr>
            <p:nvPr/>
          </p:nvSpPr>
          <p:spPr bwMode="auto">
            <a:xfrm>
              <a:off x="1632" y="2208"/>
              <a:ext cx="144" cy="144"/>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23" name="Rectangle 47"/>
            <p:cNvSpPr>
              <a:spLocks noChangeArrowheads="1"/>
            </p:cNvSpPr>
            <p:nvPr/>
          </p:nvSpPr>
          <p:spPr bwMode="auto">
            <a:xfrm>
              <a:off x="1920" y="2208"/>
              <a:ext cx="144"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5</a:t>
              </a:r>
            </a:p>
          </p:txBody>
        </p:sp>
        <p:sp>
          <p:nvSpPr>
            <p:cNvPr id="24" name="Rectangle 48"/>
            <p:cNvSpPr>
              <a:spLocks noChangeArrowheads="1"/>
            </p:cNvSpPr>
            <p:nvPr/>
          </p:nvSpPr>
          <p:spPr bwMode="auto">
            <a:xfrm>
              <a:off x="2064" y="2208"/>
              <a:ext cx="144" cy="144"/>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25" name="Rectangle 49"/>
            <p:cNvSpPr>
              <a:spLocks noChangeArrowheads="1"/>
            </p:cNvSpPr>
            <p:nvPr/>
          </p:nvSpPr>
          <p:spPr bwMode="auto">
            <a:xfrm>
              <a:off x="2352" y="2208"/>
              <a:ext cx="144"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6</a:t>
              </a:r>
            </a:p>
          </p:txBody>
        </p:sp>
        <p:sp>
          <p:nvSpPr>
            <p:cNvPr id="26" name="Rectangle 50"/>
            <p:cNvSpPr>
              <a:spLocks noChangeArrowheads="1"/>
            </p:cNvSpPr>
            <p:nvPr/>
          </p:nvSpPr>
          <p:spPr bwMode="auto">
            <a:xfrm>
              <a:off x="2496" y="2208"/>
              <a:ext cx="144" cy="144"/>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27" name="Line 51"/>
            <p:cNvSpPr>
              <a:spLocks noChangeShapeType="1"/>
            </p:cNvSpPr>
            <p:nvPr/>
          </p:nvSpPr>
          <p:spPr bwMode="auto">
            <a:xfrm>
              <a:off x="1728" y="225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52"/>
            <p:cNvSpPr>
              <a:spLocks noChangeShapeType="1"/>
            </p:cNvSpPr>
            <p:nvPr/>
          </p:nvSpPr>
          <p:spPr bwMode="auto">
            <a:xfrm>
              <a:off x="2160" y="225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 name="Rectangle 53"/>
            <p:cNvSpPr>
              <a:spLocks noChangeArrowheads="1"/>
            </p:cNvSpPr>
            <p:nvPr/>
          </p:nvSpPr>
          <p:spPr bwMode="auto">
            <a:xfrm>
              <a:off x="1488" y="2400"/>
              <a:ext cx="144"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3</a:t>
              </a:r>
            </a:p>
          </p:txBody>
        </p:sp>
        <p:sp>
          <p:nvSpPr>
            <p:cNvPr id="30" name="Rectangle 54"/>
            <p:cNvSpPr>
              <a:spLocks noChangeArrowheads="1"/>
            </p:cNvSpPr>
            <p:nvPr/>
          </p:nvSpPr>
          <p:spPr bwMode="auto">
            <a:xfrm>
              <a:off x="1632" y="2400"/>
              <a:ext cx="144" cy="144"/>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31" name="Rectangle 55"/>
            <p:cNvSpPr>
              <a:spLocks noChangeArrowheads="1"/>
            </p:cNvSpPr>
            <p:nvPr/>
          </p:nvSpPr>
          <p:spPr bwMode="auto">
            <a:xfrm>
              <a:off x="1920" y="2400"/>
              <a:ext cx="144"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32" name="Rectangle 56"/>
            <p:cNvSpPr>
              <a:spLocks noChangeArrowheads="1"/>
            </p:cNvSpPr>
            <p:nvPr/>
          </p:nvSpPr>
          <p:spPr bwMode="auto">
            <a:xfrm>
              <a:off x="2064" y="2400"/>
              <a:ext cx="144" cy="144"/>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33" name="Rectangle 57"/>
            <p:cNvSpPr>
              <a:spLocks noChangeArrowheads="1"/>
            </p:cNvSpPr>
            <p:nvPr/>
          </p:nvSpPr>
          <p:spPr bwMode="auto">
            <a:xfrm>
              <a:off x="2352" y="2400"/>
              <a:ext cx="144"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7</a:t>
              </a:r>
            </a:p>
          </p:txBody>
        </p:sp>
        <p:sp>
          <p:nvSpPr>
            <p:cNvPr id="34" name="Rectangle 58"/>
            <p:cNvSpPr>
              <a:spLocks noChangeArrowheads="1"/>
            </p:cNvSpPr>
            <p:nvPr/>
          </p:nvSpPr>
          <p:spPr bwMode="auto">
            <a:xfrm>
              <a:off x="2496" y="2400"/>
              <a:ext cx="144" cy="144"/>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35" name="Line 59"/>
            <p:cNvSpPr>
              <a:spLocks noChangeShapeType="1"/>
            </p:cNvSpPr>
            <p:nvPr/>
          </p:nvSpPr>
          <p:spPr bwMode="auto">
            <a:xfrm>
              <a:off x="1728" y="244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 name="Line 60"/>
            <p:cNvSpPr>
              <a:spLocks noChangeShapeType="1"/>
            </p:cNvSpPr>
            <p:nvPr/>
          </p:nvSpPr>
          <p:spPr bwMode="auto">
            <a:xfrm>
              <a:off x="2160" y="244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 name="Rectangle 61"/>
            <p:cNvSpPr>
              <a:spLocks noChangeArrowheads="1"/>
            </p:cNvSpPr>
            <p:nvPr/>
          </p:nvSpPr>
          <p:spPr bwMode="auto">
            <a:xfrm>
              <a:off x="1488" y="2592"/>
              <a:ext cx="144"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2</a:t>
              </a:r>
            </a:p>
          </p:txBody>
        </p:sp>
        <p:sp>
          <p:nvSpPr>
            <p:cNvPr id="38" name="Rectangle 62"/>
            <p:cNvSpPr>
              <a:spLocks noChangeArrowheads="1"/>
            </p:cNvSpPr>
            <p:nvPr/>
          </p:nvSpPr>
          <p:spPr bwMode="auto">
            <a:xfrm>
              <a:off x="1632" y="2592"/>
              <a:ext cx="144" cy="144"/>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39" name="Rectangle 63"/>
            <p:cNvSpPr>
              <a:spLocks noChangeArrowheads="1"/>
            </p:cNvSpPr>
            <p:nvPr/>
          </p:nvSpPr>
          <p:spPr bwMode="auto">
            <a:xfrm>
              <a:off x="1920" y="2592"/>
              <a:ext cx="144"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4</a:t>
              </a:r>
            </a:p>
          </p:txBody>
        </p:sp>
        <p:sp>
          <p:nvSpPr>
            <p:cNvPr id="40" name="Rectangle 64"/>
            <p:cNvSpPr>
              <a:spLocks noChangeArrowheads="1"/>
            </p:cNvSpPr>
            <p:nvPr/>
          </p:nvSpPr>
          <p:spPr bwMode="auto">
            <a:xfrm>
              <a:off x="2064" y="2592"/>
              <a:ext cx="144" cy="144"/>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41" name="Line 65"/>
            <p:cNvSpPr>
              <a:spLocks noChangeShapeType="1"/>
            </p:cNvSpPr>
            <p:nvPr/>
          </p:nvSpPr>
          <p:spPr bwMode="auto">
            <a:xfrm>
              <a:off x="1728" y="264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 name="Rectangle 66"/>
            <p:cNvSpPr>
              <a:spLocks noChangeArrowheads="1"/>
            </p:cNvSpPr>
            <p:nvPr/>
          </p:nvSpPr>
          <p:spPr bwMode="auto">
            <a:xfrm>
              <a:off x="1488" y="2784"/>
              <a:ext cx="144"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3</a:t>
              </a:r>
            </a:p>
          </p:txBody>
        </p:sp>
        <p:sp>
          <p:nvSpPr>
            <p:cNvPr id="43" name="Rectangle 67"/>
            <p:cNvSpPr>
              <a:spLocks noChangeArrowheads="1"/>
            </p:cNvSpPr>
            <p:nvPr/>
          </p:nvSpPr>
          <p:spPr bwMode="auto">
            <a:xfrm>
              <a:off x="1632" y="2784"/>
              <a:ext cx="144" cy="144"/>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44" name="Rectangle 68"/>
            <p:cNvSpPr>
              <a:spLocks noChangeArrowheads="1"/>
            </p:cNvSpPr>
            <p:nvPr/>
          </p:nvSpPr>
          <p:spPr bwMode="auto">
            <a:xfrm>
              <a:off x="1920" y="2784"/>
              <a:ext cx="144"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7</a:t>
              </a:r>
            </a:p>
          </p:txBody>
        </p:sp>
        <p:sp>
          <p:nvSpPr>
            <p:cNvPr id="45" name="Rectangle 69"/>
            <p:cNvSpPr>
              <a:spLocks noChangeArrowheads="1"/>
            </p:cNvSpPr>
            <p:nvPr/>
          </p:nvSpPr>
          <p:spPr bwMode="auto">
            <a:xfrm>
              <a:off x="2064" y="2784"/>
              <a:ext cx="144" cy="144"/>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46" name="Rectangle 70"/>
            <p:cNvSpPr>
              <a:spLocks noChangeArrowheads="1"/>
            </p:cNvSpPr>
            <p:nvPr/>
          </p:nvSpPr>
          <p:spPr bwMode="auto">
            <a:xfrm>
              <a:off x="2352" y="2784"/>
              <a:ext cx="144"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5</a:t>
              </a:r>
            </a:p>
          </p:txBody>
        </p:sp>
        <p:sp>
          <p:nvSpPr>
            <p:cNvPr id="47" name="Rectangle 71"/>
            <p:cNvSpPr>
              <a:spLocks noChangeArrowheads="1"/>
            </p:cNvSpPr>
            <p:nvPr/>
          </p:nvSpPr>
          <p:spPr bwMode="auto">
            <a:xfrm>
              <a:off x="2496" y="2784"/>
              <a:ext cx="144" cy="144"/>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48" name="Line 72"/>
            <p:cNvSpPr>
              <a:spLocks noChangeShapeType="1"/>
            </p:cNvSpPr>
            <p:nvPr/>
          </p:nvSpPr>
          <p:spPr bwMode="auto">
            <a:xfrm>
              <a:off x="1728" y="283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 name="Line 73"/>
            <p:cNvSpPr>
              <a:spLocks noChangeShapeType="1"/>
            </p:cNvSpPr>
            <p:nvPr/>
          </p:nvSpPr>
          <p:spPr bwMode="auto">
            <a:xfrm>
              <a:off x="2160" y="283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 name="Rectangle 74"/>
            <p:cNvSpPr>
              <a:spLocks noChangeArrowheads="1"/>
            </p:cNvSpPr>
            <p:nvPr/>
          </p:nvSpPr>
          <p:spPr bwMode="auto">
            <a:xfrm>
              <a:off x="1488" y="2976"/>
              <a:ext cx="144"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6</a:t>
              </a:r>
            </a:p>
          </p:txBody>
        </p:sp>
        <p:sp>
          <p:nvSpPr>
            <p:cNvPr id="51" name="Rectangle 75"/>
            <p:cNvSpPr>
              <a:spLocks noChangeArrowheads="1"/>
            </p:cNvSpPr>
            <p:nvPr/>
          </p:nvSpPr>
          <p:spPr bwMode="auto">
            <a:xfrm>
              <a:off x="1632" y="2976"/>
              <a:ext cx="144" cy="144"/>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52" name="Rectangle 76"/>
            <p:cNvSpPr>
              <a:spLocks noChangeArrowheads="1"/>
            </p:cNvSpPr>
            <p:nvPr/>
          </p:nvSpPr>
          <p:spPr bwMode="auto">
            <a:xfrm>
              <a:off x="1920" y="2976"/>
              <a:ext cx="144"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53" name="Rectangle 77"/>
            <p:cNvSpPr>
              <a:spLocks noChangeArrowheads="1"/>
            </p:cNvSpPr>
            <p:nvPr/>
          </p:nvSpPr>
          <p:spPr bwMode="auto">
            <a:xfrm>
              <a:off x="2064" y="2976"/>
              <a:ext cx="144" cy="144"/>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54" name="Rectangle 78"/>
            <p:cNvSpPr>
              <a:spLocks noChangeArrowheads="1"/>
            </p:cNvSpPr>
            <p:nvPr/>
          </p:nvSpPr>
          <p:spPr bwMode="auto">
            <a:xfrm>
              <a:off x="2352" y="2976"/>
              <a:ext cx="144"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7</a:t>
              </a:r>
            </a:p>
          </p:txBody>
        </p:sp>
        <p:sp>
          <p:nvSpPr>
            <p:cNvPr id="55" name="Rectangle 79"/>
            <p:cNvSpPr>
              <a:spLocks noChangeArrowheads="1"/>
            </p:cNvSpPr>
            <p:nvPr/>
          </p:nvSpPr>
          <p:spPr bwMode="auto">
            <a:xfrm>
              <a:off x="2496" y="2976"/>
              <a:ext cx="144" cy="144"/>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56" name="Rectangle 80"/>
            <p:cNvSpPr>
              <a:spLocks noChangeArrowheads="1"/>
            </p:cNvSpPr>
            <p:nvPr/>
          </p:nvSpPr>
          <p:spPr bwMode="auto">
            <a:xfrm>
              <a:off x="2784" y="2976"/>
              <a:ext cx="144"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4</a:t>
              </a:r>
            </a:p>
          </p:txBody>
        </p:sp>
        <p:sp>
          <p:nvSpPr>
            <p:cNvPr id="57" name="Rectangle 81"/>
            <p:cNvSpPr>
              <a:spLocks noChangeArrowheads="1"/>
            </p:cNvSpPr>
            <p:nvPr/>
          </p:nvSpPr>
          <p:spPr bwMode="auto">
            <a:xfrm>
              <a:off x="2928" y="2976"/>
              <a:ext cx="144" cy="144"/>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58" name="Line 82"/>
            <p:cNvSpPr>
              <a:spLocks noChangeShapeType="1"/>
            </p:cNvSpPr>
            <p:nvPr/>
          </p:nvSpPr>
          <p:spPr bwMode="auto">
            <a:xfrm>
              <a:off x="1728" y="302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83"/>
            <p:cNvSpPr>
              <a:spLocks noChangeShapeType="1"/>
            </p:cNvSpPr>
            <p:nvPr/>
          </p:nvSpPr>
          <p:spPr bwMode="auto">
            <a:xfrm>
              <a:off x="2160" y="302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84"/>
            <p:cNvSpPr>
              <a:spLocks noChangeShapeType="1"/>
            </p:cNvSpPr>
            <p:nvPr/>
          </p:nvSpPr>
          <p:spPr bwMode="auto">
            <a:xfrm>
              <a:off x="2592" y="302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 name="Rectangle 85"/>
            <p:cNvSpPr>
              <a:spLocks noChangeArrowheads="1"/>
            </p:cNvSpPr>
            <p:nvPr/>
          </p:nvSpPr>
          <p:spPr bwMode="auto">
            <a:xfrm>
              <a:off x="1488" y="3168"/>
              <a:ext cx="144"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62" name="Rectangle 86"/>
            <p:cNvSpPr>
              <a:spLocks noChangeArrowheads="1"/>
            </p:cNvSpPr>
            <p:nvPr/>
          </p:nvSpPr>
          <p:spPr bwMode="auto">
            <a:xfrm>
              <a:off x="1632" y="3168"/>
              <a:ext cx="144" cy="144"/>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63" name="Rectangle 87"/>
            <p:cNvSpPr>
              <a:spLocks noChangeArrowheads="1"/>
            </p:cNvSpPr>
            <p:nvPr/>
          </p:nvSpPr>
          <p:spPr bwMode="auto">
            <a:xfrm>
              <a:off x="1920" y="3168"/>
              <a:ext cx="144"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5</a:t>
              </a:r>
            </a:p>
          </p:txBody>
        </p:sp>
        <p:sp>
          <p:nvSpPr>
            <p:cNvPr id="64" name="Rectangle 88"/>
            <p:cNvSpPr>
              <a:spLocks noChangeArrowheads="1"/>
            </p:cNvSpPr>
            <p:nvPr/>
          </p:nvSpPr>
          <p:spPr bwMode="auto">
            <a:xfrm>
              <a:off x="2064" y="3168"/>
              <a:ext cx="144" cy="144"/>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65" name="Line 89"/>
            <p:cNvSpPr>
              <a:spLocks noChangeShapeType="1"/>
            </p:cNvSpPr>
            <p:nvPr/>
          </p:nvSpPr>
          <p:spPr bwMode="auto">
            <a:xfrm>
              <a:off x="1728" y="321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6" name="Rectangle 90"/>
            <p:cNvSpPr>
              <a:spLocks noChangeArrowheads="1"/>
            </p:cNvSpPr>
            <p:nvPr/>
          </p:nvSpPr>
          <p:spPr bwMode="auto">
            <a:xfrm>
              <a:off x="1488" y="3360"/>
              <a:ext cx="144"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4</a:t>
              </a:r>
            </a:p>
          </p:txBody>
        </p:sp>
        <p:sp>
          <p:nvSpPr>
            <p:cNvPr id="67" name="Rectangle 91"/>
            <p:cNvSpPr>
              <a:spLocks noChangeArrowheads="1"/>
            </p:cNvSpPr>
            <p:nvPr/>
          </p:nvSpPr>
          <p:spPr bwMode="auto">
            <a:xfrm>
              <a:off x="1632" y="3360"/>
              <a:ext cx="144" cy="144"/>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68" name="Rectangle 92"/>
            <p:cNvSpPr>
              <a:spLocks noChangeArrowheads="1"/>
            </p:cNvSpPr>
            <p:nvPr/>
          </p:nvSpPr>
          <p:spPr bwMode="auto">
            <a:xfrm>
              <a:off x="1920" y="3360"/>
              <a:ext cx="144"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5</a:t>
              </a:r>
            </a:p>
          </p:txBody>
        </p:sp>
        <p:sp>
          <p:nvSpPr>
            <p:cNvPr id="69" name="Rectangle 93"/>
            <p:cNvSpPr>
              <a:spLocks noChangeArrowheads="1"/>
            </p:cNvSpPr>
            <p:nvPr/>
          </p:nvSpPr>
          <p:spPr bwMode="auto">
            <a:xfrm>
              <a:off x="2064" y="3360"/>
              <a:ext cx="144" cy="144"/>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70" name="Rectangle 94"/>
            <p:cNvSpPr>
              <a:spLocks noChangeArrowheads="1"/>
            </p:cNvSpPr>
            <p:nvPr/>
          </p:nvSpPr>
          <p:spPr bwMode="auto">
            <a:xfrm>
              <a:off x="2352" y="3360"/>
              <a:ext cx="144" cy="144"/>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2</a:t>
              </a:r>
            </a:p>
          </p:txBody>
        </p:sp>
        <p:sp>
          <p:nvSpPr>
            <p:cNvPr id="71" name="Rectangle 95"/>
            <p:cNvSpPr>
              <a:spLocks noChangeArrowheads="1"/>
            </p:cNvSpPr>
            <p:nvPr/>
          </p:nvSpPr>
          <p:spPr bwMode="auto">
            <a:xfrm>
              <a:off x="2496" y="3360"/>
              <a:ext cx="144" cy="144"/>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72" name="Line 96"/>
            <p:cNvSpPr>
              <a:spLocks noChangeShapeType="1"/>
            </p:cNvSpPr>
            <p:nvPr/>
          </p:nvSpPr>
          <p:spPr bwMode="auto">
            <a:xfrm>
              <a:off x="1728" y="340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97"/>
            <p:cNvSpPr>
              <a:spLocks noChangeShapeType="1"/>
            </p:cNvSpPr>
            <p:nvPr/>
          </p:nvSpPr>
          <p:spPr bwMode="auto">
            <a:xfrm>
              <a:off x="2160" y="340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4" name="Group 4"/>
          <p:cNvGrpSpPr>
            <a:grpSpLocks/>
          </p:cNvGrpSpPr>
          <p:nvPr/>
        </p:nvGrpSpPr>
        <p:grpSpPr bwMode="auto">
          <a:xfrm>
            <a:off x="5045075" y="3086100"/>
            <a:ext cx="3690938" cy="3048000"/>
            <a:chOff x="3274" y="1296"/>
            <a:chExt cx="2325" cy="1920"/>
          </a:xfrm>
        </p:grpSpPr>
        <p:sp>
          <p:nvSpPr>
            <p:cNvPr id="75" name="Rectangle 5"/>
            <p:cNvSpPr>
              <a:spLocks noChangeArrowheads="1"/>
            </p:cNvSpPr>
            <p:nvPr/>
          </p:nvSpPr>
          <p:spPr bwMode="auto">
            <a:xfrm>
              <a:off x="3514" y="1751"/>
              <a:ext cx="192" cy="192"/>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6" name="Rectangle 6"/>
            <p:cNvSpPr>
              <a:spLocks noChangeArrowheads="1"/>
            </p:cNvSpPr>
            <p:nvPr/>
          </p:nvSpPr>
          <p:spPr bwMode="auto">
            <a:xfrm>
              <a:off x="3322" y="2615"/>
              <a:ext cx="192" cy="192"/>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7" name="Rectangle 7"/>
            <p:cNvSpPr>
              <a:spLocks noChangeArrowheads="1"/>
            </p:cNvSpPr>
            <p:nvPr/>
          </p:nvSpPr>
          <p:spPr bwMode="auto">
            <a:xfrm>
              <a:off x="4330" y="2903"/>
              <a:ext cx="192" cy="192"/>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8" name="Rectangle 8"/>
            <p:cNvSpPr>
              <a:spLocks noChangeArrowheads="1"/>
            </p:cNvSpPr>
            <p:nvPr/>
          </p:nvSpPr>
          <p:spPr bwMode="auto">
            <a:xfrm>
              <a:off x="5194" y="2615"/>
              <a:ext cx="192" cy="192"/>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9" name="Rectangle 9"/>
            <p:cNvSpPr>
              <a:spLocks noChangeArrowheads="1"/>
            </p:cNvSpPr>
            <p:nvPr/>
          </p:nvSpPr>
          <p:spPr bwMode="auto">
            <a:xfrm>
              <a:off x="4330" y="2183"/>
              <a:ext cx="192" cy="192"/>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0" name="Rectangle 10"/>
            <p:cNvSpPr>
              <a:spLocks noChangeArrowheads="1"/>
            </p:cNvSpPr>
            <p:nvPr/>
          </p:nvSpPr>
          <p:spPr bwMode="auto">
            <a:xfrm>
              <a:off x="4426" y="1559"/>
              <a:ext cx="192" cy="192"/>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1" name="Rectangle 11"/>
            <p:cNvSpPr>
              <a:spLocks noChangeArrowheads="1"/>
            </p:cNvSpPr>
            <p:nvPr/>
          </p:nvSpPr>
          <p:spPr bwMode="auto">
            <a:xfrm>
              <a:off x="5338" y="1895"/>
              <a:ext cx="192" cy="192"/>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82" name="Line 12"/>
            <p:cNvSpPr>
              <a:spLocks noChangeShapeType="1"/>
            </p:cNvSpPr>
            <p:nvPr/>
          </p:nvSpPr>
          <p:spPr bwMode="auto">
            <a:xfrm flipV="1">
              <a:off x="3744" y="1654"/>
              <a:ext cx="682" cy="1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13"/>
            <p:cNvSpPr>
              <a:spLocks noChangeShapeType="1"/>
            </p:cNvSpPr>
            <p:nvPr/>
          </p:nvSpPr>
          <p:spPr bwMode="auto">
            <a:xfrm flipH="1">
              <a:off x="4426" y="1751"/>
              <a:ext cx="96"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14"/>
            <p:cNvSpPr>
              <a:spLocks noChangeShapeType="1"/>
            </p:cNvSpPr>
            <p:nvPr/>
          </p:nvSpPr>
          <p:spPr bwMode="auto">
            <a:xfrm>
              <a:off x="4618" y="1655"/>
              <a:ext cx="72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 name="Line 15"/>
            <p:cNvSpPr>
              <a:spLocks noChangeShapeType="1"/>
            </p:cNvSpPr>
            <p:nvPr/>
          </p:nvSpPr>
          <p:spPr bwMode="auto">
            <a:xfrm>
              <a:off x="4522" y="2279"/>
              <a:ext cx="672"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16"/>
            <p:cNvSpPr>
              <a:spLocks noChangeShapeType="1"/>
            </p:cNvSpPr>
            <p:nvPr/>
          </p:nvSpPr>
          <p:spPr bwMode="auto">
            <a:xfrm flipH="1">
              <a:off x="5338" y="2087"/>
              <a:ext cx="96"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17"/>
            <p:cNvSpPr>
              <a:spLocks noChangeShapeType="1"/>
            </p:cNvSpPr>
            <p:nvPr/>
          </p:nvSpPr>
          <p:spPr bwMode="auto">
            <a:xfrm>
              <a:off x="4426" y="2375"/>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 name="Line 18"/>
            <p:cNvSpPr>
              <a:spLocks noChangeShapeType="1"/>
            </p:cNvSpPr>
            <p:nvPr/>
          </p:nvSpPr>
          <p:spPr bwMode="auto">
            <a:xfrm flipV="1">
              <a:off x="4522" y="2759"/>
              <a:ext cx="672"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 name="Line 19"/>
            <p:cNvSpPr>
              <a:spLocks noChangeShapeType="1"/>
            </p:cNvSpPr>
            <p:nvPr/>
          </p:nvSpPr>
          <p:spPr bwMode="auto">
            <a:xfrm>
              <a:off x="3514" y="2711"/>
              <a:ext cx="816"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0" name="Line 20"/>
            <p:cNvSpPr>
              <a:spLocks noChangeShapeType="1"/>
            </p:cNvSpPr>
            <p:nvPr/>
          </p:nvSpPr>
          <p:spPr bwMode="auto">
            <a:xfrm flipH="1">
              <a:off x="3418" y="1943"/>
              <a:ext cx="192"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 name="Line 21"/>
            <p:cNvSpPr>
              <a:spLocks noChangeShapeType="1"/>
            </p:cNvSpPr>
            <p:nvPr/>
          </p:nvSpPr>
          <p:spPr bwMode="auto">
            <a:xfrm>
              <a:off x="3706" y="1943"/>
              <a:ext cx="672" cy="9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 name="Text Box 22"/>
            <p:cNvSpPr txBox="1">
              <a:spLocks noChangeArrowheads="1"/>
            </p:cNvSpPr>
            <p:nvPr/>
          </p:nvSpPr>
          <p:spPr bwMode="auto">
            <a:xfrm>
              <a:off x="3274" y="1511"/>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1</a:t>
              </a:r>
            </a:p>
          </p:txBody>
        </p:sp>
        <p:sp>
          <p:nvSpPr>
            <p:cNvPr id="93" name="Text Box 23"/>
            <p:cNvSpPr txBox="1">
              <a:spLocks noChangeArrowheads="1"/>
            </p:cNvSpPr>
            <p:nvPr/>
          </p:nvSpPr>
          <p:spPr bwMode="auto">
            <a:xfrm>
              <a:off x="4176" y="129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2</a:t>
              </a:r>
            </a:p>
          </p:txBody>
        </p:sp>
        <p:sp>
          <p:nvSpPr>
            <p:cNvPr id="94" name="Text Box 24"/>
            <p:cNvSpPr txBox="1">
              <a:spLocks noChangeArrowheads="1"/>
            </p:cNvSpPr>
            <p:nvPr/>
          </p:nvSpPr>
          <p:spPr bwMode="auto">
            <a:xfrm>
              <a:off x="5376" y="158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3</a:t>
              </a:r>
            </a:p>
          </p:txBody>
        </p:sp>
        <p:sp>
          <p:nvSpPr>
            <p:cNvPr id="95" name="Text Box 25"/>
            <p:cNvSpPr txBox="1">
              <a:spLocks noChangeArrowheads="1"/>
            </p:cNvSpPr>
            <p:nvPr/>
          </p:nvSpPr>
          <p:spPr bwMode="auto">
            <a:xfrm>
              <a:off x="5376" y="240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4</a:t>
              </a:r>
            </a:p>
          </p:txBody>
        </p:sp>
        <p:sp>
          <p:nvSpPr>
            <p:cNvPr id="96" name="Text Box 26"/>
            <p:cNvSpPr txBox="1">
              <a:spLocks noChangeArrowheads="1"/>
            </p:cNvSpPr>
            <p:nvPr/>
          </p:nvSpPr>
          <p:spPr bwMode="auto">
            <a:xfrm>
              <a:off x="4560" y="292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5</a:t>
              </a:r>
            </a:p>
          </p:txBody>
        </p:sp>
        <p:sp>
          <p:nvSpPr>
            <p:cNvPr id="97" name="Text Box 27"/>
            <p:cNvSpPr txBox="1">
              <a:spLocks noChangeArrowheads="1"/>
            </p:cNvSpPr>
            <p:nvPr/>
          </p:nvSpPr>
          <p:spPr bwMode="auto">
            <a:xfrm>
              <a:off x="3456" y="273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6</a:t>
              </a:r>
            </a:p>
          </p:txBody>
        </p:sp>
        <p:sp>
          <p:nvSpPr>
            <p:cNvPr id="98" name="Text Box 28"/>
            <p:cNvSpPr txBox="1">
              <a:spLocks noChangeArrowheads="1"/>
            </p:cNvSpPr>
            <p:nvPr/>
          </p:nvSpPr>
          <p:spPr bwMode="auto">
            <a:xfrm>
              <a:off x="4128" y="201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7</a:t>
              </a:r>
            </a:p>
          </p:txBody>
        </p:sp>
      </p:grpSp>
    </p:spTree>
    <p:extLst>
      <p:ext uri="{BB962C8B-B14F-4D97-AF65-F5344CB8AC3E}">
        <p14:creationId xmlns:p14="http://schemas.microsoft.com/office/powerpoint/2010/main" val="388648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4"/>
                                        </p:tgtEl>
                                        <p:attrNameLst>
                                          <p:attrName>style.visibility</p:attrName>
                                        </p:attrNameLst>
                                      </p:cBhvr>
                                      <p:to>
                                        <p:strVal val="visible"/>
                                      </p:to>
                                    </p:set>
                                    <p:anim calcmode="lin" valueType="num">
                                      <p:cBhvr additive="base">
                                        <p:cTn id="25" dur="500" fill="hold"/>
                                        <p:tgtEl>
                                          <p:spTgt spid="74"/>
                                        </p:tgtEl>
                                        <p:attrNameLst>
                                          <p:attrName>ppt_x</p:attrName>
                                        </p:attrNameLst>
                                      </p:cBhvr>
                                      <p:tavLst>
                                        <p:tav tm="0">
                                          <p:val>
                                            <p:strVal val="#ppt_x"/>
                                          </p:val>
                                        </p:tav>
                                        <p:tav tm="100000">
                                          <p:val>
                                            <p:strVal val="#ppt_x"/>
                                          </p:val>
                                        </p:tav>
                                      </p:tavLst>
                                    </p:anim>
                                    <p:anim calcmode="lin" valueType="num">
                                      <p:cBhvr additive="base">
                                        <p:cTn id="26"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9855" y="140916"/>
            <a:ext cx="6289963" cy="523220"/>
          </a:xfrm>
          <a:prstGeom prst="rect">
            <a:avLst/>
          </a:prstGeom>
        </p:spPr>
        <p:txBody>
          <a:bodyPr wrap="square">
            <a:spAutoFit/>
          </a:bodyPr>
          <a:lstStyle/>
          <a:p>
            <a:pPr algn="ctr"/>
            <a:r>
              <a:rPr lang="en-IN" sz="2800" b="1" i="1" dirty="0">
                <a:solidFill>
                  <a:srgbClr val="FF0000"/>
                </a:solidFill>
              </a:rPr>
              <a:t>Graph representations</a:t>
            </a:r>
            <a:endParaRPr lang="en-IN" sz="2800" dirty="0">
              <a:solidFill>
                <a:srgbClr val="FF0000"/>
              </a:solidFill>
            </a:endParaRPr>
          </a:p>
        </p:txBody>
      </p:sp>
      <p:graphicFrame>
        <p:nvGraphicFramePr>
          <p:cNvPr id="3" name="Group 98"/>
          <p:cNvGraphicFramePr>
            <a:graphicFrameLocks noGrp="1"/>
          </p:cNvGraphicFramePr>
          <p:nvPr>
            <p:extLst/>
          </p:nvPr>
        </p:nvGraphicFramePr>
        <p:xfrm>
          <a:off x="1219200" y="1593272"/>
          <a:ext cx="7924800" cy="5265738"/>
        </p:xfrm>
        <a:graphic>
          <a:graphicData uri="http://schemas.openxmlformats.org/drawingml/2006/table">
            <a:tbl>
              <a:tblPr/>
              <a:tblGrid>
                <a:gridCol w="3200188"/>
                <a:gridCol w="1067647"/>
                <a:gridCol w="2056871"/>
                <a:gridCol w="1600094"/>
              </a:tblGrid>
              <a:tr h="907040">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Char char="n"/>
                        <a:tabLst/>
                      </a:pPr>
                      <a:r>
                        <a:rPr kumimoji="0" lang="en-US" sz="2000" b="1" i="1" u="none" strike="noStrike" cap="none" normalizeH="0" baseline="0" dirty="0">
                          <a:ln>
                            <a:noFill/>
                          </a:ln>
                          <a:solidFill>
                            <a:schemeClr val="tx1"/>
                          </a:solidFill>
                          <a:effectLst/>
                          <a:latin typeface="Verdana" charset="0"/>
                          <a:ea typeface="ＭＳ Ｐゴシック" charset="0"/>
                          <a:cs typeface="Times New Roman" charset="0"/>
                        </a:rPr>
                        <a:t> n</a:t>
                      </a:r>
                      <a:r>
                        <a:rPr kumimoji="0" lang="en-US" sz="2000" b="0" i="0" u="none" strike="noStrike" cap="none" normalizeH="0" baseline="0" dirty="0">
                          <a:ln>
                            <a:noFill/>
                          </a:ln>
                          <a:solidFill>
                            <a:schemeClr val="tx1"/>
                          </a:solidFill>
                          <a:effectLst/>
                          <a:latin typeface="Verdana" charset="0"/>
                          <a:ea typeface="ＭＳ Ｐゴシック" charset="0"/>
                          <a:cs typeface="Times New Roman" charset="0"/>
                        </a:rPr>
                        <a:t> vertices, </a:t>
                      </a:r>
                      <a:r>
                        <a:rPr kumimoji="0" lang="en-US" sz="2000" b="1" i="1" u="none" strike="noStrike" cap="none" normalizeH="0" baseline="0" dirty="0">
                          <a:ln>
                            <a:noFill/>
                          </a:ln>
                          <a:solidFill>
                            <a:schemeClr val="tx1"/>
                          </a:solidFill>
                          <a:effectLst/>
                          <a:latin typeface="Verdana" charset="0"/>
                          <a:ea typeface="ＭＳ Ｐゴシック" charset="0"/>
                          <a:cs typeface="Times New Roman" charset="0"/>
                        </a:rPr>
                        <a:t>m</a:t>
                      </a:r>
                      <a:r>
                        <a:rPr kumimoji="0" lang="en-US" sz="2000" b="0" i="0" u="none" strike="noStrike" cap="none" normalizeH="0" baseline="0" dirty="0">
                          <a:ln>
                            <a:noFill/>
                          </a:ln>
                          <a:solidFill>
                            <a:schemeClr val="tx1"/>
                          </a:solidFill>
                          <a:effectLst/>
                          <a:latin typeface="Verdana" charset="0"/>
                          <a:ea typeface="ＭＳ Ｐゴシック" charset="0"/>
                          <a:cs typeface="Times New Roman" charset="0"/>
                        </a:rPr>
                        <a:t> edges</a:t>
                      </a:r>
                    </a:p>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Char char="n"/>
                        <a:tabLst/>
                      </a:pPr>
                      <a:r>
                        <a:rPr kumimoji="0" lang="en-US" sz="2000" b="0" i="0" u="none" strike="noStrike" cap="none" normalizeH="0" baseline="0" dirty="0">
                          <a:ln>
                            <a:noFill/>
                          </a:ln>
                          <a:solidFill>
                            <a:schemeClr val="tx1"/>
                          </a:solidFill>
                          <a:effectLst/>
                          <a:latin typeface="Verdana" charset="0"/>
                          <a:ea typeface="ＭＳ Ｐゴシック" charset="0"/>
                          <a:cs typeface="Times New Roman" charset="0"/>
                        </a:rPr>
                        <a:t> no parallel edges</a:t>
                      </a:r>
                    </a:p>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Char char="n"/>
                        <a:tabLst/>
                      </a:pPr>
                      <a:r>
                        <a:rPr kumimoji="0" lang="en-US" sz="2000" b="0" i="0" u="none" strike="noStrike" cap="none" normalizeH="0" baseline="0" dirty="0">
                          <a:ln>
                            <a:noFill/>
                          </a:ln>
                          <a:solidFill>
                            <a:schemeClr val="tx1"/>
                          </a:solidFill>
                          <a:effectLst/>
                          <a:latin typeface="Verdana" charset="0"/>
                          <a:ea typeface="ＭＳ Ｐゴシック" charset="0"/>
                          <a:cs typeface="Times New Roman" charset="0"/>
                        </a:rPr>
                        <a:t> no self-loops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dirty="0">
                          <a:ln>
                            <a:noFill/>
                          </a:ln>
                          <a:solidFill>
                            <a:schemeClr val="tx1"/>
                          </a:solidFill>
                          <a:effectLst/>
                          <a:latin typeface="Verdana" charset="0"/>
                          <a:ea typeface="ＭＳ Ｐゴシック" charset="0"/>
                          <a:cs typeface="Times New Roman" charset="0"/>
                        </a:rPr>
                        <a:t>Edge</a:t>
                      </a:r>
                      <a:br>
                        <a:rPr kumimoji="0" lang="en-US" sz="2000" b="0" i="0" u="none" strike="noStrike" cap="none" normalizeH="0" baseline="0" dirty="0">
                          <a:ln>
                            <a:noFill/>
                          </a:ln>
                          <a:solidFill>
                            <a:schemeClr val="tx1"/>
                          </a:solidFill>
                          <a:effectLst/>
                          <a:latin typeface="Verdana" charset="0"/>
                          <a:ea typeface="ＭＳ Ｐゴシック" charset="0"/>
                          <a:cs typeface="Times New Roman" charset="0"/>
                        </a:rPr>
                      </a:br>
                      <a:r>
                        <a:rPr kumimoji="0" lang="en-US" sz="2000" b="0" i="0" u="none" strike="noStrike" cap="none" normalizeH="0" baseline="0" dirty="0">
                          <a:ln>
                            <a:noFill/>
                          </a:ln>
                          <a:solidFill>
                            <a:schemeClr val="tx1"/>
                          </a:solidFill>
                          <a:effectLst/>
                          <a:latin typeface="Verdana" charset="0"/>
                          <a:ea typeface="ＭＳ Ｐゴシック" charset="0"/>
                          <a:cs typeface="Times New Roman" charset="0"/>
                        </a:rPr>
                        <a:t>List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Adjacency</a:t>
                      </a:r>
                      <a:br>
                        <a:rPr kumimoji="0" lang="en-US" sz="2000" b="0" i="0" u="none" strike="noStrike" cap="none" normalizeH="0" baseline="0">
                          <a:ln>
                            <a:noFill/>
                          </a:ln>
                          <a:solidFill>
                            <a:schemeClr val="tx1"/>
                          </a:solidFill>
                          <a:effectLst/>
                          <a:latin typeface="Verdana" charset="0"/>
                          <a:ea typeface="ＭＳ Ｐゴシック" charset="0"/>
                          <a:cs typeface="Times New Roman" charset="0"/>
                        </a:rPr>
                      </a:b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List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Adjacency Matrix</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5138">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Space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1" i="1" u="none" strike="noStrike" cap="none" normalizeH="0" baseline="0">
                          <a:ln>
                            <a:noFill/>
                          </a:ln>
                          <a:solidFill>
                            <a:schemeClr val="tx1"/>
                          </a:solidFill>
                          <a:effectLst/>
                          <a:latin typeface="Verdana" charset="0"/>
                          <a:ea typeface="ＭＳ Ｐゴシック" charset="0"/>
                          <a:cs typeface="Times New Roman" charset="0"/>
                        </a:rPr>
                        <a:t>n </a:t>
                      </a: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a:t>
                      </a:r>
                      <a:r>
                        <a:rPr kumimoji="0" lang="en-US" sz="2000" b="1" i="1" u="none" strike="noStrike" cap="none" normalizeH="0" baseline="0">
                          <a:ln>
                            <a:noFill/>
                          </a:ln>
                          <a:solidFill>
                            <a:schemeClr val="tx1"/>
                          </a:solidFill>
                          <a:effectLst/>
                          <a:latin typeface="Verdana" charset="0"/>
                          <a:ea typeface="ＭＳ Ｐゴシック" charset="0"/>
                          <a:cs typeface="Times New Roman" charset="0"/>
                        </a:rPr>
                        <a:t> 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1" i="1" u="none" strike="noStrike" cap="none" normalizeH="0" baseline="0">
                          <a:ln>
                            <a:noFill/>
                          </a:ln>
                          <a:solidFill>
                            <a:schemeClr val="tx1"/>
                          </a:solidFill>
                          <a:effectLst/>
                          <a:latin typeface="Verdana" charset="0"/>
                          <a:ea typeface="ＭＳ Ｐゴシック" charset="0"/>
                          <a:cs typeface="Times New Roman" charset="0"/>
                        </a:rPr>
                        <a:t>n </a:t>
                      </a: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a:t>
                      </a:r>
                      <a:r>
                        <a:rPr kumimoji="0" lang="en-US" sz="2000" b="1" i="1" u="none" strike="noStrike" cap="none" normalizeH="0" baseline="0">
                          <a:ln>
                            <a:noFill/>
                          </a:ln>
                          <a:solidFill>
                            <a:schemeClr val="tx1"/>
                          </a:solidFill>
                          <a:effectLst/>
                          <a:latin typeface="Verdana" charset="0"/>
                          <a:ea typeface="ＭＳ Ｐゴシック" charset="0"/>
                          <a:cs typeface="Times New Roman" charset="0"/>
                        </a:rPr>
                        <a:t> 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1" i="1" u="none" strike="noStrike" cap="none" normalizeH="0" baseline="0">
                          <a:ln>
                            <a:noFill/>
                          </a:ln>
                          <a:solidFill>
                            <a:schemeClr val="tx1"/>
                          </a:solidFill>
                          <a:effectLst/>
                          <a:latin typeface="Verdana" charset="0"/>
                          <a:ea typeface="ＭＳ Ｐゴシック" charset="0"/>
                          <a:cs typeface="Times New Roman" charset="0"/>
                        </a:rPr>
                        <a:t>n</a:t>
                      </a:r>
                      <a:r>
                        <a:rPr kumimoji="0" lang="en-US" sz="2000" b="0" i="0" u="none" strike="noStrike" cap="none" normalizeH="0" baseline="30000">
                          <a:ln>
                            <a:noFill/>
                          </a:ln>
                          <a:solidFill>
                            <a:schemeClr val="tx1"/>
                          </a:solidFill>
                          <a:effectLst/>
                          <a:latin typeface="Verdana" charset="0"/>
                          <a:ea typeface="ＭＳ Ｐゴシック" charset="0"/>
                          <a:cs typeface="Times New Roman" charset="0"/>
                        </a:rPr>
                        <a:t>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9625">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Finding all adjacent vertices to </a:t>
                      </a:r>
                      <a:r>
                        <a:rPr kumimoji="0" lang="en-US" sz="2000" b="1" i="1" u="none" strike="noStrike" cap="none" normalizeH="0" baseline="0">
                          <a:ln>
                            <a:noFill/>
                          </a:ln>
                          <a:solidFill>
                            <a:schemeClr val="tx1"/>
                          </a:solidFill>
                          <a:effectLst/>
                          <a:latin typeface="Verdana" charset="0"/>
                          <a:ea typeface="ＭＳ Ｐゴシック" charset="0"/>
                          <a:cs typeface="Times New Roman" charset="0"/>
                        </a:rPr>
                        <a:t>v</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1" i="1" u="none" strike="noStrike" cap="none" normalizeH="0" baseline="0">
                          <a:ln>
                            <a:noFill/>
                          </a:ln>
                          <a:solidFill>
                            <a:schemeClr val="tx1"/>
                          </a:solidFill>
                          <a:effectLst/>
                          <a:latin typeface="Verdana" charset="0"/>
                          <a:ea typeface="ＭＳ Ｐゴシック" charset="0"/>
                          <a:cs typeface="Times New Roman" charset="0"/>
                        </a:rPr>
                        <a:t>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deg(</a:t>
                      </a:r>
                      <a:r>
                        <a:rPr kumimoji="0" lang="en-US" sz="2000" b="1" i="1" u="none" strike="noStrike" cap="none" normalizeH="0" baseline="0">
                          <a:ln>
                            <a:noFill/>
                          </a:ln>
                          <a:solidFill>
                            <a:schemeClr val="tx1"/>
                          </a:solidFill>
                          <a:effectLst/>
                          <a:latin typeface="Verdana" charset="0"/>
                          <a:ea typeface="ＭＳ Ｐゴシック" charset="0"/>
                          <a:cs typeface="Times New Roman" charset="0"/>
                        </a:rPr>
                        <a:t>v</a:t>
                      </a: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1" i="1" u="none" strike="noStrike" cap="none" normalizeH="0" baseline="0">
                          <a:ln>
                            <a:noFill/>
                          </a:ln>
                          <a:solidFill>
                            <a:schemeClr val="tx1"/>
                          </a:solidFill>
                          <a:effectLst/>
                          <a:latin typeface="Verdana" charset="0"/>
                          <a:ea typeface="ＭＳ Ｐゴシック" charset="0"/>
                          <a:cs typeface="Times New Roman" charset="0"/>
                        </a:rPr>
                        <a:t>n</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9625">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Determining if </a:t>
                      </a:r>
                      <a:r>
                        <a:rPr kumimoji="0" lang="en-US" sz="2000" b="1" i="1" u="none" strike="noStrike" cap="none" normalizeH="0" baseline="0">
                          <a:ln>
                            <a:noFill/>
                          </a:ln>
                          <a:solidFill>
                            <a:schemeClr val="tx1"/>
                          </a:solidFill>
                          <a:effectLst/>
                          <a:latin typeface="Verdana" charset="0"/>
                          <a:ea typeface="ＭＳ Ｐゴシック" charset="0"/>
                          <a:cs typeface="Times New Roman" charset="0"/>
                        </a:rPr>
                        <a:t>v </a:t>
                      </a: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is adjacent to</a:t>
                      </a:r>
                      <a:r>
                        <a:rPr kumimoji="0" lang="en-US" sz="2000" b="1" i="1" u="none" strike="noStrike" cap="none" normalizeH="0" baseline="0">
                          <a:ln>
                            <a:noFill/>
                          </a:ln>
                          <a:solidFill>
                            <a:schemeClr val="tx1"/>
                          </a:solidFill>
                          <a:effectLst/>
                          <a:latin typeface="Verdana" charset="0"/>
                          <a:ea typeface="ＭＳ Ｐゴシック" charset="0"/>
                          <a:cs typeface="Times New Roman" charset="0"/>
                        </a:rPr>
                        <a:t> w</a:t>
                      </a:r>
                      <a:endParaRPr kumimoji="0" lang="en-US" sz="2000" b="0" i="0" u="none" strike="noStrike" cap="none" normalizeH="0" baseline="0">
                        <a:ln>
                          <a:noFill/>
                        </a:ln>
                        <a:solidFill>
                          <a:schemeClr val="tx1"/>
                        </a:solidFill>
                        <a:effectLst/>
                        <a:latin typeface="Verdana" charset="0"/>
                        <a:ea typeface="ＭＳ Ｐゴシック" charset="0"/>
                        <a:cs typeface="Times New Roman"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1" i="1" u="none" strike="noStrike" cap="none" normalizeH="0" baseline="0">
                          <a:ln>
                            <a:noFill/>
                          </a:ln>
                          <a:solidFill>
                            <a:schemeClr val="tx1"/>
                          </a:solidFill>
                          <a:effectLst/>
                          <a:latin typeface="Verdana" charset="0"/>
                          <a:ea typeface="ＭＳ Ｐゴシック" charset="0"/>
                          <a:cs typeface="Times New Roman" charset="0"/>
                        </a:rPr>
                        <a:t>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deg(</a:t>
                      </a:r>
                      <a:r>
                        <a:rPr kumimoji="0" lang="en-US" sz="2000" b="1" i="1" u="none" strike="noStrike" cap="none" normalizeH="0" baseline="0">
                          <a:ln>
                            <a:noFill/>
                          </a:ln>
                          <a:solidFill>
                            <a:schemeClr val="tx1"/>
                          </a:solidFill>
                          <a:effectLst/>
                          <a:latin typeface="Verdana" charset="0"/>
                          <a:ea typeface="ＭＳ Ｐゴシック" charset="0"/>
                          <a:cs typeface="Times New Roman" charset="0"/>
                        </a:rPr>
                        <a:t>v</a:t>
                      </a: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7675">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adding a vertex </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1" i="1" u="none" strike="noStrike" cap="none" normalizeH="0" baseline="0">
                          <a:ln>
                            <a:noFill/>
                          </a:ln>
                          <a:solidFill>
                            <a:schemeClr val="tx1"/>
                          </a:solidFill>
                          <a:effectLst/>
                          <a:latin typeface="Verdana" charset="0"/>
                          <a:ea typeface="ＭＳ Ｐゴシック" charset="0"/>
                          <a:cs typeface="Times New Roman" charset="0"/>
                        </a:rPr>
                        <a:t>n</a:t>
                      </a:r>
                      <a:r>
                        <a:rPr kumimoji="0" lang="en-US" sz="2000" b="0" i="0" u="none" strike="noStrike" cap="none" normalizeH="0" baseline="30000">
                          <a:ln>
                            <a:noFill/>
                          </a:ln>
                          <a:solidFill>
                            <a:schemeClr val="tx1"/>
                          </a:solidFill>
                          <a:effectLst/>
                          <a:latin typeface="Verdana" charset="0"/>
                          <a:ea typeface="ＭＳ Ｐゴシック" charset="0"/>
                          <a:cs typeface="Times New Roman" charset="0"/>
                        </a:rPr>
                        <a:t>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4025">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adding an edge to </a:t>
                      </a:r>
                      <a:r>
                        <a:rPr kumimoji="0" lang="en-US" sz="2000" b="1" i="1" u="none" strike="noStrike" cap="none" normalizeH="0" baseline="0">
                          <a:ln>
                            <a:noFill/>
                          </a:ln>
                          <a:solidFill>
                            <a:schemeClr val="tx1"/>
                          </a:solidFill>
                          <a:effectLst/>
                          <a:latin typeface="Verdana" charset="0"/>
                          <a:ea typeface="ＭＳ Ｐゴシック" charset="0"/>
                          <a:cs typeface="Times New Roman" charset="0"/>
                        </a:rPr>
                        <a:t>v</a:t>
                      </a:r>
                      <a:endParaRPr kumimoji="0" lang="en-US" sz="2000" b="0" i="0" u="none" strike="noStrike" cap="none" normalizeH="0" baseline="0">
                        <a:ln>
                          <a:noFill/>
                        </a:ln>
                        <a:solidFill>
                          <a:schemeClr val="tx1"/>
                        </a:solidFill>
                        <a:effectLst/>
                        <a:latin typeface="Verdana" charset="0"/>
                        <a:ea typeface="ＭＳ Ｐゴシック" charset="0"/>
                        <a:cs typeface="Times New Roman"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removing vertex </a:t>
                      </a:r>
                      <a:r>
                        <a:rPr kumimoji="0" lang="en-US" sz="2000" b="1" i="1" u="none" strike="noStrike" cap="none" normalizeH="0" baseline="0">
                          <a:ln>
                            <a:noFill/>
                          </a:ln>
                          <a:solidFill>
                            <a:schemeClr val="tx1"/>
                          </a:solidFill>
                          <a:effectLst/>
                          <a:latin typeface="Verdana" charset="0"/>
                          <a:ea typeface="ＭＳ Ｐゴシック" charset="0"/>
                          <a:cs typeface="Times New Roman" charset="0"/>
                        </a:rPr>
                        <a:t>v</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1" i="1" u="none" strike="noStrike" cap="none" normalizeH="0" baseline="0">
                          <a:ln>
                            <a:noFill/>
                          </a:ln>
                          <a:solidFill>
                            <a:schemeClr val="tx1"/>
                          </a:solidFill>
                          <a:effectLst/>
                          <a:latin typeface="Verdana" charset="0"/>
                          <a:ea typeface="ＭＳ Ｐゴシック" charset="0"/>
                          <a:cs typeface="Times New Roman" charset="0"/>
                        </a:rPr>
                        <a:t>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1" i="1" u="none" strike="noStrike" cap="none" normalizeH="0" baseline="0">
                          <a:ln>
                            <a:noFill/>
                          </a:ln>
                          <a:solidFill>
                            <a:schemeClr val="tx1"/>
                          </a:solidFill>
                          <a:effectLst/>
                          <a:latin typeface="Verdana" charset="0"/>
                          <a:ea typeface="ＭＳ Ｐゴシック" charset="0"/>
                          <a:cs typeface="Times New Roman" charset="0"/>
                        </a:rPr>
                        <a:t>n</a:t>
                      </a:r>
                      <a:r>
                        <a:rPr kumimoji="0" lang="en-US" sz="2000" b="1" i="0" u="none" strike="noStrike" cap="none" normalizeH="0" baseline="0">
                          <a:ln>
                            <a:noFill/>
                          </a:ln>
                          <a:solidFill>
                            <a:schemeClr val="tx1"/>
                          </a:solidFill>
                          <a:effectLst/>
                          <a:latin typeface="Verdana" charset="0"/>
                          <a:ea typeface="ＭＳ Ｐゴシック" charset="0"/>
                          <a:cs typeface="Times New Roman" charset="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1" i="1" u="none" strike="noStrike" cap="none" normalizeH="0" baseline="0">
                          <a:ln>
                            <a:noFill/>
                          </a:ln>
                          <a:solidFill>
                            <a:schemeClr val="tx1"/>
                          </a:solidFill>
                          <a:effectLst/>
                          <a:latin typeface="Verdana" charset="0"/>
                          <a:ea typeface="ＭＳ Ｐゴシック" charset="0"/>
                          <a:cs typeface="Times New Roman" charset="0"/>
                        </a:rPr>
                        <a:t>n</a:t>
                      </a:r>
                      <a:r>
                        <a:rPr kumimoji="0" lang="en-US" sz="2000" b="0" i="0" u="none" strike="noStrike" cap="none" normalizeH="0" baseline="30000">
                          <a:ln>
                            <a:noFill/>
                          </a:ln>
                          <a:solidFill>
                            <a:schemeClr val="tx1"/>
                          </a:solidFill>
                          <a:effectLst/>
                          <a:latin typeface="Verdana" charset="0"/>
                          <a:ea typeface="ＭＳ Ｐゴシック" charset="0"/>
                          <a:cs typeface="Times New Roman" charset="0"/>
                        </a:rPr>
                        <a:t>2</a:t>
                      </a:r>
                      <a:endParaRPr kumimoji="0" lang="en-US" sz="2000" b="0" i="0" u="none" strike="noStrike" cap="none" normalizeH="0" baseline="0">
                        <a:ln>
                          <a:noFill/>
                        </a:ln>
                        <a:solidFill>
                          <a:schemeClr val="tx1"/>
                        </a:solidFill>
                        <a:effectLst/>
                        <a:latin typeface="Verdana" charset="0"/>
                        <a:ea typeface="ＭＳ Ｐゴシック" charset="0"/>
                        <a:cs typeface="Times New Roman"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dirty="0">
                          <a:ln>
                            <a:noFill/>
                          </a:ln>
                          <a:solidFill>
                            <a:schemeClr val="tx1"/>
                          </a:solidFill>
                          <a:effectLst/>
                          <a:latin typeface="Verdana" charset="0"/>
                          <a:ea typeface="ＭＳ Ｐゴシック" charset="0"/>
                          <a:cs typeface="Times New Roman" charset="0"/>
                        </a:rPr>
                        <a:t>removing an edge from </a:t>
                      </a:r>
                      <a:r>
                        <a:rPr kumimoji="0" lang="en-US" sz="2000" b="1" i="1" u="none" strike="noStrike" cap="none" normalizeH="0" baseline="0" dirty="0">
                          <a:ln>
                            <a:noFill/>
                          </a:ln>
                          <a:solidFill>
                            <a:schemeClr val="tx1"/>
                          </a:solidFill>
                          <a:effectLst/>
                          <a:latin typeface="Verdana" charset="0"/>
                          <a:ea typeface="ＭＳ Ｐゴシック" charset="0"/>
                          <a:cs typeface="Times New Roman" charset="0"/>
                        </a:rPr>
                        <a:t>v</a:t>
                      </a:r>
                      <a:endParaRPr kumimoji="0" lang="en-US" sz="2000" b="0" i="0" u="none" strike="noStrike" cap="none" normalizeH="0" baseline="0" dirty="0">
                        <a:ln>
                          <a:noFill/>
                        </a:ln>
                        <a:solidFill>
                          <a:schemeClr val="tx1"/>
                        </a:solidFill>
                        <a:effectLst/>
                        <a:latin typeface="Verdana" charset="0"/>
                        <a:ea typeface="ＭＳ Ｐゴシック" charset="0"/>
                        <a:cs typeface="Times New Roman"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1" i="1" u="none" strike="noStrike" cap="none" normalizeH="0" baseline="0" dirty="0">
                          <a:ln>
                            <a:noFill/>
                          </a:ln>
                          <a:solidFill>
                            <a:schemeClr val="tx1"/>
                          </a:solidFill>
                          <a:effectLst/>
                          <a:latin typeface="Verdana" charset="0"/>
                          <a:ea typeface="ＭＳ Ｐゴシック" charset="0"/>
                          <a:cs typeface="Times New Roman" charset="0"/>
                        </a:rPr>
                        <a:t>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deg(</a:t>
                      </a:r>
                      <a:r>
                        <a:rPr kumimoji="0" lang="en-US" sz="2000" b="1" i="1" u="none" strike="noStrike" cap="none" normalizeH="0" baseline="0">
                          <a:ln>
                            <a:noFill/>
                          </a:ln>
                          <a:solidFill>
                            <a:schemeClr val="tx1"/>
                          </a:solidFill>
                          <a:effectLst/>
                          <a:latin typeface="Verdana" charset="0"/>
                          <a:ea typeface="ＭＳ Ｐゴシック" charset="0"/>
                          <a:cs typeface="Times New Roman" charset="0"/>
                        </a:rPr>
                        <a:t>v</a:t>
                      </a:r>
                      <a:r>
                        <a:rPr kumimoji="0" lang="en-US" sz="2000" b="0" i="0" u="none" strike="noStrike" cap="none" normalizeH="0" baseline="0">
                          <a:ln>
                            <a:noFill/>
                          </a:ln>
                          <a:solidFill>
                            <a:schemeClr val="tx1"/>
                          </a:solidFill>
                          <a:effectLst/>
                          <a:latin typeface="Verdana" charset="0"/>
                          <a:ea typeface="ＭＳ Ｐゴシック" charset="0"/>
                          <a:cs typeface="Times New Roman" charset="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dirty="0">
                          <a:ln>
                            <a:noFill/>
                          </a:ln>
                          <a:solidFill>
                            <a:schemeClr val="tx1"/>
                          </a:solidFill>
                          <a:effectLst/>
                          <a:latin typeface="Verdana" charset="0"/>
                          <a:ea typeface="ＭＳ Ｐゴシック" charset="0"/>
                          <a:cs typeface="Times New Roman" charset="0"/>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Rectangle 2"/>
          <p:cNvSpPr txBox="1">
            <a:spLocks noChangeArrowheads="1"/>
          </p:cNvSpPr>
          <p:nvPr/>
        </p:nvSpPr>
        <p:spPr>
          <a:xfrm>
            <a:off x="457200" y="846138"/>
            <a:ext cx="8229600" cy="571500"/>
          </a:xfrm>
          <a:prstGeom prst="rect">
            <a:avLst/>
          </a:prstGeom>
        </p:spPr>
        <p:txBody>
          <a:bodyPr>
            <a:normAutofit fontScale="67500" lnSpcReduction="20000"/>
          </a:bodyPr>
          <a:lstStyle>
            <a:lvl1pPr algn="l" defTabSz="68578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783"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783"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783"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783" rtl="0" eaLnBrk="0" fontAlgn="base" hangingPunct="0">
              <a:lnSpc>
                <a:spcPct val="90000"/>
              </a:lnSpc>
              <a:spcBef>
                <a:spcPct val="0"/>
              </a:spcBef>
              <a:spcAft>
                <a:spcPct val="0"/>
              </a:spcAft>
              <a:defRPr sz="3300">
                <a:solidFill>
                  <a:schemeClr val="tx1"/>
                </a:solidFill>
                <a:latin typeface="Calibri Light" pitchFamily="34" charset="0"/>
              </a:defRPr>
            </a:lvl5pPr>
            <a:lvl6pPr marL="457189" algn="l" defTabSz="685783" rtl="0" fontAlgn="base">
              <a:lnSpc>
                <a:spcPct val="90000"/>
              </a:lnSpc>
              <a:spcBef>
                <a:spcPct val="0"/>
              </a:spcBef>
              <a:spcAft>
                <a:spcPct val="0"/>
              </a:spcAft>
              <a:defRPr sz="3300">
                <a:solidFill>
                  <a:schemeClr val="tx1"/>
                </a:solidFill>
                <a:latin typeface="Calibri Light" pitchFamily="34" charset="0"/>
              </a:defRPr>
            </a:lvl6pPr>
            <a:lvl7pPr marL="914377" algn="l" defTabSz="685783" rtl="0" fontAlgn="base">
              <a:lnSpc>
                <a:spcPct val="90000"/>
              </a:lnSpc>
              <a:spcBef>
                <a:spcPct val="0"/>
              </a:spcBef>
              <a:spcAft>
                <a:spcPct val="0"/>
              </a:spcAft>
              <a:defRPr sz="3300">
                <a:solidFill>
                  <a:schemeClr val="tx1"/>
                </a:solidFill>
                <a:latin typeface="Calibri Light" pitchFamily="34" charset="0"/>
              </a:defRPr>
            </a:lvl7pPr>
            <a:lvl8pPr marL="1371566" algn="l" defTabSz="685783" rtl="0" fontAlgn="base">
              <a:lnSpc>
                <a:spcPct val="90000"/>
              </a:lnSpc>
              <a:spcBef>
                <a:spcPct val="0"/>
              </a:spcBef>
              <a:spcAft>
                <a:spcPct val="0"/>
              </a:spcAft>
              <a:defRPr sz="3300">
                <a:solidFill>
                  <a:schemeClr val="tx1"/>
                </a:solidFill>
                <a:latin typeface="Calibri Light" pitchFamily="34" charset="0"/>
              </a:defRPr>
            </a:lvl8pPr>
            <a:lvl9pPr marL="1828754" algn="l" defTabSz="685783" rtl="0" fontAlgn="base">
              <a:lnSpc>
                <a:spcPct val="90000"/>
              </a:lnSpc>
              <a:spcBef>
                <a:spcPct val="0"/>
              </a:spcBef>
              <a:spcAft>
                <a:spcPct val="0"/>
              </a:spcAft>
              <a:defRPr sz="3300">
                <a:solidFill>
                  <a:schemeClr val="tx1"/>
                </a:solidFill>
                <a:latin typeface="Calibri Light" pitchFamily="34" charset="0"/>
              </a:defRPr>
            </a:lvl9pPr>
          </a:lstStyle>
          <a:p>
            <a:pPr eaLnBrk="1" hangingPunct="1"/>
            <a:r>
              <a:rPr lang="en-US" smtClean="0">
                <a:latin typeface="Bookman Old Style" charset="0"/>
                <a:ea typeface="ＭＳ Ｐゴシック" charset="0"/>
                <a:cs typeface="ＭＳ Ｐゴシック" charset="0"/>
              </a:rPr>
              <a:t>Runtime table</a:t>
            </a:r>
            <a:br>
              <a:rPr lang="en-US" smtClean="0">
                <a:latin typeface="Bookman Old Style" charset="0"/>
                <a:ea typeface="ＭＳ Ｐゴシック" charset="0"/>
                <a:cs typeface="ＭＳ Ｐゴシック" charset="0"/>
              </a:rPr>
            </a:br>
            <a:endParaRPr lang="en-US" dirty="0">
              <a:latin typeface="Bookman Old Style" charset="0"/>
              <a:ea typeface="ＭＳ Ｐゴシック" charset="0"/>
              <a:cs typeface="ＭＳ Ｐゴシック" charset="0"/>
            </a:endParaRPr>
          </a:p>
        </p:txBody>
      </p:sp>
    </p:spTree>
    <p:extLst>
      <p:ext uri="{BB962C8B-B14F-4D97-AF65-F5344CB8AC3E}">
        <p14:creationId xmlns:p14="http://schemas.microsoft.com/office/powerpoint/2010/main" val="258445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68036" y="1022784"/>
            <a:ext cx="8229600" cy="1143000"/>
          </a:xfrm>
          <a:prstGeom prst="rect">
            <a:avLst/>
          </a:prstGeom>
        </p:spPr>
        <p:txBody>
          <a:bodyPr/>
          <a:lstStyle>
            <a:lvl1pPr algn="l" defTabSz="68578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783"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783"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783"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783" rtl="0" eaLnBrk="0" fontAlgn="base" hangingPunct="0">
              <a:lnSpc>
                <a:spcPct val="90000"/>
              </a:lnSpc>
              <a:spcBef>
                <a:spcPct val="0"/>
              </a:spcBef>
              <a:spcAft>
                <a:spcPct val="0"/>
              </a:spcAft>
              <a:defRPr sz="3300">
                <a:solidFill>
                  <a:schemeClr val="tx1"/>
                </a:solidFill>
                <a:latin typeface="Calibri Light" pitchFamily="34" charset="0"/>
              </a:defRPr>
            </a:lvl5pPr>
            <a:lvl6pPr marL="457189" algn="l" defTabSz="685783" rtl="0" fontAlgn="base">
              <a:lnSpc>
                <a:spcPct val="90000"/>
              </a:lnSpc>
              <a:spcBef>
                <a:spcPct val="0"/>
              </a:spcBef>
              <a:spcAft>
                <a:spcPct val="0"/>
              </a:spcAft>
              <a:defRPr sz="3300">
                <a:solidFill>
                  <a:schemeClr val="tx1"/>
                </a:solidFill>
                <a:latin typeface="Calibri Light" pitchFamily="34" charset="0"/>
              </a:defRPr>
            </a:lvl6pPr>
            <a:lvl7pPr marL="914377" algn="l" defTabSz="685783" rtl="0" fontAlgn="base">
              <a:lnSpc>
                <a:spcPct val="90000"/>
              </a:lnSpc>
              <a:spcBef>
                <a:spcPct val="0"/>
              </a:spcBef>
              <a:spcAft>
                <a:spcPct val="0"/>
              </a:spcAft>
              <a:defRPr sz="3300">
                <a:solidFill>
                  <a:schemeClr val="tx1"/>
                </a:solidFill>
                <a:latin typeface="Calibri Light" pitchFamily="34" charset="0"/>
              </a:defRPr>
            </a:lvl7pPr>
            <a:lvl8pPr marL="1371566" algn="l" defTabSz="685783" rtl="0" fontAlgn="base">
              <a:lnSpc>
                <a:spcPct val="90000"/>
              </a:lnSpc>
              <a:spcBef>
                <a:spcPct val="0"/>
              </a:spcBef>
              <a:spcAft>
                <a:spcPct val="0"/>
              </a:spcAft>
              <a:defRPr sz="3300">
                <a:solidFill>
                  <a:schemeClr val="tx1"/>
                </a:solidFill>
                <a:latin typeface="Calibri Light" pitchFamily="34" charset="0"/>
              </a:defRPr>
            </a:lvl8pPr>
            <a:lvl9pPr marL="1828754" algn="l" defTabSz="685783" rtl="0" fontAlgn="base">
              <a:lnSpc>
                <a:spcPct val="90000"/>
              </a:lnSpc>
              <a:spcBef>
                <a:spcPct val="0"/>
              </a:spcBef>
              <a:spcAft>
                <a:spcPct val="0"/>
              </a:spcAft>
              <a:defRPr sz="3300">
                <a:solidFill>
                  <a:schemeClr val="tx1"/>
                </a:solidFill>
                <a:latin typeface="Calibri Light" pitchFamily="34" charset="0"/>
              </a:defRPr>
            </a:lvl9pPr>
          </a:lstStyle>
          <a:p>
            <a:r>
              <a:rPr lang="en-US" sz="4000" smtClean="0"/>
              <a:t>Adjacency matrix for directed graph</a:t>
            </a:r>
            <a:endParaRPr lang="en-US" sz="4000" dirty="0"/>
          </a:p>
        </p:txBody>
      </p:sp>
      <p:sp>
        <p:nvSpPr>
          <p:cNvPr id="3" name="Text Box 101"/>
          <p:cNvSpPr txBox="1">
            <a:spLocks noChangeArrowheads="1"/>
          </p:cNvSpPr>
          <p:nvPr/>
        </p:nvSpPr>
        <p:spPr bwMode="auto">
          <a:xfrm>
            <a:off x="523875" y="1676400"/>
            <a:ext cx="4408488" cy="82232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sz="2400" dirty="0">
                <a:solidFill>
                  <a:schemeClr val="folHlink"/>
                </a:solidFill>
                <a:latin typeface="Tahoma" pitchFamily="34" charset="0"/>
              </a:rPr>
              <a:t>Matrix[i][j] =	1 	if (v</a:t>
            </a:r>
            <a:r>
              <a:rPr kumimoji="1" lang="en-US" sz="2400" baseline="-25000" dirty="0">
                <a:solidFill>
                  <a:schemeClr val="folHlink"/>
                </a:solidFill>
                <a:latin typeface="Tahoma" pitchFamily="34" charset="0"/>
              </a:rPr>
              <a:t>i</a:t>
            </a:r>
            <a:r>
              <a:rPr kumimoji="1" lang="en-US" sz="2400" dirty="0">
                <a:solidFill>
                  <a:schemeClr val="folHlink"/>
                </a:solidFill>
                <a:latin typeface="Tahoma" pitchFamily="34" charset="0"/>
              </a:rPr>
              <a:t>, </a:t>
            </a:r>
            <a:r>
              <a:rPr kumimoji="1" lang="en-US" sz="2400" dirty="0" err="1">
                <a:solidFill>
                  <a:schemeClr val="folHlink"/>
                </a:solidFill>
                <a:latin typeface="Tahoma" pitchFamily="34" charset="0"/>
              </a:rPr>
              <a:t>v</a:t>
            </a:r>
            <a:r>
              <a:rPr kumimoji="1" lang="en-US" sz="2400" baseline="-25000" dirty="0" err="1">
                <a:solidFill>
                  <a:schemeClr val="folHlink"/>
                </a:solidFill>
                <a:latin typeface="Tahoma" pitchFamily="34" charset="0"/>
              </a:rPr>
              <a:t>j</a:t>
            </a:r>
            <a:r>
              <a:rPr kumimoji="1" lang="en-US" sz="2400" dirty="0">
                <a:solidFill>
                  <a:schemeClr val="folHlink"/>
                </a:solidFill>
                <a:latin typeface="Tahoma" pitchFamily="34" charset="0"/>
              </a:rPr>
              <a:t>)</a:t>
            </a:r>
            <a:r>
              <a:rPr kumimoji="1" lang="en-US" sz="2400" dirty="0">
                <a:solidFill>
                  <a:schemeClr val="folHlink"/>
                </a:solidFill>
                <a:latin typeface="Tahoma" pitchFamily="34" charset="0"/>
                <a:sym typeface="Symbol" pitchFamily="18" charset="2"/>
              </a:rPr>
              <a:t>E</a:t>
            </a:r>
          </a:p>
          <a:p>
            <a:r>
              <a:rPr kumimoji="1" lang="en-US" sz="2400" dirty="0">
                <a:solidFill>
                  <a:schemeClr val="folHlink"/>
                </a:solidFill>
                <a:latin typeface="Tahoma" pitchFamily="34" charset="0"/>
                <a:sym typeface="Symbol" pitchFamily="18" charset="2"/>
              </a:rPr>
              <a:t>		0	if (v</a:t>
            </a:r>
            <a:r>
              <a:rPr kumimoji="1" lang="en-US" sz="2400" baseline="-25000" dirty="0">
                <a:solidFill>
                  <a:schemeClr val="folHlink"/>
                </a:solidFill>
                <a:latin typeface="Tahoma" pitchFamily="34" charset="0"/>
                <a:sym typeface="Symbol" pitchFamily="18" charset="2"/>
              </a:rPr>
              <a:t>i</a:t>
            </a:r>
            <a:r>
              <a:rPr kumimoji="1" lang="en-US" sz="2400" dirty="0">
                <a:solidFill>
                  <a:schemeClr val="folHlink"/>
                </a:solidFill>
                <a:latin typeface="Tahoma" pitchFamily="34" charset="0"/>
                <a:sym typeface="Symbol" pitchFamily="18" charset="2"/>
              </a:rPr>
              <a:t>, </a:t>
            </a:r>
            <a:r>
              <a:rPr kumimoji="1" lang="en-US" sz="2400" dirty="0" err="1">
                <a:solidFill>
                  <a:schemeClr val="folHlink"/>
                </a:solidFill>
                <a:latin typeface="Tahoma" pitchFamily="34" charset="0"/>
                <a:sym typeface="Symbol" pitchFamily="18" charset="2"/>
              </a:rPr>
              <a:t>v</a:t>
            </a:r>
            <a:r>
              <a:rPr kumimoji="1" lang="en-US" sz="2400" baseline="-25000" dirty="0" err="1">
                <a:solidFill>
                  <a:schemeClr val="folHlink"/>
                </a:solidFill>
                <a:latin typeface="Tahoma" pitchFamily="34" charset="0"/>
                <a:sym typeface="Symbol" pitchFamily="18" charset="2"/>
              </a:rPr>
              <a:t>j</a:t>
            </a:r>
            <a:r>
              <a:rPr kumimoji="1" lang="en-US" sz="2400" dirty="0">
                <a:solidFill>
                  <a:schemeClr val="folHlink"/>
                </a:solidFill>
                <a:latin typeface="Tahoma" pitchFamily="34" charset="0"/>
                <a:sym typeface="Symbol" pitchFamily="18" charset="2"/>
              </a:rPr>
              <a:t>)E</a:t>
            </a:r>
          </a:p>
        </p:txBody>
      </p:sp>
      <p:grpSp>
        <p:nvGrpSpPr>
          <p:cNvPr id="4" name="Group 3"/>
          <p:cNvGrpSpPr>
            <a:grpSpLocks/>
          </p:cNvGrpSpPr>
          <p:nvPr/>
        </p:nvGrpSpPr>
        <p:grpSpPr bwMode="auto">
          <a:xfrm>
            <a:off x="542925" y="2979738"/>
            <a:ext cx="3886200" cy="2882900"/>
            <a:chOff x="366" y="2331"/>
            <a:chExt cx="2448" cy="1816"/>
          </a:xfrm>
        </p:grpSpPr>
        <p:sp>
          <p:nvSpPr>
            <p:cNvPr id="5" name="Oval 4"/>
            <p:cNvSpPr>
              <a:spLocks noChangeArrowheads="1"/>
            </p:cNvSpPr>
            <p:nvPr/>
          </p:nvSpPr>
          <p:spPr bwMode="auto">
            <a:xfrm>
              <a:off x="1480" y="2710"/>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 name="Oval 5"/>
            <p:cNvSpPr>
              <a:spLocks noChangeArrowheads="1"/>
            </p:cNvSpPr>
            <p:nvPr/>
          </p:nvSpPr>
          <p:spPr bwMode="auto">
            <a:xfrm>
              <a:off x="2200" y="2758"/>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 name="Oval 6"/>
            <p:cNvSpPr>
              <a:spLocks noChangeArrowheads="1"/>
            </p:cNvSpPr>
            <p:nvPr/>
          </p:nvSpPr>
          <p:spPr bwMode="auto">
            <a:xfrm>
              <a:off x="2152" y="3382"/>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 name="Oval 7"/>
            <p:cNvSpPr>
              <a:spLocks noChangeArrowheads="1"/>
            </p:cNvSpPr>
            <p:nvPr/>
          </p:nvSpPr>
          <p:spPr bwMode="auto">
            <a:xfrm>
              <a:off x="1144" y="3286"/>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 name="Line 8"/>
            <p:cNvSpPr>
              <a:spLocks noChangeShapeType="1"/>
            </p:cNvSpPr>
            <p:nvPr/>
          </p:nvSpPr>
          <p:spPr bwMode="auto">
            <a:xfrm flipH="1" flipV="1">
              <a:off x="1720" y="2806"/>
              <a:ext cx="480" cy="48"/>
            </a:xfrm>
            <a:prstGeom prst="line">
              <a:avLst/>
            </a:prstGeom>
            <a:noFill/>
            <a:ln w="9525">
              <a:solidFill>
                <a:schemeClr val="tx1"/>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0" name="Line 9"/>
            <p:cNvSpPr>
              <a:spLocks noChangeShapeType="1"/>
            </p:cNvSpPr>
            <p:nvPr/>
          </p:nvSpPr>
          <p:spPr bwMode="auto">
            <a:xfrm flipH="1" flipV="1">
              <a:off x="1384" y="3382"/>
              <a:ext cx="768" cy="96"/>
            </a:xfrm>
            <a:prstGeom prst="line">
              <a:avLst/>
            </a:prstGeom>
            <a:noFill/>
            <a:ln w="9525">
              <a:solidFill>
                <a:schemeClr val="tx1"/>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 name="Line 10"/>
            <p:cNvSpPr>
              <a:spLocks noChangeShapeType="1"/>
            </p:cNvSpPr>
            <p:nvPr/>
          </p:nvSpPr>
          <p:spPr bwMode="auto">
            <a:xfrm flipH="1">
              <a:off x="1384" y="2902"/>
              <a:ext cx="816" cy="480"/>
            </a:xfrm>
            <a:prstGeom prst="line">
              <a:avLst/>
            </a:prstGeom>
            <a:noFill/>
            <a:ln w="9525">
              <a:solidFill>
                <a:schemeClr val="tx1"/>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 name="Line 11"/>
            <p:cNvSpPr>
              <a:spLocks noChangeShapeType="1"/>
            </p:cNvSpPr>
            <p:nvPr/>
          </p:nvSpPr>
          <p:spPr bwMode="auto">
            <a:xfrm flipH="1">
              <a:off x="1336" y="2902"/>
              <a:ext cx="192" cy="384"/>
            </a:xfrm>
            <a:prstGeom prst="line">
              <a:avLst/>
            </a:prstGeom>
            <a:noFill/>
            <a:ln w="9525">
              <a:solidFill>
                <a:schemeClr val="tx1"/>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3" name="Oval 12"/>
            <p:cNvSpPr>
              <a:spLocks noChangeArrowheads="1"/>
            </p:cNvSpPr>
            <p:nvPr/>
          </p:nvSpPr>
          <p:spPr bwMode="auto">
            <a:xfrm>
              <a:off x="606" y="2854"/>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14" name="Line 13"/>
            <p:cNvSpPr>
              <a:spLocks noChangeShapeType="1"/>
            </p:cNvSpPr>
            <p:nvPr/>
          </p:nvSpPr>
          <p:spPr bwMode="auto">
            <a:xfrm flipV="1">
              <a:off x="846" y="2854"/>
              <a:ext cx="624" cy="96"/>
            </a:xfrm>
            <a:prstGeom prst="line">
              <a:avLst/>
            </a:prstGeom>
            <a:noFill/>
            <a:ln w="9525">
              <a:solidFill>
                <a:schemeClr val="tx1"/>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5" name="Text Box 14"/>
            <p:cNvSpPr txBox="1">
              <a:spLocks noChangeArrowheads="1"/>
            </p:cNvSpPr>
            <p:nvPr/>
          </p:nvSpPr>
          <p:spPr bwMode="auto">
            <a:xfrm>
              <a:off x="366" y="2518"/>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3200">
                  <a:solidFill>
                    <a:schemeClr val="folHlink"/>
                  </a:solidFill>
                  <a:latin typeface="Tahoma" pitchFamily="34" charset="0"/>
                </a:rPr>
                <a:t>v</a:t>
              </a:r>
              <a:r>
                <a:rPr kumimoji="1" lang="en-US" altLang="zh-TW" sz="3200" baseline="-25000">
                  <a:solidFill>
                    <a:schemeClr val="folHlink"/>
                  </a:solidFill>
                  <a:latin typeface="Tahoma" pitchFamily="34" charset="0"/>
                </a:rPr>
                <a:t>1</a:t>
              </a:r>
            </a:p>
          </p:txBody>
        </p:sp>
        <p:sp>
          <p:nvSpPr>
            <p:cNvPr id="16" name="Text Box 15"/>
            <p:cNvSpPr txBox="1">
              <a:spLocks noChangeArrowheads="1"/>
            </p:cNvSpPr>
            <p:nvPr/>
          </p:nvSpPr>
          <p:spPr bwMode="auto">
            <a:xfrm>
              <a:off x="884" y="3339"/>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3200">
                  <a:solidFill>
                    <a:schemeClr val="folHlink"/>
                  </a:solidFill>
                  <a:latin typeface="Tahoma" pitchFamily="34" charset="0"/>
                </a:rPr>
                <a:t>v</a:t>
              </a:r>
              <a:r>
                <a:rPr kumimoji="1" lang="en-US" altLang="zh-TW" sz="3200" baseline="-25000">
                  <a:solidFill>
                    <a:schemeClr val="folHlink"/>
                  </a:solidFill>
                  <a:latin typeface="Tahoma" pitchFamily="34" charset="0"/>
                </a:rPr>
                <a:t>4</a:t>
              </a:r>
            </a:p>
          </p:txBody>
        </p:sp>
        <p:sp>
          <p:nvSpPr>
            <p:cNvPr id="17" name="Text Box 16"/>
            <p:cNvSpPr txBox="1">
              <a:spLocks noChangeArrowheads="1"/>
            </p:cNvSpPr>
            <p:nvPr/>
          </p:nvSpPr>
          <p:spPr bwMode="auto">
            <a:xfrm>
              <a:off x="2478" y="2470"/>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3200">
                  <a:solidFill>
                    <a:schemeClr val="folHlink"/>
                  </a:solidFill>
                  <a:latin typeface="Tahoma" pitchFamily="34" charset="0"/>
                </a:rPr>
                <a:t>v</a:t>
              </a:r>
              <a:r>
                <a:rPr kumimoji="1" lang="en-US" altLang="zh-TW" sz="3200" baseline="-25000">
                  <a:solidFill>
                    <a:schemeClr val="folHlink"/>
                  </a:solidFill>
                  <a:latin typeface="Tahoma" pitchFamily="34" charset="0"/>
                </a:rPr>
                <a:t>3</a:t>
              </a:r>
            </a:p>
          </p:txBody>
        </p:sp>
        <p:sp>
          <p:nvSpPr>
            <p:cNvPr id="18" name="Text Box 17"/>
            <p:cNvSpPr txBox="1">
              <a:spLocks noChangeArrowheads="1"/>
            </p:cNvSpPr>
            <p:nvPr/>
          </p:nvSpPr>
          <p:spPr bwMode="auto">
            <a:xfrm>
              <a:off x="2430" y="3238"/>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3200">
                  <a:solidFill>
                    <a:schemeClr val="folHlink"/>
                  </a:solidFill>
                  <a:latin typeface="Tahoma" pitchFamily="34" charset="0"/>
                </a:rPr>
                <a:t>v</a:t>
              </a:r>
              <a:r>
                <a:rPr kumimoji="1" lang="en-US" altLang="zh-TW" sz="3200" baseline="-25000">
                  <a:solidFill>
                    <a:schemeClr val="folHlink"/>
                  </a:solidFill>
                  <a:latin typeface="Tahoma" pitchFamily="34" charset="0"/>
                </a:rPr>
                <a:t>5</a:t>
              </a:r>
            </a:p>
          </p:txBody>
        </p:sp>
        <p:sp>
          <p:nvSpPr>
            <p:cNvPr id="19" name="Line 18"/>
            <p:cNvSpPr>
              <a:spLocks noChangeShapeType="1"/>
            </p:cNvSpPr>
            <p:nvPr/>
          </p:nvSpPr>
          <p:spPr bwMode="auto">
            <a:xfrm flipV="1">
              <a:off x="2286" y="2950"/>
              <a:ext cx="48" cy="432"/>
            </a:xfrm>
            <a:prstGeom prst="line">
              <a:avLst/>
            </a:prstGeom>
            <a:noFill/>
            <a:ln w="9525">
              <a:solidFill>
                <a:schemeClr val="tx1"/>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0" name="Text Box 19"/>
            <p:cNvSpPr txBox="1">
              <a:spLocks noChangeArrowheads="1"/>
            </p:cNvSpPr>
            <p:nvPr/>
          </p:nvSpPr>
          <p:spPr bwMode="auto">
            <a:xfrm>
              <a:off x="1412" y="2331"/>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3200">
                  <a:solidFill>
                    <a:schemeClr val="folHlink"/>
                  </a:solidFill>
                  <a:latin typeface="Tahoma" pitchFamily="34" charset="0"/>
                </a:rPr>
                <a:t>v</a:t>
              </a:r>
              <a:r>
                <a:rPr kumimoji="1" lang="en-US" altLang="zh-TW" sz="3200" baseline="-25000">
                  <a:solidFill>
                    <a:schemeClr val="folHlink"/>
                  </a:solidFill>
                  <a:latin typeface="Tahoma" pitchFamily="34" charset="0"/>
                </a:rPr>
                <a:t>2</a:t>
              </a:r>
            </a:p>
          </p:txBody>
        </p:sp>
        <p:sp>
          <p:nvSpPr>
            <p:cNvPr id="21" name="Text Box 20"/>
            <p:cNvSpPr txBox="1">
              <a:spLocks noChangeArrowheads="1"/>
            </p:cNvSpPr>
            <p:nvPr/>
          </p:nvSpPr>
          <p:spPr bwMode="auto">
            <a:xfrm>
              <a:off x="1371" y="3782"/>
              <a:ext cx="287" cy="36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sz="3200">
                  <a:solidFill>
                    <a:schemeClr val="folHlink"/>
                  </a:solidFill>
                  <a:latin typeface="Tahoma" pitchFamily="34" charset="0"/>
                </a:rPr>
                <a:t>G</a:t>
              </a:r>
            </a:p>
          </p:txBody>
        </p:sp>
      </p:grpSp>
      <p:graphicFrame>
        <p:nvGraphicFramePr>
          <p:cNvPr id="22" name="Group 21"/>
          <p:cNvGraphicFramePr>
            <a:graphicFrameLocks/>
          </p:cNvGraphicFramePr>
          <p:nvPr>
            <p:extLst/>
          </p:nvPr>
        </p:nvGraphicFramePr>
        <p:xfrm>
          <a:off x="6739442" y="2274887"/>
          <a:ext cx="4116387" cy="3984627"/>
        </p:xfrm>
        <a:graphic>
          <a:graphicData uri="http://schemas.openxmlformats.org/drawingml/2006/table">
            <a:tbl>
              <a:tblPr/>
              <a:tblGrid>
                <a:gridCol w="590550"/>
                <a:gridCol w="585787"/>
                <a:gridCol w="587375"/>
                <a:gridCol w="588963"/>
                <a:gridCol w="587375"/>
                <a:gridCol w="585787"/>
                <a:gridCol w="590550"/>
              </a:tblGrid>
              <a:tr h="5699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a:t>
                      </a: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4</a:t>
                      </a: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5</a:t>
                      </a:r>
                    </a:p>
                  </a:txBody>
                  <a:tcPr horzOverflow="overflow">
                    <a:lnL>
                      <a:noFill/>
                    </a:lnL>
                    <a:lnR cap="flat">
                      <a:noFill/>
                    </a:lnR>
                    <a:lnT cap="flat">
                      <a:noFill/>
                    </a:lnT>
                    <a:lnB>
                      <a:noFill/>
                    </a:lnB>
                    <a:lnTlToBr>
                      <a:noFill/>
                    </a:lnTlToBr>
                    <a:lnBlToTr>
                      <a:noFill/>
                    </a:lnBlToTr>
                    <a:noFill/>
                  </a:tcPr>
                </a:tc>
              </a:tr>
              <a:tr h="5683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1</a:t>
                      </a:r>
                      <a:endParaRPr kumimoji="0" lang="en-US"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2</a:t>
                      </a:r>
                      <a:endParaRPr kumimoji="0" lang="en-US"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3</a:t>
                      </a:r>
                    </a:p>
                  </a:txBody>
                  <a:tcPr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4</a:t>
                      </a:r>
                    </a:p>
                  </a:txBody>
                  <a:tcPr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5</a:t>
                      </a:r>
                    </a:p>
                  </a:txBody>
                  <a:tcPr horzOverflow="overflow">
                    <a:lnL>
                      <a:noFill/>
                    </a:lnL>
                    <a:lnR cap="flat">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r>
              <a:tr h="5699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1</a:t>
                      </a:r>
                    </a:p>
                  </a:txBody>
                  <a:tcPr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683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2</a:t>
                      </a:r>
                    </a:p>
                  </a:txBody>
                  <a:tcPr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699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3</a:t>
                      </a:r>
                    </a:p>
                  </a:txBody>
                  <a:tcPr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683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4</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4</a:t>
                      </a:r>
                    </a:p>
                  </a:txBody>
                  <a:tcPr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699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5</a:t>
                      </a:r>
                    </a:p>
                  </a:txBody>
                  <a:tcP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5</a:t>
                      </a:r>
                    </a:p>
                  </a:txBody>
                  <a:tcPr horzOverflow="overflow">
                    <a:lnL>
                      <a:noFill/>
                    </a:lnL>
                    <a:lnR w="12700" cap="flat" cmpd="sng" algn="ctr">
                      <a:solidFill>
                        <a:schemeClr val="tx1"/>
                      </a:solidFill>
                      <a:prstDash val="solid"/>
                      <a:miter lim="800000"/>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23" name="Rectangle 22"/>
          <p:cNvSpPr/>
          <p:nvPr/>
        </p:nvSpPr>
        <p:spPr>
          <a:xfrm>
            <a:off x="2299855" y="140916"/>
            <a:ext cx="6289963" cy="523220"/>
          </a:xfrm>
          <a:prstGeom prst="rect">
            <a:avLst/>
          </a:prstGeom>
        </p:spPr>
        <p:txBody>
          <a:bodyPr wrap="square">
            <a:spAutoFit/>
          </a:bodyPr>
          <a:lstStyle/>
          <a:p>
            <a:pPr algn="ctr"/>
            <a:r>
              <a:rPr lang="en-IN" sz="2800" b="1" i="1" dirty="0">
                <a:solidFill>
                  <a:srgbClr val="FF0000"/>
                </a:solidFill>
              </a:rPr>
              <a:t>Graph representations</a:t>
            </a:r>
            <a:endParaRPr lang="en-IN" sz="2800" dirty="0">
              <a:solidFill>
                <a:srgbClr val="FF0000"/>
              </a:solidFill>
            </a:endParaRPr>
          </a:p>
        </p:txBody>
      </p:sp>
    </p:spTree>
    <p:extLst>
      <p:ext uri="{BB962C8B-B14F-4D97-AF65-F5344CB8AC3E}">
        <p14:creationId xmlns:p14="http://schemas.microsoft.com/office/powerpoint/2010/main" val="157979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9855" y="140916"/>
            <a:ext cx="6289963" cy="523220"/>
          </a:xfrm>
          <a:prstGeom prst="rect">
            <a:avLst/>
          </a:prstGeom>
        </p:spPr>
        <p:txBody>
          <a:bodyPr wrap="square">
            <a:spAutoFit/>
          </a:bodyPr>
          <a:lstStyle/>
          <a:p>
            <a:pPr algn="ctr"/>
            <a:r>
              <a:rPr lang="en-IN" sz="2800" b="1" i="1" dirty="0">
                <a:solidFill>
                  <a:srgbClr val="FF0000"/>
                </a:solidFill>
              </a:rPr>
              <a:t>Graph representations</a:t>
            </a:r>
            <a:endParaRPr lang="en-IN" sz="2800" dirty="0">
              <a:solidFill>
                <a:srgbClr val="FF0000"/>
              </a:solidFill>
            </a:endParaRPr>
          </a:p>
        </p:txBody>
      </p:sp>
      <p:sp>
        <p:nvSpPr>
          <p:cNvPr id="3" name="Rectangle 2"/>
          <p:cNvSpPr txBox="1">
            <a:spLocks noChangeArrowheads="1"/>
          </p:cNvSpPr>
          <p:nvPr/>
        </p:nvSpPr>
        <p:spPr>
          <a:xfrm>
            <a:off x="554182" y="871394"/>
            <a:ext cx="8229600" cy="1143000"/>
          </a:xfrm>
          <a:prstGeom prst="rect">
            <a:avLst/>
          </a:prstGeom>
        </p:spPr>
        <p:txBody>
          <a:bodyPr/>
          <a:lstStyle>
            <a:lvl1pPr algn="l" defTabSz="68578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783"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783"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783"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783" rtl="0" eaLnBrk="0" fontAlgn="base" hangingPunct="0">
              <a:lnSpc>
                <a:spcPct val="90000"/>
              </a:lnSpc>
              <a:spcBef>
                <a:spcPct val="0"/>
              </a:spcBef>
              <a:spcAft>
                <a:spcPct val="0"/>
              </a:spcAft>
              <a:defRPr sz="3300">
                <a:solidFill>
                  <a:schemeClr val="tx1"/>
                </a:solidFill>
                <a:latin typeface="Calibri Light" pitchFamily="34" charset="0"/>
              </a:defRPr>
            </a:lvl5pPr>
            <a:lvl6pPr marL="457189" algn="l" defTabSz="685783" rtl="0" fontAlgn="base">
              <a:lnSpc>
                <a:spcPct val="90000"/>
              </a:lnSpc>
              <a:spcBef>
                <a:spcPct val="0"/>
              </a:spcBef>
              <a:spcAft>
                <a:spcPct val="0"/>
              </a:spcAft>
              <a:defRPr sz="3300">
                <a:solidFill>
                  <a:schemeClr val="tx1"/>
                </a:solidFill>
                <a:latin typeface="Calibri Light" pitchFamily="34" charset="0"/>
              </a:defRPr>
            </a:lvl6pPr>
            <a:lvl7pPr marL="914377" algn="l" defTabSz="685783" rtl="0" fontAlgn="base">
              <a:lnSpc>
                <a:spcPct val="90000"/>
              </a:lnSpc>
              <a:spcBef>
                <a:spcPct val="0"/>
              </a:spcBef>
              <a:spcAft>
                <a:spcPct val="0"/>
              </a:spcAft>
              <a:defRPr sz="3300">
                <a:solidFill>
                  <a:schemeClr val="tx1"/>
                </a:solidFill>
                <a:latin typeface="Calibri Light" pitchFamily="34" charset="0"/>
              </a:defRPr>
            </a:lvl7pPr>
            <a:lvl8pPr marL="1371566" algn="l" defTabSz="685783" rtl="0" fontAlgn="base">
              <a:lnSpc>
                <a:spcPct val="90000"/>
              </a:lnSpc>
              <a:spcBef>
                <a:spcPct val="0"/>
              </a:spcBef>
              <a:spcAft>
                <a:spcPct val="0"/>
              </a:spcAft>
              <a:defRPr sz="3300">
                <a:solidFill>
                  <a:schemeClr val="tx1"/>
                </a:solidFill>
                <a:latin typeface="Calibri Light" pitchFamily="34" charset="0"/>
              </a:defRPr>
            </a:lvl8pPr>
            <a:lvl9pPr marL="1828754" algn="l" defTabSz="685783" rtl="0" fontAlgn="base">
              <a:lnSpc>
                <a:spcPct val="90000"/>
              </a:lnSpc>
              <a:spcBef>
                <a:spcPct val="0"/>
              </a:spcBef>
              <a:spcAft>
                <a:spcPct val="0"/>
              </a:spcAft>
              <a:defRPr sz="3300">
                <a:solidFill>
                  <a:schemeClr val="tx1"/>
                </a:solidFill>
                <a:latin typeface="Calibri Light" pitchFamily="34" charset="0"/>
              </a:defRPr>
            </a:lvl9pPr>
          </a:lstStyle>
          <a:p>
            <a:r>
              <a:rPr lang="en-US" sz="4000" dirty="0" smtClean="0"/>
              <a:t>Adjacency list for directed graph</a:t>
            </a:r>
            <a:endParaRPr lang="en-US" sz="4000" dirty="0"/>
          </a:p>
        </p:txBody>
      </p:sp>
      <p:grpSp>
        <p:nvGrpSpPr>
          <p:cNvPr id="4" name="Group 3"/>
          <p:cNvGrpSpPr>
            <a:grpSpLocks/>
          </p:cNvGrpSpPr>
          <p:nvPr/>
        </p:nvGrpSpPr>
        <p:grpSpPr bwMode="auto">
          <a:xfrm>
            <a:off x="617538" y="2451100"/>
            <a:ext cx="3886200" cy="2882900"/>
            <a:chOff x="366" y="2331"/>
            <a:chExt cx="2448" cy="1816"/>
          </a:xfrm>
        </p:grpSpPr>
        <p:sp>
          <p:nvSpPr>
            <p:cNvPr id="5" name="Oval 4"/>
            <p:cNvSpPr>
              <a:spLocks noChangeArrowheads="1"/>
            </p:cNvSpPr>
            <p:nvPr/>
          </p:nvSpPr>
          <p:spPr bwMode="auto">
            <a:xfrm>
              <a:off x="1480" y="2710"/>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 name="Oval 5"/>
            <p:cNvSpPr>
              <a:spLocks noChangeArrowheads="1"/>
            </p:cNvSpPr>
            <p:nvPr/>
          </p:nvSpPr>
          <p:spPr bwMode="auto">
            <a:xfrm>
              <a:off x="2200" y="2758"/>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 name="Oval 6"/>
            <p:cNvSpPr>
              <a:spLocks noChangeArrowheads="1"/>
            </p:cNvSpPr>
            <p:nvPr/>
          </p:nvSpPr>
          <p:spPr bwMode="auto">
            <a:xfrm>
              <a:off x="2152" y="3382"/>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 name="Oval 7"/>
            <p:cNvSpPr>
              <a:spLocks noChangeArrowheads="1"/>
            </p:cNvSpPr>
            <p:nvPr/>
          </p:nvSpPr>
          <p:spPr bwMode="auto">
            <a:xfrm>
              <a:off x="1144" y="3286"/>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 name="Line 8"/>
            <p:cNvSpPr>
              <a:spLocks noChangeShapeType="1"/>
            </p:cNvSpPr>
            <p:nvPr/>
          </p:nvSpPr>
          <p:spPr bwMode="auto">
            <a:xfrm flipH="1" flipV="1">
              <a:off x="1720" y="2806"/>
              <a:ext cx="480" cy="48"/>
            </a:xfrm>
            <a:prstGeom prst="line">
              <a:avLst/>
            </a:prstGeom>
            <a:noFill/>
            <a:ln w="9525">
              <a:solidFill>
                <a:schemeClr val="tx1"/>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0" name="Line 9"/>
            <p:cNvSpPr>
              <a:spLocks noChangeShapeType="1"/>
            </p:cNvSpPr>
            <p:nvPr/>
          </p:nvSpPr>
          <p:spPr bwMode="auto">
            <a:xfrm flipH="1" flipV="1">
              <a:off x="1384" y="3382"/>
              <a:ext cx="768" cy="96"/>
            </a:xfrm>
            <a:prstGeom prst="line">
              <a:avLst/>
            </a:prstGeom>
            <a:noFill/>
            <a:ln w="9525">
              <a:solidFill>
                <a:schemeClr val="tx1"/>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 name="Line 10"/>
            <p:cNvSpPr>
              <a:spLocks noChangeShapeType="1"/>
            </p:cNvSpPr>
            <p:nvPr/>
          </p:nvSpPr>
          <p:spPr bwMode="auto">
            <a:xfrm flipH="1">
              <a:off x="1384" y="2902"/>
              <a:ext cx="816" cy="480"/>
            </a:xfrm>
            <a:prstGeom prst="line">
              <a:avLst/>
            </a:prstGeom>
            <a:noFill/>
            <a:ln w="9525">
              <a:solidFill>
                <a:schemeClr val="tx1"/>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 name="Line 11"/>
            <p:cNvSpPr>
              <a:spLocks noChangeShapeType="1"/>
            </p:cNvSpPr>
            <p:nvPr/>
          </p:nvSpPr>
          <p:spPr bwMode="auto">
            <a:xfrm flipH="1">
              <a:off x="1336" y="2902"/>
              <a:ext cx="192" cy="384"/>
            </a:xfrm>
            <a:prstGeom prst="line">
              <a:avLst/>
            </a:prstGeom>
            <a:noFill/>
            <a:ln w="9525">
              <a:solidFill>
                <a:schemeClr val="tx1"/>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3" name="Oval 12"/>
            <p:cNvSpPr>
              <a:spLocks noChangeArrowheads="1"/>
            </p:cNvSpPr>
            <p:nvPr/>
          </p:nvSpPr>
          <p:spPr bwMode="auto">
            <a:xfrm>
              <a:off x="606" y="2854"/>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14" name="Line 13"/>
            <p:cNvSpPr>
              <a:spLocks noChangeShapeType="1"/>
            </p:cNvSpPr>
            <p:nvPr/>
          </p:nvSpPr>
          <p:spPr bwMode="auto">
            <a:xfrm flipV="1">
              <a:off x="846" y="2854"/>
              <a:ext cx="624" cy="96"/>
            </a:xfrm>
            <a:prstGeom prst="line">
              <a:avLst/>
            </a:prstGeom>
            <a:noFill/>
            <a:ln w="9525">
              <a:solidFill>
                <a:schemeClr val="tx1"/>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5" name="Text Box 14"/>
            <p:cNvSpPr txBox="1">
              <a:spLocks noChangeArrowheads="1"/>
            </p:cNvSpPr>
            <p:nvPr/>
          </p:nvSpPr>
          <p:spPr bwMode="auto">
            <a:xfrm>
              <a:off x="366" y="2518"/>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3200">
                  <a:solidFill>
                    <a:schemeClr val="folHlink"/>
                  </a:solidFill>
                  <a:latin typeface="Tahoma" pitchFamily="34" charset="0"/>
                </a:rPr>
                <a:t>v</a:t>
              </a:r>
              <a:r>
                <a:rPr kumimoji="1" lang="en-US" altLang="zh-TW" sz="3200" baseline="-25000">
                  <a:solidFill>
                    <a:schemeClr val="folHlink"/>
                  </a:solidFill>
                  <a:latin typeface="Tahoma" pitchFamily="34" charset="0"/>
                </a:rPr>
                <a:t>1</a:t>
              </a:r>
            </a:p>
          </p:txBody>
        </p:sp>
        <p:sp>
          <p:nvSpPr>
            <p:cNvPr id="16" name="Text Box 15"/>
            <p:cNvSpPr txBox="1">
              <a:spLocks noChangeArrowheads="1"/>
            </p:cNvSpPr>
            <p:nvPr/>
          </p:nvSpPr>
          <p:spPr bwMode="auto">
            <a:xfrm>
              <a:off x="884" y="3339"/>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3200">
                  <a:solidFill>
                    <a:schemeClr val="folHlink"/>
                  </a:solidFill>
                  <a:latin typeface="Tahoma" pitchFamily="34" charset="0"/>
                </a:rPr>
                <a:t>v</a:t>
              </a:r>
              <a:r>
                <a:rPr kumimoji="1" lang="en-US" altLang="zh-TW" sz="3200" baseline="-25000">
                  <a:solidFill>
                    <a:schemeClr val="folHlink"/>
                  </a:solidFill>
                  <a:latin typeface="Tahoma" pitchFamily="34" charset="0"/>
                </a:rPr>
                <a:t>4</a:t>
              </a:r>
            </a:p>
          </p:txBody>
        </p:sp>
        <p:sp>
          <p:nvSpPr>
            <p:cNvPr id="17" name="Text Box 16"/>
            <p:cNvSpPr txBox="1">
              <a:spLocks noChangeArrowheads="1"/>
            </p:cNvSpPr>
            <p:nvPr/>
          </p:nvSpPr>
          <p:spPr bwMode="auto">
            <a:xfrm>
              <a:off x="2478" y="2470"/>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3200">
                  <a:solidFill>
                    <a:schemeClr val="folHlink"/>
                  </a:solidFill>
                  <a:latin typeface="Tahoma" pitchFamily="34" charset="0"/>
                </a:rPr>
                <a:t>v</a:t>
              </a:r>
              <a:r>
                <a:rPr kumimoji="1" lang="en-US" altLang="zh-TW" sz="3200" baseline="-25000">
                  <a:solidFill>
                    <a:schemeClr val="folHlink"/>
                  </a:solidFill>
                  <a:latin typeface="Tahoma" pitchFamily="34" charset="0"/>
                </a:rPr>
                <a:t>3</a:t>
              </a:r>
            </a:p>
          </p:txBody>
        </p:sp>
        <p:sp>
          <p:nvSpPr>
            <p:cNvPr id="18" name="Text Box 17"/>
            <p:cNvSpPr txBox="1">
              <a:spLocks noChangeArrowheads="1"/>
            </p:cNvSpPr>
            <p:nvPr/>
          </p:nvSpPr>
          <p:spPr bwMode="auto">
            <a:xfrm>
              <a:off x="2430" y="3238"/>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3200">
                  <a:solidFill>
                    <a:schemeClr val="folHlink"/>
                  </a:solidFill>
                  <a:latin typeface="Tahoma" pitchFamily="34" charset="0"/>
                </a:rPr>
                <a:t>v</a:t>
              </a:r>
              <a:r>
                <a:rPr kumimoji="1" lang="en-US" altLang="zh-TW" sz="3200" baseline="-25000">
                  <a:solidFill>
                    <a:schemeClr val="folHlink"/>
                  </a:solidFill>
                  <a:latin typeface="Tahoma" pitchFamily="34" charset="0"/>
                </a:rPr>
                <a:t>5</a:t>
              </a:r>
            </a:p>
          </p:txBody>
        </p:sp>
        <p:sp>
          <p:nvSpPr>
            <p:cNvPr id="19" name="Line 18"/>
            <p:cNvSpPr>
              <a:spLocks noChangeShapeType="1"/>
            </p:cNvSpPr>
            <p:nvPr/>
          </p:nvSpPr>
          <p:spPr bwMode="auto">
            <a:xfrm flipV="1">
              <a:off x="2286" y="2950"/>
              <a:ext cx="48" cy="432"/>
            </a:xfrm>
            <a:prstGeom prst="line">
              <a:avLst/>
            </a:prstGeom>
            <a:noFill/>
            <a:ln w="9525">
              <a:solidFill>
                <a:schemeClr val="tx1"/>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0" name="Text Box 19"/>
            <p:cNvSpPr txBox="1">
              <a:spLocks noChangeArrowheads="1"/>
            </p:cNvSpPr>
            <p:nvPr/>
          </p:nvSpPr>
          <p:spPr bwMode="auto">
            <a:xfrm>
              <a:off x="1412" y="2331"/>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3200">
                  <a:solidFill>
                    <a:schemeClr val="folHlink"/>
                  </a:solidFill>
                  <a:latin typeface="Tahoma" pitchFamily="34" charset="0"/>
                </a:rPr>
                <a:t>v</a:t>
              </a:r>
              <a:r>
                <a:rPr kumimoji="1" lang="en-US" altLang="zh-TW" sz="3200" baseline="-25000">
                  <a:solidFill>
                    <a:schemeClr val="folHlink"/>
                  </a:solidFill>
                  <a:latin typeface="Tahoma" pitchFamily="34" charset="0"/>
                </a:rPr>
                <a:t>2</a:t>
              </a:r>
            </a:p>
          </p:txBody>
        </p:sp>
        <p:sp>
          <p:nvSpPr>
            <p:cNvPr id="21" name="Text Box 20"/>
            <p:cNvSpPr txBox="1">
              <a:spLocks noChangeArrowheads="1"/>
            </p:cNvSpPr>
            <p:nvPr/>
          </p:nvSpPr>
          <p:spPr bwMode="auto">
            <a:xfrm>
              <a:off x="1371" y="3782"/>
              <a:ext cx="287" cy="36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sz="3200">
                  <a:solidFill>
                    <a:schemeClr val="folHlink"/>
                  </a:solidFill>
                  <a:latin typeface="Tahoma" pitchFamily="34" charset="0"/>
                </a:rPr>
                <a:t>G</a:t>
              </a:r>
            </a:p>
          </p:txBody>
        </p:sp>
      </p:grpSp>
      <p:graphicFrame>
        <p:nvGraphicFramePr>
          <p:cNvPr id="22" name="Group 21"/>
          <p:cNvGraphicFramePr>
            <a:graphicFrameLocks/>
          </p:cNvGraphicFramePr>
          <p:nvPr/>
        </p:nvGraphicFramePr>
        <p:xfrm>
          <a:off x="4949825" y="1922463"/>
          <a:ext cx="3203575" cy="2846389"/>
        </p:xfrm>
        <a:graphic>
          <a:graphicData uri="http://schemas.openxmlformats.org/drawingml/2006/table">
            <a:tbl>
              <a:tblPr/>
              <a:tblGrid>
                <a:gridCol w="533400"/>
                <a:gridCol w="533400"/>
                <a:gridCol w="536575"/>
                <a:gridCol w="533400"/>
                <a:gridCol w="533400"/>
                <a:gridCol w="533400"/>
              </a:tblGrid>
              <a:tr h="5699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a:t>
                      </a:r>
                    </a:p>
                  </a:txBody>
                  <a:tcPr horzOverflow="overflow">
                    <a:lnL cap="flat">
                      <a:noFill/>
                    </a:lnL>
                    <a:lnR w="12700" cap="flat" cmpd="sng" algn="ctr">
                      <a:solidFill>
                        <a:schemeClr val="tx1"/>
                      </a:solidFill>
                      <a:prstDash val="solid"/>
                      <a:miter lim="800000"/>
                      <a:headEnd type="none" w="med" len="med"/>
                      <a:tailEnd type="none" w="med" len="med"/>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1</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sym typeface="Symbol" pitchFamily="18" charset="2"/>
                        </a:rPr>
                        <a:t></a:t>
                      </a:r>
                    </a:p>
                  </a:txBody>
                  <a:tcPr horzOverflow="overflow">
                    <a:lnL w="12700" cap="flat" cmpd="sng" algn="ctr">
                      <a:solidFill>
                        <a:schemeClr val="tx1"/>
                      </a:solidFill>
                      <a:prstDash val="solid"/>
                      <a:miter lim="800000"/>
                      <a:headEnd type="none" w="med" len="med"/>
                      <a:tailEnd type="none" w="med" len="med"/>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2</a:t>
                      </a: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25000" smtClean="0">
                        <a:ln>
                          <a:noFill/>
                        </a:ln>
                        <a:solidFill>
                          <a:schemeClr val="tx1"/>
                        </a:solidFill>
                        <a:effectLst/>
                        <a:latin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25000" smtClean="0">
                        <a:ln>
                          <a:noFill/>
                        </a:ln>
                        <a:solidFill>
                          <a:schemeClr val="tx1"/>
                        </a:solidFill>
                        <a:effectLst/>
                        <a:latin typeface="Arial" charset="0"/>
                      </a:endParaRPr>
                    </a:p>
                  </a:txBody>
                  <a:tcPr horzOverflow="overflow">
                    <a:lnL>
                      <a:noFill/>
                    </a:lnL>
                    <a:lnR cap="flat">
                      <a:noFill/>
                    </a:lnR>
                    <a:lnT cap="flat">
                      <a:noFill/>
                    </a:lnT>
                    <a:lnB>
                      <a:noFill/>
                    </a:lnB>
                    <a:lnTlToBr>
                      <a:noFill/>
                    </a:lnTlToBr>
                    <a:lnBlToTr>
                      <a:noFill/>
                    </a:lnBlToTr>
                    <a:noFill/>
                  </a:tcPr>
                </a:tc>
              </a:tr>
              <a:tr h="5683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p>
                  </a:txBody>
                  <a:tcPr horzOverflow="overflow">
                    <a:lnL cap="flat">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2</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sym typeface="Symbol" pitchFamily="18" charset="2"/>
                        </a:rPr>
                        <a:t></a:t>
                      </a:r>
                    </a:p>
                  </a:txBody>
                  <a:tcPr horzOverflow="overflow">
                    <a:lnL w="12700" cap="flat" cmpd="sng" algn="ctr">
                      <a:solidFill>
                        <a:schemeClr val="tx1"/>
                      </a:solidFill>
                      <a:prstDash val="solid"/>
                      <a:miter lim="800000"/>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4</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noFill/>
                  </a:tcPr>
                </a:tc>
              </a:tr>
              <a:tr h="5699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p>
                  </a:txBody>
                  <a:tcPr horzOverflow="overflow">
                    <a:lnL cap="flat">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v</a:t>
                      </a:r>
                      <a:r>
                        <a:rPr kumimoji="0" lang="en-US" sz="2800" b="0" i="0" u="none" strike="noStrike" cap="none" normalizeH="0" baseline="-25000" dirty="0" smtClean="0">
                          <a:ln>
                            <a:noFill/>
                          </a:ln>
                          <a:solidFill>
                            <a:schemeClr val="tx1"/>
                          </a:solidFill>
                          <a:effectLst/>
                          <a:latin typeface="Arial" charset="0"/>
                        </a:rPr>
                        <a:t>3</a:t>
                      </a:r>
                      <a:endParaRPr kumimoji="0" lang="en-US" sz="28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sym typeface="Symbol" pitchFamily="18" charset="2"/>
                        </a:rPr>
                        <a: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2</a:t>
                      </a:r>
                      <a:endParaRPr kumimoji="0" lang="en-US"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4</a:t>
                      </a:r>
                    </a:p>
                  </a:txBody>
                  <a:tcPr horzOverflow="overflow">
                    <a:lnL>
                      <a:noFill/>
                    </a:lnL>
                    <a:lnR cap="flat">
                      <a:noFill/>
                    </a:lnR>
                    <a:lnT>
                      <a:noFill/>
                    </a:lnT>
                    <a:lnB>
                      <a:noFill/>
                    </a:lnB>
                    <a:lnTlToBr>
                      <a:noFill/>
                    </a:lnTlToBr>
                    <a:lnBlToTr>
                      <a:noFill/>
                    </a:lnBlToTr>
                    <a:noFill/>
                  </a:tcPr>
                </a:tc>
              </a:tr>
              <a:tr h="5683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4</a:t>
                      </a:r>
                    </a:p>
                  </a:txBody>
                  <a:tcPr horzOverflow="overflow">
                    <a:lnL cap="flat">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4</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noFill/>
                  </a:tcPr>
                </a:tc>
              </a:tr>
              <a:tr h="5699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5</a:t>
                      </a:r>
                    </a:p>
                  </a:txBody>
                  <a:tcPr horzOverflow="overflow">
                    <a:lnL cap="flat">
                      <a:noFill/>
                    </a:lnL>
                    <a:lnR w="12700" cap="flat" cmpd="sng" algn="ctr">
                      <a:solidFill>
                        <a:schemeClr val="tx1"/>
                      </a:solidFill>
                      <a:prstDash val="solid"/>
                      <a:miter lim="800000"/>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5</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sym typeface="Symbol" pitchFamily="18" charset="2"/>
                        </a:rPr>
                        <a: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3</a:t>
                      </a:r>
                      <a:endParaRPr kumimoji="0" lang="en-US"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sym typeface="Symbol" pitchFamily="18" charset="2"/>
                        </a:rPr>
                        <a:t></a:t>
                      </a:r>
                      <a:endParaRPr kumimoji="0" lang="en-US"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v</a:t>
                      </a:r>
                      <a:r>
                        <a:rPr kumimoji="0" lang="en-US" sz="2800" b="0" i="0" u="none" strike="noStrike" cap="none" normalizeH="0" baseline="-25000" dirty="0" smtClean="0">
                          <a:ln>
                            <a:noFill/>
                          </a:ln>
                          <a:solidFill>
                            <a:schemeClr val="tx1"/>
                          </a:solidFill>
                          <a:effectLst/>
                          <a:latin typeface="Arial" charset="0"/>
                        </a:rPr>
                        <a:t>4</a:t>
                      </a:r>
                      <a:endParaRPr kumimoji="0" lang="en-US" sz="2800" b="0" i="0" u="none" strike="noStrike" cap="none" normalizeH="0" baseline="0" dirty="0" smtClean="0">
                        <a:ln>
                          <a:noFill/>
                        </a:ln>
                        <a:solidFill>
                          <a:schemeClr val="tx1"/>
                        </a:solidFill>
                        <a:effectLst/>
                        <a:latin typeface="Arial" charset="0"/>
                      </a:endParaRPr>
                    </a:p>
                  </a:txBody>
                  <a:tcPr horzOverflow="overflow">
                    <a:lnL>
                      <a:noFill/>
                    </a:lnL>
                    <a:lnR cap="flat">
                      <a:noFill/>
                    </a:lnR>
                    <a:lnT>
                      <a:noFill/>
                    </a:lnT>
                    <a:lnB cap="flat">
                      <a:noFill/>
                    </a:lnB>
                    <a:lnTlToBr>
                      <a:noFill/>
                    </a:lnTlToBr>
                    <a:lnBlToTr>
                      <a:noFill/>
                    </a:lnBlToTr>
                    <a:noFill/>
                  </a:tcPr>
                </a:tc>
              </a:tr>
            </a:tbl>
          </a:graphicData>
        </a:graphic>
      </p:graphicFrame>
    </p:spTree>
    <p:extLst>
      <p:ext uri="{BB962C8B-B14F-4D97-AF65-F5344CB8AC3E}">
        <p14:creationId xmlns:p14="http://schemas.microsoft.com/office/powerpoint/2010/main" val="37939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zh-TW" dirty="0">
                <a:ea typeface="新細明體" pitchFamily="18" charset="-120"/>
              </a:rPr>
              <a:t>Weighted graph</a:t>
            </a:r>
          </a:p>
        </p:txBody>
      </p:sp>
      <p:sp>
        <p:nvSpPr>
          <p:cNvPr id="56323" name="Rectangle 3"/>
          <p:cNvSpPr>
            <a:spLocks noGrp="1" noChangeArrowheads="1"/>
          </p:cNvSpPr>
          <p:nvPr>
            <p:ph type="body" idx="1"/>
          </p:nvPr>
        </p:nvSpPr>
        <p:spPr>
          <a:xfrm>
            <a:off x="609600" y="1371601"/>
            <a:ext cx="10972800" cy="4754563"/>
          </a:xfrm>
        </p:spPr>
        <p:txBody>
          <a:bodyPr/>
          <a:lstStyle/>
          <a:p>
            <a:r>
              <a:rPr lang="en-US" altLang="zh-TW" dirty="0">
                <a:ea typeface="新細明體" pitchFamily="18" charset="-120"/>
              </a:rPr>
              <a:t>If each edge in G is assigned a weight, it is called a </a:t>
            </a:r>
            <a:r>
              <a:rPr lang="en-US" altLang="zh-TW" dirty="0">
                <a:solidFill>
                  <a:srgbClr val="FF3300"/>
                </a:solidFill>
                <a:ea typeface="新細明體" pitchFamily="18" charset="-120"/>
              </a:rPr>
              <a:t>weighted graph</a:t>
            </a:r>
          </a:p>
        </p:txBody>
      </p:sp>
      <p:sp>
        <p:nvSpPr>
          <p:cNvPr id="56324" name="Oval 4"/>
          <p:cNvSpPr>
            <a:spLocks noChangeArrowheads="1"/>
          </p:cNvSpPr>
          <p:nvPr/>
        </p:nvSpPr>
        <p:spPr bwMode="auto">
          <a:xfrm>
            <a:off x="7823201" y="3389313"/>
            <a:ext cx="522817"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56325" name="Oval 5"/>
          <p:cNvSpPr>
            <a:spLocks noChangeArrowheads="1"/>
          </p:cNvSpPr>
          <p:nvPr/>
        </p:nvSpPr>
        <p:spPr bwMode="auto">
          <a:xfrm>
            <a:off x="3556001" y="5294313"/>
            <a:ext cx="522817"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326" name="Oval 6"/>
          <p:cNvSpPr>
            <a:spLocks noChangeArrowheads="1"/>
          </p:cNvSpPr>
          <p:nvPr/>
        </p:nvSpPr>
        <p:spPr bwMode="auto">
          <a:xfrm>
            <a:off x="2235201" y="3389313"/>
            <a:ext cx="522817"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56327" name="Line 7"/>
          <p:cNvSpPr>
            <a:spLocks noChangeShapeType="1"/>
          </p:cNvSpPr>
          <p:nvPr/>
        </p:nvSpPr>
        <p:spPr bwMode="auto">
          <a:xfrm>
            <a:off x="2743200" y="3541713"/>
            <a:ext cx="914400" cy="1828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6328" name="Line 8"/>
          <p:cNvSpPr>
            <a:spLocks noChangeShapeType="1"/>
          </p:cNvSpPr>
          <p:nvPr/>
        </p:nvSpPr>
        <p:spPr bwMode="auto">
          <a:xfrm>
            <a:off x="2743200" y="3541713"/>
            <a:ext cx="5080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6329" name="Line 9"/>
          <p:cNvSpPr>
            <a:spLocks noChangeShapeType="1"/>
          </p:cNvSpPr>
          <p:nvPr/>
        </p:nvSpPr>
        <p:spPr bwMode="auto">
          <a:xfrm flipV="1">
            <a:off x="4064000" y="3694113"/>
            <a:ext cx="3860800" cy="1676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6331" name="Text Box 11"/>
          <p:cNvSpPr txBox="1">
            <a:spLocks noChangeArrowheads="1"/>
          </p:cNvSpPr>
          <p:nvPr/>
        </p:nvSpPr>
        <p:spPr bwMode="auto">
          <a:xfrm>
            <a:off x="3962401" y="5370513"/>
            <a:ext cx="13099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400">
                <a:latin typeface="Tahoma" pitchFamily="34" charset="0"/>
              </a:rPr>
              <a:t>Houston</a:t>
            </a:r>
          </a:p>
        </p:txBody>
      </p:sp>
      <p:sp>
        <p:nvSpPr>
          <p:cNvPr id="56332" name="Text Box 12"/>
          <p:cNvSpPr txBox="1">
            <a:spLocks noChangeArrowheads="1"/>
          </p:cNvSpPr>
          <p:nvPr/>
        </p:nvSpPr>
        <p:spPr bwMode="auto">
          <a:xfrm>
            <a:off x="1706034" y="2895600"/>
            <a:ext cx="11594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400"/>
              <a:t>Chicago</a:t>
            </a:r>
            <a:endParaRPr kumimoji="1" lang="en-US" altLang="zh-TW" sz="2400">
              <a:latin typeface="Tahoma" pitchFamily="34" charset="0"/>
            </a:endParaRPr>
          </a:p>
        </p:txBody>
      </p:sp>
      <p:sp>
        <p:nvSpPr>
          <p:cNvPr id="56333" name="Text Box 13"/>
          <p:cNvSpPr txBox="1">
            <a:spLocks noChangeArrowheads="1"/>
          </p:cNvSpPr>
          <p:nvPr/>
        </p:nvSpPr>
        <p:spPr bwMode="auto">
          <a:xfrm>
            <a:off x="4347634" y="3041650"/>
            <a:ext cx="8579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400">
                <a:latin typeface="Tahoma" pitchFamily="34" charset="0"/>
              </a:rPr>
              <a:t>1000</a:t>
            </a:r>
          </a:p>
        </p:txBody>
      </p:sp>
      <p:sp>
        <p:nvSpPr>
          <p:cNvPr id="56334" name="Text Box 14"/>
          <p:cNvSpPr txBox="1">
            <a:spLocks noChangeArrowheads="1"/>
          </p:cNvSpPr>
          <p:nvPr/>
        </p:nvSpPr>
        <p:spPr bwMode="auto">
          <a:xfrm>
            <a:off x="2032000" y="4227513"/>
            <a:ext cx="8579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400">
                <a:latin typeface="Tahoma" pitchFamily="34" charset="0"/>
              </a:rPr>
              <a:t>2000</a:t>
            </a:r>
          </a:p>
        </p:txBody>
      </p:sp>
      <p:sp>
        <p:nvSpPr>
          <p:cNvPr id="56335" name="Text Box 15"/>
          <p:cNvSpPr txBox="1">
            <a:spLocks noChangeArrowheads="1"/>
          </p:cNvSpPr>
          <p:nvPr/>
        </p:nvSpPr>
        <p:spPr bwMode="auto">
          <a:xfrm>
            <a:off x="7518400" y="3998913"/>
            <a:ext cx="8579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400">
                <a:latin typeface="Tahoma" pitchFamily="34" charset="0"/>
              </a:rPr>
              <a:t>3500</a:t>
            </a:r>
          </a:p>
        </p:txBody>
      </p:sp>
      <p:sp>
        <p:nvSpPr>
          <p:cNvPr id="56336" name="Text Box 16"/>
          <p:cNvSpPr txBox="1">
            <a:spLocks noChangeArrowheads="1"/>
          </p:cNvSpPr>
          <p:nvPr/>
        </p:nvSpPr>
        <p:spPr bwMode="auto">
          <a:xfrm>
            <a:off x="8534400" y="2932113"/>
            <a:ext cx="223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2400"/>
              <a:t>New York</a:t>
            </a:r>
            <a:endParaRPr kumimoji="1" lang="en-US" sz="2400"/>
          </a:p>
        </p:txBody>
      </p:sp>
    </p:spTree>
    <p:extLst>
      <p:ext uri="{BB962C8B-B14F-4D97-AF65-F5344CB8AC3E}">
        <p14:creationId xmlns:p14="http://schemas.microsoft.com/office/powerpoint/2010/main" val="212705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 calcmode="lin" valueType="num">
                                      <p:cBhvr additive="base">
                                        <p:cTn id="7" dur="500" fill="hold"/>
                                        <p:tgtEl>
                                          <p:spTgt spid="563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632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662E0F9-A378-489A-832C-641EE6DA540F}"/>
              </a:ext>
            </a:extLst>
          </p:cNvPr>
          <p:cNvSpPr/>
          <p:nvPr/>
        </p:nvSpPr>
        <p:spPr>
          <a:xfrm>
            <a:off x="1708727" y="83128"/>
            <a:ext cx="8192655" cy="461665"/>
          </a:xfrm>
          <a:prstGeom prst="rect">
            <a:avLst/>
          </a:prstGeom>
          <a:solidFill>
            <a:srgbClr val="FFC000"/>
          </a:solidFill>
        </p:spPr>
        <p:txBody>
          <a:bodyPr wrap="squar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UNIT-I</a:t>
            </a:r>
            <a:endParaRPr lang="en-US" sz="2400" dirty="0">
              <a:ln w="0"/>
              <a:effectLst>
                <a:outerShdw blurRad="38100" dist="19050" dir="2700000" algn="tl" rotWithShape="0">
                  <a:schemeClr val="dk1">
                    <a:alpha val="40000"/>
                  </a:schemeClr>
                </a:outerShdw>
              </a:effectLst>
            </a:endParaRPr>
          </a:p>
        </p:txBody>
      </p:sp>
      <p:sp>
        <p:nvSpPr>
          <p:cNvPr id="1026" name="AutoShape 2" descr="Königsberg graph.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 name="Rectangle 6"/>
          <p:cNvSpPr/>
          <p:nvPr/>
        </p:nvSpPr>
        <p:spPr>
          <a:xfrm>
            <a:off x="240632" y="1582341"/>
            <a:ext cx="11951368" cy="5324535"/>
          </a:xfrm>
          <a:prstGeom prst="rect">
            <a:avLst/>
          </a:prstGeom>
        </p:spPr>
        <p:txBody>
          <a:bodyPr wrap="square">
            <a:spAutoFit/>
          </a:bodyPr>
          <a:lstStyle/>
          <a:p>
            <a:r>
              <a:rPr lang="en-IN" sz="2000" b="1" i="1" dirty="0" smtClean="0">
                <a:latin typeface="Times New Roman" pitchFamily="18" charset="0"/>
                <a:cs typeface="Times New Roman" pitchFamily="18" charset="0"/>
              </a:rPr>
              <a:t>Definition 1. </a:t>
            </a:r>
            <a:r>
              <a:rPr lang="en-IN" sz="2000" dirty="0" smtClean="0">
                <a:latin typeface="Times New Roman" pitchFamily="18" charset="0"/>
                <a:cs typeface="Times New Roman" pitchFamily="18" charset="0"/>
              </a:rPr>
              <a:t>A graph is an ordered triple (V(G), E(G),IG), where V(G) is a nonempty set ,E(G) is a set disjoint from V(G) , and I</a:t>
            </a:r>
            <a:r>
              <a:rPr lang="en-IN" sz="1000" dirty="0" smtClean="0">
                <a:latin typeface="Times New Roman" pitchFamily="18" charset="0"/>
                <a:cs typeface="Times New Roman" pitchFamily="18" charset="0"/>
              </a:rPr>
              <a:t>G</a:t>
            </a:r>
            <a:r>
              <a:rPr lang="en-IN" sz="2000" dirty="0" smtClean="0">
                <a:latin typeface="Times New Roman" pitchFamily="18" charset="0"/>
                <a:cs typeface="Times New Roman" pitchFamily="18" charset="0"/>
              </a:rPr>
              <a:t> is an “incidence ”relation that associates with each element of E(G) an unordered pair of elements(same or distinct) of V(G). Elements of V(G) are called the vertices (or nodes or points) of G, and elements of E(G) are called the edges (or lines) of G.  V(G) and E(G) are the</a:t>
            </a:r>
            <a:r>
              <a:rPr lang="en-IN" sz="2000" i="1" dirty="0" smtClean="0">
                <a:latin typeface="Times New Roman" pitchFamily="18" charset="0"/>
                <a:cs typeface="Times New Roman" pitchFamily="18" charset="0"/>
              </a:rPr>
              <a:t> vertex set</a:t>
            </a:r>
            <a:r>
              <a:rPr lang="en-IN" sz="2000" dirty="0" smtClean="0">
                <a:latin typeface="Times New Roman" pitchFamily="18" charset="0"/>
                <a:cs typeface="Times New Roman" pitchFamily="18" charset="0"/>
              </a:rPr>
              <a:t> and </a:t>
            </a:r>
            <a:r>
              <a:rPr lang="en-IN" sz="2000" i="1" dirty="0" smtClean="0">
                <a:latin typeface="Times New Roman" pitchFamily="18" charset="0"/>
                <a:cs typeface="Times New Roman" pitchFamily="18" charset="0"/>
              </a:rPr>
              <a:t>edge set </a:t>
            </a:r>
            <a:r>
              <a:rPr lang="en-IN" sz="2000" dirty="0" smtClean="0">
                <a:latin typeface="Times New Roman" pitchFamily="18" charset="0"/>
                <a:cs typeface="Times New Roman" pitchFamily="18" charset="0"/>
              </a:rPr>
              <a:t>of G, respectively. If, for the edge e of G, I</a:t>
            </a:r>
            <a:r>
              <a:rPr lang="en-IN" sz="1000" dirty="0" smtClean="0">
                <a:latin typeface="Times New Roman" pitchFamily="18" charset="0"/>
                <a:cs typeface="Times New Roman" pitchFamily="18" charset="0"/>
              </a:rPr>
              <a:t>G</a:t>
            </a:r>
            <a:r>
              <a:rPr lang="en-IN" sz="2000" dirty="0" smtClean="0">
                <a:latin typeface="Times New Roman" pitchFamily="18" charset="0"/>
                <a:cs typeface="Times New Roman" pitchFamily="18" charset="0"/>
              </a:rPr>
              <a:t>(e)={u, v}, we write I</a:t>
            </a:r>
            <a:r>
              <a:rPr lang="en-IN" sz="1000" dirty="0" smtClean="0">
                <a:latin typeface="Times New Roman" pitchFamily="18" charset="0"/>
                <a:cs typeface="Times New Roman" pitchFamily="18" charset="0"/>
              </a:rPr>
              <a:t>G</a:t>
            </a:r>
            <a:r>
              <a:rPr lang="en-IN" sz="2000" dirty="0" smtClean="0">
                <a:latin typeface="Times New Roman" pitchFamily="18" charset="0"/>
                <a:cs typeface="Times New Roman" pitchFamily="18" charset="0"/>
              </a:rPr>
              <a:t>(e)=</a:t>
            </a:r>
            <a:r>
              <a:rPr lang="en-IN" sz="2000" dirty="0" err="1" smtClean="0">
                <a:latin typeface="Times New Roman" pitchFamily="18" charset="0"/>
                <a:cs typeface="Times New Roman" pitchFamily="18" charset="0"/>
              </a:rPr>
              <a:t>uv</a:t>
            </a:r>
            <a:r>
              <a:rPr lang="en-IN" sz="2000" dirty="0" smtClean="0">
                <a:latin typeface="Times New Roman" pitchFamily="18" charset="0"/>
                <a:cs typeface="Times New Roman" pitchFamily="18" charset="0"/>
              </a:rPr>
              <a:t>.</a:t>
            </a:r>
          </a:p>
          <a:p>
            <a:endParaRPr lang="en-IN" sz="2000" dirty="0" smtClean="0">
              <a:latin typeface="Times New Roman" pitchFamily="18" charset="0"/>
              <a:cs typeface="Times New Roman" pitchFamily="18" charset="0"/>
            </a:endParaRPr>
          </a:p>
          <a:p>
            <a:r>
              <a:rPr lang="en-IN" sz="2000" b="1" dirty="0" smtClean="0">
                <a:latin typeface="Times New Roman" pitchFamily="18" charset="0"/>
                <a:cs typeface="Times New Roman" pitchFamily="18" charset="0"/>
              </a:rPr>
              <a:t>Example 1.</a:t>
            </a:r>
            <a:r>
              <a:rPr lang="en-IN" sz="2000" dirty="0" smtClean="0">
                <a:latin typeface="Times New Roman" pitchFamily="18" charset="0"/>
                <a:cs typeface="Times New Roman" pitchFamily="18" charset="0"/>
              </a:rPr>
              <a:t> If V(G)={v1, v2, v3, v4, v5}, E(G)={e1, e2, e3, e4, e5, e6} and I</a:t>
            </a:r>
            <a:r>
              <a:rPr lang="en-IN" sz="1000" dirty="0" smtClean="0">
                <a:latin typeface="Times New Roman" pitchFamily="18" charset="0"/>
                <a:cs typeface="Times New Roman" pitchFamily="18" charset="0"/>
              </a:rPr>
              <a:t>G</a:t>
            </a:r>
            <a:r>
              <a:rPr lang="en-IN" sz="2000" dirty="0" smtClean="0">
                <a:latin typeface="Times New Roman" pitchFamily="18" charset="0"/>
                <a:cs typeface="Times New Roman" pitchFamily="18" charset="0"/>
              </a:rPr>
              <a:t> is given by I</a:t>
            </a:r>
            <a:r>
              <a:rPr lang="en-IN" sz="1000" dirty="0" smtClean="0">
                <a:latin typeface="Times New Roman" pitchFamily="18" charset="0"/>
                <a:cs typeface="Times New Roman" pitchFamily="18" charset="0"/>
              </a:rPr>
              <a:t>G</a:t>
            </a:r>
            <a:r>
              <a:rPr lang="en-IN" sz="2000" dirty="0" smtClean="0">
                <a:latin typeface="Times New Roman" pitchFamily="18" charset="0"/>
                <a:cs typeface="Times New Roman" pitchFamily="18" charset="0"/>
              </a:rPr>
              <a:t>(e1)={v1, v5}, I</a:t>
            </a:r>
            <a:r>
              <a:rPr lang="en-IN" sz="1000" dirty="0" smtClean="0">
                <a:latin typeface="Times New Roman" pitchFamily="18" charset="0"/>
                <a:cs typeface="Times New Roman" pitchFamily="18" charset="0"/>
              </a:rPr>
              <a:t>G</a:t>
            </a:r>
            <a:r>
              <a:rPr lang="en-IN" sz="2000" dirty="0" smtClean="0">
                <a:latin typeface="Times New Roman" pitchFamily="18" charset="0"/>
                <a:cs typeface="Times New Roman" pitchFamily="18" charset="0"/>
              </a:rPr>
              <a:t>(e2)={v2, v3), I</a:t>
            </a:r>
            <a:r>
              <a:rPr lang="en-IN" sz="1000" dirty="0" smtClean="0">
                <a:latin typeface="Times New Roman" pitchFamily="18" charset="0"/>
                <a:cs typeface="Times New Roman" pitchFamily="18" charset="0"/>
              </a:rPr>
              <a:t>G</a:t>
            </a:r>
            <a:r>
              <a:rPr lang="en-IN" sz="2000" dirty="0" smtClean="0">
                <a:latin typeface="Times New Roman" pitchFamily="18" charset="0"/>
                <a:cs typeface="Times New Roman" pitchFamily="18" charset="0"/>
              </a:rPr>
              <a:t>(e3)={v2, v4}, I</a:t>
            </a:r>
            <a:r>
              <a:rPr lang="en-IN" sz="1000" dirty="0" smtClean="0">
                <a:latin typeface="Times New Roman" pitchFamily="18" charset="0"/>
                <a:cs typeface="Times New Roman" pitchFamily="18" charset="0"/>
              </a:rPr>
              <a:t>G</a:t>
            </a:r>
            <a:r>
              <a:rPr lang="en-IN" sz="2000" dirty="0" smtClean="0">
                <a:latin typeface="Times New Roman" pitchFamily="18" charset="0"/>
                <a:cs typeface="Times New Roman" pitchFamily="18" charset="0"/>
              </a:rPr>
              <a:t>(e4)={v2, v5)}, I</a:t>
            </a:r>
            <a:r>
              <a:rPr lang="en-IN" sz="1000" dirty="0" smtClean="0">
                <a:latin typeface="Times New Roman" pitchFamily="18" charset="0"/>
                <a:cs typeface="Times New Roman" pitchFamily="18" charset="0"/>
              </a:rPr>
              <a:t>G</a:t>
            </a:r>
            <a:r>
              <a:rPr lang="en-IN" sz="2000" dirty="0" smtClean="0">
                <a:latin typeface="Times New Roman" pitchFamily="18" charset="0"/>
                <a:cs typeface="Times New Roman" pitchFamily="18" charset="0"/>
              </a:rPr>
              <a:t>(e5)={v2, v5}, I</a:t>
            </a:r>
            <a:r>
              <a:rPr lang="en-IN" sz="1000" dirty="0" smtClean="0">
                <a:latin typeface="Times New Roman" pitchFamily="18" charset="0"/>
                <a:cs typeface="Times New Roman" pitchFamily="18" charset="0"/>
              </a:rPr>
              <a:t>G</a:t>
            </a:r>
            <a:r>
              <a:rPr lang="en-IN" sz="2000" dirty="0" smtClean="0">
                <a:latin typeface="Times New Roman" pitchFamily="18" charset="0"/>
                <a:cs typeface="Times New Roman" pitchFamily="18" charset="0"/>
              </a:rPr>
              <a:t>(e6)={v3, v3}, then (V(G), E(G), I</a:t>
            </a:r>
            <a:r>
              <a:rPr lang="en-IN" sz="1000" dirty="0" smtClean="0">
                <a:latin typeface="Times New Roman" pitchFamily="18" charset="0"/>
                <a:cs typeface="Times New Roman" pitchFamily="18" charset="0"/>
              </a:rPr>
              <a:t>G</a:t>
            </a:r>
            <a:r>
              <a:rPr lang="en-IN" sz="2000" dirty="0" smtClean="0">
                <a:latin typeface="Times New Roman" pitchFamily="18" charset="0"/>
                <a:cs typeface="Times New Roman" pitchFamily="18" charset="0"/>
              </a:rPr>
              <a:t>) is a graph.</a:t>
            </a:r>
          </a:p>
          <a:p>
            <a:endParaRPr lang="en-US" sz="2000" dirty="0" smtClean="0">
              <a:latin typeface="Times New Roman" pitchFamily="18" charset="0"/>
              <a:cs typeface="Times New Roman" pitchFamily="18" charset="0"/>
            </a:endParaRPr>
          </a:p>
          <a:p>
            <a:r>
              <a:rPr lang="en-US" sz="2000" b="1" dirty="0" smtClean="0">
                <a:latin typeface="Times New Roman" pitchFamily="18" charset="0"/>
                <a:cs typeface="Times New Roman" pitchFamily="18" charset="0"/>
              </a:rPr>
              <a:t>Diagrammatic Representation of a Graph. </a:t>
            </a:r>
            <a:r>
              <a:rPr lang="en-US" sz="2000" dirty="0" smtClean="0">
                <a:latin typeface="Times New Roman" pitchFamily="18" charset="0"/>
                <a:cs typeface="Times New Roman" pitchFamily="18" charset="0"/>
              </a:rPr>
              <a:t>Each graph can be represented by a diagram in the plane. In this diagram, each vertex of the graph is represented by a point, with distinct vertices being represented by distinct points. Each edge is represented by a simple “Jordan” arc joining two (not necessarily distinct) vertices. The diagrammatic representation of a graph aids in visualizing many concepts related to graphs and the systems of which they are models. In a diagrammatic representation of a graph, it is possible that two edges intersect at a point that is not necessarily a vertex of the graph.</a:t>
            </a:r>
            <a:endParaRPr lang="en-IN" sz="2000" dirty="0" smtClean="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811541242"/>
      </p:ext>
    </p:extLst>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dirty="0"/>
              <a:t>Adjacency matrix for weighted undirected graph</a:t>
            </a:r>
          </a:p>
        </p:txBody>
      </p:sp>
      <p:sp>
        <p:nvSpPr>
          <p:cNvPr id="66563" name="Oval 3"/>
          <p:cNvSpPr>
            <a:spLocks noChangeArrowheads="1"/>
          </p:cNvSpPr>
          <p:nvPr/>
        </p:nvSpPr>
        <p:spPr bwMode="auto">
          <a:xfrm>
            <a:off x="2967568" y="3644900"/>
            <a:ext cx="522817"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6564" name="Oval 4"/>
          <p:cNvSpPr>
            <a:spLocks noChangeArrowheads="1"/>
          </p:cNvSpPr>
          <p:nvPr/>
        </p:nvSpPr>
        <p:spPr bwMode="auto">
          <a:xfrm>
            <a:off x="4491568" y="3721100"/>
            <a:ext cx="522817"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6565" name="Oval 5"/>
          <p:cNvSpPr>
            <a:spLocks noChangeArrowheads="1"/>
          </p:cNvSpPr>
          <p:nvPr/>
        </p:nvSpPr>
        <p:spPr bwMode="auto">
          <a:xfrm>
            <a:off x="4389968" y="4711700"/>
            <a:ext cx="522817"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6566" name="Oval 6"/>
          <p:cNvSpPr>
            <a:spLocks noChangeArrowheads="1"/>
          </p:cNvSpPr>
          <p:nvPr/>
        </p:nvSpPr>
        <p:spPr bwMode="auto">
          <a:xfrm>
            <a:off x="2256368" y="4559300"/>
            <a:ext cx="522817"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6567" name="Line 7"/>
          <p:cNvSpPr>
            <a:spLocks noChangeShapeType="1"/>
          </p:cNvSpPr>
          <p:nvPr/>
        </p:nvSpPr>
        <p:spPr bwMode="auto">
          <a:xfrm flipH="1" flipV="1">
            <a:off x="3475567" y="3797300"/>
            <a:ext cx="1016000" cy="76200"/>
          </a:xfrm>
          <a:prstGeom prst="line">
            <a:avLst/>
          </a:prstGeom>
          <a:noFill/>
          <a:ln w="9525">
            <a:solidFill>
              <a:schemeClr val="tx1"/>
            </a:solidFill>
            <a:miter lim="800000"/>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6568" name="Line 8"/>
          <p:cNvSpPr>
            <a:spLocks noChangeShapeType="1"/>
          </p:cNvSpPr>
          <p:nvPr/>
        </p:nvSpPr>
        <p:spPr bwMode="auto">
          <a:xfrm flipH="1" flipV="1">
            <a:off x="2764367" y="4711700"/>
            <a:ext cx="1625600" cy="152400"/>
          </a:xfrm>
          <a:prstGeom prst="line">
            <a:avLst/>
          </a:prstGeom>
          <a:noFill/>
          <a:ln w="9525">
            <a:solidFill>
              <a:schemeClr val="tx1"/>
            </a:solidFill>
            <a:miter lim="800000"/>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6569" name="Line 9"/>
          <p:cNvSpPr>
            <a:spLocks noChangeShapeType="1"/>
          </p:cNvSpPr>
          <p:nvPr/>
        </p:nvSpPr>
        <p:spPr bwMode="auto">
          <a:xfrm flipH="1">
            <a:off x="2764367" y="3949700"/>
            <a:ext cx="1727200" cy="762000"/>
          </a:xfrm>
          <a:prstGeom prst="line">
            <a:avLst/>
          </a:prstGeom>
          <a:noFill/>
          <a:ln w="9525">
            <a:solidFill>
              <a:schemeClr val="tx1"/>
            </a:solidFill>
            <a:miter lim="800000"/>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6570" name="Line 10"/>
          <p:cNvSpPr>
            <a:spLocks noChangeShapeType="1"/>
          </p:cNvSpPr>
          <p:nvPr/>
        </p:nvSpPr>
        <p:spPr bwMode="auto">
          <a:xfrm flipH="1">
            <a:off x="2662767" y="3949700"/>
            <a:ext cx="406400" cy="609600"/>
          </a:xfrm>
          <a:prstGeom prst="line">
            <a:avLst/>
          </a:prstGeom>
          <a:noFill/>
          <a:ln w="9525">
            <a:solidFill>
              <a:schemeClr val="tx1"/>
            </a:solidFill>
            <a:miter lim="800000"/>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6571" name="Oval 11"/>
          <p:cNvSpPr>
            <a:spLocks noChangeArrowheads="1"/>
          </p:cNvSpPr>
          <p:nvPr/>
        </p:nvSpPr>
        <p:spPr bwMode="auto">
          <a:xfrm>
            <a:off x="1117601" y="3873500"/>
            <a:ext cx="522817"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66572" name="Line 12"/>
          <p:cNvSpPr>
            <a:spLocks noChangeShapeType="1"/>
          </p:cNvSpPr>
          <p:nvPr/>
        </p:nvSpPr>
        <p:spPr bwMode="auto">
          <a:xfrm flipV="1">
            <a:off x="1625600" y="3873500"/>
            <a:ext cx="1320800" cy="152400"/>
          </a:xfrm>
          <a:prstGeom prst="line">
            <a:avLst/>
          </a:prstGeom>
          <a:noFill/>
          <a:ln w="9525">
            <a:solidFill>
              <a:schemeClr val="tx1"/>
            </a:solidFill>
            <a:miter lim="800000"/>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6573" name="Text Box 13"/>
          <p:cNvSpPr txBox="1">
            <a:spLocks noChangeArrowheads="1"/>
          </p:cNvSpPr>
          <p:nvPr/>
        </p:nvSpPr>
        <p:spPr bwMode="auto">
          <a:xfrm>
            <a:off x="609600" y="3340100"/>
            <a:ext cx="5389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3200">
                <a:solidFill>
                  <a:schemeClr val="folHlink"/>
                </a:solidFill>
                <a:latin typeface="Tahoma" pitchFamily="34" charset="0"/>
              </a:rPr>
              <a:t>v</a:t>
            </a:r>
            <a:r>
              <a:rPr kumimoji="1" lang="en-US" altLang="zh-TW" sz="3200" baseline="-25000">
                <a:solidFill>
                  <a:schemeClr val="folHlink"/>
                </a:solidFill>
                <a:latin typeface="Tahoma" pitchFamily="34" charset="0"/>
              </a:rPr>
              <a:t>1</a:t>
            </a:r>
          </a:p>
        </p:txBody>
      </p:sp>
      <p:sp>
        <p:nvSpPr>
          <p:cNvPr id="66574" name="Text Box 14"/>
          <p:cNvSpPr txBox="1">
            <a:spLocks noChangeArrowheads="1"/>
          </p:cNvSpPr>
          <p:nvPr/>
        </p:nvSpPr>
        <p:spPr bwMode="auto">
          <a:xfrm>
            <a:off x="1706033" y="4643439"/>
            <a:ext cx="5389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3200">
                <a:solidFill>
                  <a:schemeClr val="folHlink"/>
                </a:solidFill>
                <a:latin typeface="Tahoma" pitchFamily="34" charset="0"/>
              </a:rPr>
              <a:t>v</a:t>
            </a:r>
            <a:r>
              <a:rPr kumimoji="1" lang="en-US" altLang="zh-TW" sz="3200" baseline="-25000">
                <a:solidFill>
                  <a:schemeClr val="folHlink"/>
                </a:solidFill>
                <a:latin typeface="Tahoma" pitchFamily="34" charset="0"/>
              </a:rPr>
              <a:t>4</a:t>
            </a:r>
          </a:p>
        </p:txBody>
      </p:sp>
      <p:sp>
        <p:nvSpPr>
          <p:cNvPr id="66575" name="Text Box 15"/>
          <p:cNvSpPr txBox="1">
            <a:spLocks noChangeArrowheads="1"/>
          </p:cNvSpPr>
          <p:nvPr/>
        </p:nvSpPr>
        <p:spPr bwMode="auto">
          <a:xfrm>
            <a:off x="5080000" y="3263900"/>
            <a:ext cx="5389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3200">
                <a:solidFill>
                  <a:schemeClr val="folHlink"/>
                </a:solidFill>
                <a:latin typeface="Tahoma" pitchFamily="34" charset="0"/>
              </a:rPr>
              <a:t>v</a:t>
            </a:r>
            <a:r>
              <a:rPr kumimoji="1" lang="en-US" altLang="zh-TW" sz="3200" baseline="-25000">
                <a:solidFill>
                  <a:schemeClr val="folHlink"/>
                </a:solidFill>
                <a:latin typeface="Tahoma" pitchFamily="34" charset="0"/>
              </a:rPr>
              <a:t>3</a:t>
            </a:r>
          </a:p>
        </p:txBody>
      </p:sp>
      <p:sp>
        <p:nvSpPr>
          <p:cNvPr id="66576" name="Text Box 16"/>
          <p:cNvSpPr txBox="1">
            <a:spLocks noChangeArrowheads="1"/>
          </p:cNvSpPr>
          <p:nvPr/>
        </p:nvSpPr>
        <p:spPr bwMode="auto">
          <a:xfrm>
            <a:off x="4978400" y="4483100"/>
            <a:ext cx="5389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3200">
                <a:solidFill>
                  <a:schemeClr val="folHlink"/>
                </a:solidFill>
                <a:latin typeface="Tahoma" pitchFamily="34" charset="0"/>
              </a:rPr>
              <a:t>v</a:t>
            </a:r>
            <a:r>
              <a:rPr kumimoji="1" lang="en-US" altLang="zh-TW" sz="3200" baseline="-25000">
                <a:solidFill>
                  <a:schemeClr val="folHlink"/>
                </a:solidFill>
                <a:latin typeface="Tahoma" pitchFamily="34" charset="0"/>
              </a:rPr>
              <a:t>5</a:t>
            </a:r>
          </a:p>
        </p:txBody>
      </p:sp>
      <p:sp>
        <p:nvSpPr>
          <p:cNvPr id="66577" name="Line 17"/>
          <p:cNvSpPr>
            <a:spLocks noChangeShapeType="1"/>
          </p:cNvSpPr>
          <p:nvPr/>
        </p:nvSpPr>
        <p:spPr bwMode="auto">
          <a:xfrm flipV="1">
            <a:off x="4673600" y="4025900"/>
            <a:ext cx="101600" cy="685800"/>
          </a:xfrm>
          <a:prstGeom prst="line">
            <a:avLst/>
          </a:prstGeom>
          <a:noFill/>
          <a:ln w="9525">
            <a:solidFill>
              <a:schemeClr val="tx1"/>
            </a:solidFill>
            <a:miter lim="800000"/>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6578" name="Text Box 18"/>
          <p:cNvSpPr txBox="1">
            <a:spLocks noChangeArrowheads="1"/>
          </p:cNvSpPr>
          <p:nvPr/>
        </p:nvSpPr>
        <p:spPr bwMode="auto">
          <a:xfrm>
            <a:off x="2823633" y="3043239"/>
            <a:ext cx="5389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3200">
                <a:solidFill>
                  <a:schemeClr val="folHlink"/>
                </a:solidFill>
                <a:latin typeface="Tahoma" pitchFamily="34" charset="0"/>
              </a:rPr>
              <a:t>v</a:t>
            </a:r>
            <a:r>
              <a:rPr kumimoji="1" lang="en-US" altLang="zh-TW" sz="3200" baseline="-25000">
                <a:solidFill>
                  <a:schemeClr val="folHlink"/>
                </a:solidFill>
                <a:latin typeface="Tahoma" pitchFamily="34" charset="0"/>
              </a:rPr>
              <a:t>2</a:t>
            </a:r>
          </a:p>
        </p:txBody>
      </p:sp>
      <p:sp>
        <p:nvSpPr>
          <p:cNvPr id="66579" name="Text Box 19"/>
          <p:cNvSpPr txBox="1">
            <a:spLocks noChangeArrowheads="1"/>
          </p:cNvSpPr>
          <p:nvPr/>
        </p:nvSpPr>
        <p:spPr bwMode="auto">
          <a:xfrm>
            <a:off x="2736851" y="5346700"/>
            <a:ext cx="458780" cy="58477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sz="3200">
                <a:solidFill>
                  <a:schemeClr val="folHlink"/>
                </a:solidFill>
                <a:latin typeface="Tahoma" pitchFamily="34" charset="0"/>
              </a:rPr>
              <a:t>G</a:t>
            </a:r>
          </a:p>
        </p:txBody>
      </p:sp>
      <p:graphicFrame>
        <p:nvGraphicFramePr>
          <p:cNvPr id="66580" name="Group 20"/>
          <p:cNvGraphicFramePr>
            <a:graphicFrameLocks noGrp="1"/>
          </p:cNvGraphicFramePr>
          <p:nvPr/>
        </p:nvGraphicFramePr>
        <p:xfrm>
          <a:off x="6466418" y="2540000"/>
          <a:ext cx="5183715" cy="3627120"/>
        </p:xfrm>
        <a:graphic>
          <a:graphicData uri="http://schemas.openxmlformats.org/drawingml/2006/table">
            <a:tbl>
              <a:tblPr/>
              <a:tblGrid>
                <a:gridCol w="742949"/>
                <a:gridCol w="738717"/>
                <a:gridCol w="738716"/>
                <a:gridCol w="742951"/>
                <a:gridCol w="738716"/>
                <a:gridCol w="738717"/>
                <a:gridCol w="742949"/>
              </a:tblGrid>
              <a:tr h="174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marL="121920" marR="121920"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a:t>
                      </a:r>
                    </a:p>
                  </a:txBody>
                  <a:tcPr marL="121920" marR="121920"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p>
                  </a:txBody>
                  <a:tcPr marL="121920" marR="121920"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p>
                  </a:txBody>
                  <a:tcPr marL="121920" marR="121920"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4</a:t>
                      </a:r>
                    </a:p>
                  </a:txBody>
                  <a:tcPr marL="121920" marR="121920"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5</a:t>
                      </a:r>
                    </a:p>
                  </a:txBody>
                  <a:tcPr marL="121920" marR="121920" horzOverflow="overflow">
                    <a:lnL>
                      <a:noFill/>
                    </a:lnL>
                    <a:lnR cap="flat">
                      <a:noFill/>
                    </a:lnR>
                    <a:lnT cap="flat">
                      <a:noFill/>
                    </a:lnT>
                    <a:lnB>
                      <a:noFill/>
                    </a:lnB>
                    <a:lnTlToBr>
                      <a:noFill/>
                    </a:lnTlToBr>
                    <a:lnBlToTr>
                      <a:noFill/>
                    </a:lnBlToTr>
                    <a:noFill/>
                  </a:tcPr>
                </a:tc>
              </a:tr>
              <a:tr h="174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1</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2</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3</a:t>
                      </a:r>
                    </a:p>
                  </a:txBody>
                  <a:tcPr marL="121920" marR="121920"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4</a:t>
                      </a:r>
                    </a:p>
                  </a:txBody>
                  <a:tcPr marL="121920" marR="121920"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5</a:t>
                      </a:r>
                    </a:p>
                  </a:txBody>
                  <a:tcPr marL="121920" marR="121920" horzOverflow="overflow">
                    <a:lnL>
                      <a:noFill/>
                    </a:lnL>
                    <a:lnR cap="flat">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r>
              <a:tr h="174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a:t>
                      </a:r>
                    </a:p>
                  </a:txBody>
                  <a:tcPr marL="121920" marR="121920"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1</a:t>
                      </a:r>
                    </a:p>
                  </a:txBody>
                  <a:tcPr marL="121920" marR="121920"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5</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762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p>
                  </a:txBody>
                  <a:tcPr marL="121920" marR="121920"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2</a:t>
                      </a:r>
                    </a:p>
                  </a:txBody>
                  <a:tcPr marL="121920" marR="121920"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5</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4</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74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p>
                  </a:txBody>
                  <a:tcPr marL="121920" marR="121920"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3</a:t>
                      </a:r>
                    </a:p>
                  </a:txBody>
                  <a:tcPr marL="121920" marR="121920"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7</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74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4</a:t>
                      </a:r>
                    </a:p>
                  </a:txBody>
                  <a:tcPr marL="121920" marR="121920"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4</a:t>
                      </a:r>
                    </a:p>
                  </a:txBody>
                  <a:tcPr marL="121920" marR="121920"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4</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8</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74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5</a:t>
                      </a:r>
                    </a:p>
                  </a:txBody>
                  <a:tcPr marL="121920" marR="121920"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v</a:t>
                      </a:r>
                      <a:r>
                        <a:rPr kumimoji="0" lang="en-US" sz="2800" b="0" i="0" u="none" strike="noStrike" cap="none" normalizeH="0" baseline="-25000" smtClean="0">
                          <a:ln>
                            <a:noFill/>
                          </a:ln>
                          <a:solidFill>
                            <a:schemeClr val="tx1"/>
                          </a:solidFill>
                          <a:effectLst/>
                          <a:latin typeface="Arial" charset="0"/>
                        </a:rPr>
                        <a:t>5</a:t>
                      </a:r>
                    </a:p>
                  </a:txBody>
                  <a:tcPr marL="121920" marR="121920" horzOverflow="overflow">
                    <a:lnL>
                      <a:noFill/>
                    </a:lnL>
                    <a:lnR w="12700" cap="flat" cmpd="sng" algn="ctr">
                      <a:solidFill>
                        <a:schemeClr val="tx1"/>
                      </a:solidFill>
                      <a:prstDash val="solid"/>
                      <a:miter lim="800000"/>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7</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8</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66660" name="Text Box 100"/>
          <p:cNvSpPr txBox="1">
            <a:spLocks noChangeArrowheads="1"/>
          </p:cNvSpPr>
          <p:nvPr/>
        </p:nvSpPr>
        <p:spPr bwMode="auto">
          <a:xfrm>
            <a:off x="609600" y="1676401"/>
            <a:ext cx="7074950" cy="83099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sz="2400" dirty="0">
                <a:solidFill>
                  <a:srgbClr val="002060"/>
                </a:solidFill>
                <a:latin typeface="Tahoma" pitchFamily="34" charset="0"/>
              </a:rPr>
              <a:t>Matrix[i][j] =	w(v</a:t>
            </a:r>
            <a:r>
              <a:rPr kumimoji="1" lang="en-US" sz="2400" baseline="-25000" dirty="0">
                <a:solidFill>
                  <a:srgbClr val="002060"/>
                </a:solidFill>
                <a:latin typeface="Tahoma" pitchFamily="34" charset="0"/>
              </a:rPr>
              <a:t>i</a:t>
            </a:r>
            <a:r>
              <a:rPr kumimoji="1" lang="en-US" sz="2400" dirty="0">
                <a:solidFill>
                  <a:srgbClr val="002060"/>
                </a:solidFill>
                <a:latin typeface="Tahoma" pitchFamily="34" charset="0"/>
              </a:rPr>
              <a:t>, </a:t>
            </a:r>
            <a:r>
              <a:rPr kumimoji="1" lang="en-US" sz="2400" dirty="0" err="1">
                <a:solidFill>
                  <a:srgbClr val="002060"/>
                </a:solidFill>
                <a:latin typeface="Tahoma" pitchFamily="34" charset="0"/>
              </a:rPr>
              <a:t>v</a:t>
            </a:r>
            <a:r>
              <a:rPr kumimoji="1" lang="en-US" sz="2400" baseline="-25000" dirty="0" err="1">
                <a:solidFill>
                  <a:srgbClr val="002060"/>
                </a:solidFill>
                <a:latin typeface="Tahoma" pitchFamily="34" charset="0"/>
              </a:rPr>
              <a:t>j</a:t>
            </a:r>
            <a:r>
              <a:rPr kumimoji="1" lang="en-US" sz="2400" dirty="0">
                <a:solidFill>
                  <a:srgbClr val="002060"/>
                </a:solidFill>
                <a:latin typeface="Tahoma" pitchFamily="34" charset="0"/>
              </a:rPr>
              <a:t>)	if (v</a:t>
            </a:r>
            <a:r>
              <a:rPr kumimoji="1" lang="en-US" sz="2400" baseline="-25000" dirty="0">
                <a:solidFill>
                  <a:srgbClr val="002060"/>
                </a:solidFill>
                <a:latin typeface="Tahoma" pitchFamily="34" charset="0"/>
              </a:rPr>
              <a:t>i</a:t>
            </a:r>
            <a:r>
              <a:rPr kumimoji="1" lang="en-US" sz="2400" dirty="0">
                <a:solidFill>
                  <a:srgbClr val="002060"/>
                </a:solidFill>
                <a:latin typeface="Tahoma" pitchFamily="34" charset="0"/>
              </a:rPr>
              <a:t>, </a:t>
            </a:r>
            <a:r>
              <a:rPr kumimoji="1" lang="en-US" sz="2400" dirty="0" err="1">
                <a:solidFill>
                  <a:srgbClr val="002060"/>
                </a:solidFill>
                <a:latin typeface="Tahoma" pitchFamily="34" charset="0"/>
              </a:rPr>
              <a:t>v</a:t>
            </a:r>
            <a:r>
              <a:rPr kumimoji="1" lang="en-US" sz="2400" baseline="-25000" dirty="0" err="1">
                <a:solidFill>
                  <a:srgbClr val="002060"/>
                </a:solidFill>
                <a:latin typeface="Tahoma" pitchFamily="34" charset="0"/>
              </a:rPr>
              <a:t>j</a:t>
            </a:r>
            <a:r>
              <a:rPr kumimoji="1" lang="en-US" sz="2400" dirty="0">
                <a:solidFill>
                  <a:srgbClr val="002060"/>
                </a:solidFill>
                <a:latin typeface="Tahoma" pitchFamily="34" charset="0"/>
              </a:rPr>
              <a:t>)</a:t>
            </a:r>
            <a:r>
              <a:rPr kumimoji="1" lang="en-US" sz="2400" dirty="0">
                <a:solidFill>
                  <a:srgbClr val="002060"/>
                </a:solidFill>
                <a:latin typeface="Tahoma" pitchFamily="34" charset="0"/>
                <a:sym typeface="Symbol" pitchFamily="18" charset="2"/>
              </a:rPr>
              <a:t>E or </a:t>
            </a:r>
            <a:r>
              <a:rPr kumimoji="1" lang="en-US" sz="2400" dirty="0">
                <a:solidFill>
                  <a:srgbClr val="002060"/>
                </a:solidFill>
                <a:latin typeface="Tahoma" pitchFamily="34" charset="0"/>
              </a:rPr>
              <a:t>(</a:t>
            </a:r>
            <a:r>
              <a:rPr kumimoji="1" lang="en-US" sz="2400" dirty="0" err="1">
                <a:solidFill>
                  <a:srgbClr val="002060"/>
                </a:solidFill>
                <a:latin typeface="Tahoma" pitchFamily="34" charset="0"/>
              </a:rPr>
              <a:t>v</a:t>
            </a:r>
            <a:r>
              <a:rPr kumimoji="1" lang="en-US" sz="2400" baseline="-25000" dirty="0" err="1">
                <a:solidFill>
                  <a:srgbClr val="002060"/>
                </a:solidFill>
                <a:latin typeface="Tahoma" pitchFamily="34" charset="0"/>
              </a:rPr>
              <a:t>j</a:t>
            </a:r>
            <a:r>
              <a:rPr kumimoji="1" lang="en-US" sz="2400" dirty="0">
                <a:solidFill>
                  <a:srgbClr val="002060"/>
                </a:solidFill>
                <a:latin typeface="Tahoma" pitchFamily="34" charset="0"/>
              </a:rPr>
              <a:t>, v</a:t>
            </a:r>
            <a:r>
              <a:rPr kumimoji="1" lang="en-US" sz="2400" baseline="-25000" dirty="0">
                <a:solidFill>
                  <a:srgbClr val="002060"/>
                </a:solidFill>
                <a:latin typeface="Tahoma" pitchFamily="34" charset="0"/>
              </a:rPr>
              <a:t>i</a:t>
            </a:r>
            <a:r>
              <a:rPr kumimoji="1" lang="en-US" sz="2400" dirty="0">
                <a:solidFill>
                  <a:srgbClr val="002060"/>
                </a:solidFill>
                <a:latin typeface="Tahoma" pitchFamily="34" charset="0"/>
              </a:rPr>
              <a:t>)</a:t>
            </a:r>
            <a:r>
              <a:rPr kumimoji="1" lang="en-US" sz="2400" dirty="0">
                <a:solidFill>
                  <a:srgbClr val="002060"/>
                </a:solidFill>
                <a:latin typeface="Tahoma" pitchFamily="34" charset="0"/>
                <a:sym typeface="Symbol" pitchFamily="18" charset="2"/>
              </a:rPr>
              <a:t>E</a:t>
            </a:r>
          </a:p>
          <a:p>
            <a:r>
              <a:rPr kumimoji="1" lang="en-US" sz="2400" dirty="0">
                <a:solidFill>
                  <a:srgbClr val="002060"/>
                </a:solidFill>
                <a:latin typeface="Tahoma" pitchFamily="34" charset="0"/>
                <a:sym typeface="Symbol" pitchFamily="18" charset="2"/>
              </a:rPr>
              <a:t>		 </a:t>
            </a:r>
            <a:r>
              <a:rPr kumimoji="1" lang="en-US" sz="2400" dirty="0">
                <a:solidFill>
                  <a:srgbClr val="002060"/>
                </a:solidFill>
                <a:latin typeface="Tahoma" pitchFamily="34" charset="0"/>
              </a:rPr>
              <a:t>∞</a:t>
            </a:r>
            <a:r>
              <a:rPr kumimoji="1" lang="en-US" sz="2400" dirty="0">
                <a:solidFill>
                  <a:srgbClr val="002060"/>
                </a:solidFill>
                <a:latin typeface="Tahoma" pitchFamily="34" charset="0"/>
                <a:sym typeface="Symbol" pitchFamily="18" charset="2"/>
              </a:rPr>
              <a:t> 		otherwise</a:t>
            </a:r>
          </a:p>
        </p:txBody>
      </p:sp>
      <p:sp>
        <p:nvSpPr>
          <p:cNvPr id="66661" name="Text Box 101"/>
          <p:cNvSpPr txBox="1">
            <a:spLocks noChangeArrowheads="1"/>
          </p:cNvSpPr>
          <p:nvPr/>
        </p:nvSpPr>
        <p:spPr bwMode="auto">
          <a:xfrm>
            <a:off x="1858433" y="3619500"/>
            <a:ext cx="3529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sz="2400">
                <a:solidFill>
                  <a:schemeClr val="folHlink"/>
                </a:solidFill>
                <a:latin typeface="Tahoma" pitchFamily="34" charset="0"/>
              </a:rPr>
              <a:t>5</a:t>
            </a:r>
          </a:p>
        </p:txBody>
      </p:sp>
      <p:sp>
        <p:nvSpPr>
          <p:cNvPr id="66662" name="Text Box 102"/>
          <p:cNvSpPr txBox="1">
            <a:spLocks noChangeArrowheads="1"/>
          </p:cNvSpPr>
          <p:nvPr/>
        </p:nvSpPr>
        <p:spPr bwMode="auto">
          <a:xfrm>
            <a:off x="3845985" y="3416300"/>
            <a:ext cx="3529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sz="2400">
                <a:solidFill>
                  <a:schemeClr val="folHlink"/>
                </a:solidFill>
                <a:latin typeface="Tahoma" pitchFamily="34" charset="0"/>
              </a:rPr>
              <a:t>2</a:t>
            </a:r>
          </a:p>
        </p:txBody>
      </p:sp>
      <p:sp>
        <p:nvSpPr>
          <p:cNvPr id="66663" name="Text Box 103"/>
          <p:cNvSpPr txBox="1">
            <a:spLocks noChangeArrowheads="1"/>
          </p:cNvSpPr>
          <p:nvPr/>
        </p:nvSpPr>
        <p:spPr bwMode="auto">
          <a:xfrm>
            <a:off x="3367618" y="4064000"/>
            <a:ext cx="3529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sz="2400">
                <a:solidFill>
                  <a:schemeClr val="folHlink"/>
                </a:solidFill>
                <a:latin typeface="Tahoma" pitchFamily="34" charset="0"/>
              </a:rPr>
              <a:t>3</a:t>
            </a:r>
          </a:p>
        </p:txBody>
      </p:sp>
      <p:sp>
        <p:nvSpPr>
          <p:cNvPr id="66664" name="Text Box 104"/>
          <p:cNvSpPr txBox="1">
            <a:spLocks noChangeArrowheads="1"/>
          </p:cNvSpPr>
          <p:nvPr/>
        </p:nvSpPr>
        <p:spPr bwMode="auto">
          <a:xfrm>
            <a:off x="4519085" y="4137025"/>
            <a:ext cx="3529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sz="2400">
                <a:solidFill>
                  <a:schemeClr val="folHlink"/>
                </a:solidFill>
                <a:latin typeface="Tahoma" pitchFamily="34" charset="0"/>
              </a:rPr>
              <a:t>7</a:t>
            </a:r>
          </a:p>
        </p:txBody>
      </p:sp>
      <p:sp>
        <p:nvSpPr>
          <p:cNvPr id="66665" name="Text Box 105"/>
          <p:cNvSpPr txBox="1">
            <a:spLocks noChangeArrowheads="1"/>
          </p:cNvSpPr>
          <p:nvPr/>
        </p:nvSpPr>
        <p:spPr bwMode="auto">
          <a:xfrm>
            <a:off x="3367618" y="4495800"/>
            <a:ext cx="3529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sz="2400">
                <a:solidFill>
                  <a:schemeClr val="folHlink"/>
                </a:solidFill>
                <a:latin typeface="Tahoma" pitchFamily="34" charset="0"/>
              </a:rPr>
              <a:t>8</a:t>
            </a:r>
          </a:p>
        </p:txBody>
      </p:sp>
      <p:sp>
        <p:nvSpPr>
          <p:cNvPr id="66666" name="Text Box 106"/>
          <p:cNvSpPr txBox="1">
            <a:spLocks noChangeArrowheads="1"/>
          </p:cNvSpPr>
          <p:nvPr/>
        </p:nvSpPr>
        <p:spPr bwMode="auto">
          <a:xfrm>
            <a:off x="2694518" y="3919538"/>
            <a:ext cx="3529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sz="2400">
                <a:solidFill>
                  <a:schemeClr val="folHlink"/>
                </a:solidFill>
                <a:latin typeface="Tahoma" pitchFamily="34" charset="0"/>
              </a:rPr>
              <a:t>4</a:t>
            </a:r>
          </a:p>
        </p:txBody>
      </p:sp>
    </p:spTree>
    <p:extLst>
      <p:ext uri="{BB962C8B-B14F-4D97-AF65-F5344CB8AC3E}">
        <p14:creationId xmlns:p14="http://schemas.microsoft.com/office/powerpoint/2010/main" val="166254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660"/>
                                        </p:tgtEl>
                                        <p:attrNameLst>
                                          <p:attrName>style.visibility</p:attrName>
                                        </p:attrNameLst>
                                      </p:cBhvr>
                                      <p:to>
                                        <p:strVal val="visible"/>
                                      </p:to>
                                    </p:set>
                                    <p:anim calcmode="lin" valueType="num">
                                      <p:cBhvr additive="base">
                                        <p:cTn id="7" dur="500" fill="hold"/>
                                        <p:tgtEl>
                                          <p:spTgt spid="66660"/>
                                        </p:tgtEl>
                                        <p:attrNameLst>
                                          <p:attrName>ppt_x</p:attrName>
                                        </p:attrNameLst>
                                      </p:cBhvr>
                                      <p:tavLst>
                                        <p:tav tm="0">
                                          <p:val>
                                            <p:strVal val="#ppt_x"/>
                                          </p:val>
                                        </p:tav>
                                        <p:tav tm="100000">
                                          <p:val>
                                            <p:strVal val="#ppt_x"/>
                                          </p:val>
                                        </p:tav>
                                      </p:tavLst>
                                    </p:anim>
                                    <p:anim calcmode="lin" valueType="num">
                                      <p:cBhvr additive="base">
                                        <p:cTn id="8" dur="500" fill="hold"/>
                                        <p:tgtEl>
                                          <p:spTgt spid="666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6580"/>
                                        </p:tgtEl>
                                        <p:attrNameLst>
                                          <p:attrName>style.visibility</p:attrName>
                                        </p:attrNameLst>
                                      </p:cBhvr>
                                      <p:to>
                                        <p:strVal val="visible"/>
                                      </p:to>
                                    </p:set>
                                    <p:anim calcmode="lin" valueType="num">
                                      <p:cBhvr additive="base">
                                        <p:cTn id="13" dur="500" fill="hold"/>
                                        <p:tgtEl>
                                          <p:spTgt spid="66580"/>
                                        </p:tgtEl>
                                        <p:attrNameLst>
                                          <p:attrName>ppt_x</p:attrName>
                                        </p:attrNameLst>
                                      </p:cBhvr>
                                      <p:tavLst>
                                        <p:tav tm="0">
                                          <p:val>
                                            <p:strVal val="#ppt_x"/>
                                          </p:val>
                                        </p:tav>
                                        <p:tav tm="100000">
                                          <p:val>
                                            <p:strVal val="#ppt_x"/>
                                          </p:val>
                                        </p:tav>
                                      </p:tavLst>
                                    </p:anim>
                                    <p:anim calcmode="lin" valueType="num">
                                      <p:cBhvr additive="base">
                                        <p:cTn id="14" dur="500" fill="hold"/>
                                        <p:tgtEl>
                                          <p:spTgt spid="665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6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54181" y="843685"/>
            <a:ext cx="11457709" cy="1143000"/>
          </a:xfrm>
          <a:prstGeom prst="rect">
            <a:avLst/>
          </a:prstGeom>
        </p:spPr>
        <p:txBody>
          <a:bodyPr/>
          <a:lstStyle>
            <a:lvl1pPr algn="l" defTabSz="68578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783"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783"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783"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783" rtl="0" eaLnBrk="0" fontAlgn="base" hangingPunct="0">
              <a:lnSpc>
                <a:spcPct val="90000"/>
              </a:lnSpc>
              <a:spcBef>
                <a:spcPct val="0"/>
              </a:spcBef>
              <a:spcAft>
                <a:spcPct val="0"/>
              </a:spcAft>
              <a:defRPr sz="3300">
                <a:solidFill>
                  <a:schemeClr val="tx1"/>
                </a:solidFill>
                <a:latin typeface="Calibri Light" pitchFamily="34" charset="0"/>
              </a:defRPr>
            </a:lvl5pPr>
            <a:lvl6pPr marL="457189" algn="l" defTabSz="685783" rtl="0" fontAlgn="base">
              <a:lnSpc>
                <a:spcPct val="90000"/>
              </a:lnSpc>
              <a:spcBef>
                <a:spcPct val="0"/>
              </a:spcBef>
              <a:spcAft>
                <a:spcPct val="0"/>
              </a:spcAft>
              <a:defRPr sz="3300">
                <a:solidFill>
                  <a:schemeClr val="tx1"/>
                </a:solidFill>
                <a:latin typeface="Calibri Light" pitchFamily="34" charset="0"/>
              </a:defRPr>
            </a:lvl6pPr>
            <a:lvl7pPr marL="914377" algn="l" defTabSz="685783" rtl="0" fontAlgn="base">
              <a:lnSpc>
                <a:spcPct val="90000"/>
              </a:lnSpc>
              <a:spcBef>
                <a:spcPct val="0"/>
              </a:spcBef>
              <a:spcAft>
                <a:spcPct val="0"/>
              </a:spcAft>
              <a:defRPr sz="3300">
                <a:solidFill>
                  <a:schemeClr val="tx1"/>
                </a:solidFill>
                <a:latin typeface="Calibri Light" pitchFamily="34" charset="0"/>
              </a:defRPr>
            </a:lvl7pPr>
            <a:lvl8pPr marL="1371566" algn="l" defTabSz="685783" rtl="0" fontAlgn="base">
              <a:lnSpc>
                <a:spcPct val="90000"/>
              </a:lnSpc>
              <a:spcBef>
                <a:spcPct val="0"/>
              </a:spcBef>
              <a:spcAft>
                <a:spcPct val="0"/>
              </a:spcAft>
              <a:defRPr sz="3300">
                <a:solidFill>
                  <a:schemeClr val="tx1"/>
                </a:solidFill>
                <a:latin typeface="Calibri Light" pitchFamily="34" charset="0"/>
              </a:defRPr>
            </a:lvl8pPr>
            <a:lvl9pPr marL="1828754" algn="l" defTabSz="685783" rtl="0" fontAlgn="base">
              <a:lnSpc>
                <a:spcPct val="90000"/>
              </a:lnSpc>
              <a:spcBef>
                <a:spcPct val="0"/>
              </a:spcBef>
              <a:spcAft>
                <a:spcPct val="0"/>
              </a:spcAft>
              <a:defRPr sz="3300">
                <a:solidFill>
                  <a:schemeClr val="tx1"/>
                </a:solidFill>
                <a:latin typeface="Calibri Light" pitchFamily="34" charset="0"/>
              </a:defRPr>
            </a:lvl9pPr>
          </a:lstStyle>
          <a:p>
            <a:r>
              <a:rPr lang="en-US" sz="4000" dirty="0" smtClean="0"/>
              <a:t>Adjacency list for weighted undirected graph</a:t>
            </a:r>
            <a:endParaRPr lang="en-US" sz="4000" dirty="0"/>
          </a:p>
        </p:txBody>
      </p:sp>
      <p:grpSp>
        <p:nvGrpSpPr>
          <p:cNvPr id="3" name="Group 3"/>
          <p:cNvGrpSpPr>
            <a:grpSpLocks/>
          </p:cNvGrpSpPr>
          <p:nvPr/>
        </p:nvGrpSpPr>
        <p:grpSpPr bwMode="auto">
          <a:xfrm>
            <a:off x="0" y="2057400"/>
            <a:ext cx="3886200" cy="2882900"/>
            <a:chOff x="340" y="2205"/>
            <a:chExt cx="2448" cy="1816"/>
          </a:xfrm>
        </p:grpSpPr>
        <p:sp>
          <p:nvSpPr>
            <p:cNvPr id="4" name="Oval 4"/>
            <p:cNvSpPr>
              <a:spLocks noChangeArrowheads="1"/>
            </p:cNvSpPr>
            <p:nvPr/>
          </p:nvSpPr>
          <p:spPr bwMode="auto">
            <a:xfrm>
              <a:off x="1454" y="2584"/>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 name="Oval 5"/>
            <p:cNvSpPr>
              <a:spLocks noChangeArrowheads="1"/>
            </p:cNvSpPr>
            <p:nvPr/>
          </p:nvSpPr>
          <p:spPr bwMode="auto">
            <a:xfrm>
              <a:off x="2174" y="2632"/>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 name="Oval 6"/>
            <p:cNvSpPr>
              <a:spLocks noChangeArrowheads="1"/>
            </p:cNvSpPr>
            <p:nvPr/>
          </p:nvSpPr>
          <p:spPr bwMode="auto">
            <a:xfrm>
              <a:off x="2126" y="3256"/>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 name="Oval 7"/>
            <p:cNvSpPr>
              <a:spLocks noChangeArrowheads="1"/>
            </p:cNvSpPr>
            <p:nvPr/>
          </p:nvSpPr>
          <p:spPr bwMode="auto">
            <a:xfrm>
              <a:off x="1118" y="3160"/>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 name="Line 8"/>
            <p:cNvSpPr>
              <a:spLocks noChangeShapeType="1"/>
            </p:cNvSpPr>
            <p:nvPr/>
          </p:nvSpPr>
          <p:spPr bwMode="auto">
            <a:xfrm flipH="1" flipV="1">
              <a:off x="1694" y="2680"/>
              <a:ext cx="480" cy="48"/>
            </a:xfrm>
            <a:prstGeom prst="line">
              <a:avLst/>
            </a:prstGeom>
            <a:noFill/>
            <a:ln w="9525">
              <a:solidFill>
                <a:schemeClr val="tx1"/>
              </a:solidFill>
              <a:miter lim="800000"/>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9" name="Line 9"/>
            <p:cNvSpPr>
              <a:spLocks noChangeShapeType="1"/>
            </p:cNvSpPr>
            <p:nvPr/>
          </p:nvSpPr>
          <p:spPr bwMode="auto">
            <a:xfrm flipH="1" flipV="1">
              <a:off x="1358" y="3256"/>
              <a:ext cx="768" cy="96"/>
            </a:xfrm>
            <a:prstGeom prst="line">
              <a:avLst/>
            </a:prstGeom>
            <a:noFill/>
            <a:ln w="9525">
              <a:solidFill>
                <a:schemeClr val="tx1"/>
              </a:solidFill>
              <a:miter lim="800000"/>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0" name="Line 10"/>
            <p:cNvSpPr>
              <a:spLocks noChangeShapeType="1"/>
            </p:cNvSpPr>
            <p:nvPr/>
          </p:nvSpPr>
          <p:spPr bwMode="auto">
            <a:xfrm flipH="1">
              <a:off x="1358" y="2776"/>
              <a:ext cx="816" cy="480"/>
            </a:xfrm>
            <a:prstGeom prst="line">
              <a:avLst/>
            </a:prstGeom>
            <a:noFill/>
            <a:ln w="9525">
              <a:solidFill>
                <a:schemeClr val="tx1"/>
              </a:solidFill>
              <a:miter lim="800000"/>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 name="Line 11"/>
            <p:cNvSpPr>
              <a:spLocks noChangeShapeType="1"/>
            </p:cNvSpPr>
            <p:nvPr/>
          </p:nvSpPr>
          <p:spPr bwMode="auto">
            <a:xfrm flipH="1">
              <a:off x="1310" y="2776"/>
              <a:ext cx="192" cy="384"/>
            </a:xfrm>
            <a:prstGeom prst="line">
              <a:avLst/>
            </a:prstGeom>
            <a:noFill/>
            <a:ln w="9525">
              <a:solidFill>
                <a:schemeClr val="tx1"/>
              </a:solidFill>
              <a:miter lim="800000"/>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 name="Oval 12"/>
            <p:cNvSpPr>
              <a:spLocks noChangeArrowheads="1"/>
            </p:cNvSpPr>
            <p:nvPr/>
          </p:nvSpPr>
          <p:spPr bwMode="auto">
            <a:xfrm>
              <a:off x="580" y="2728"/>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13" name="Line 13"/>
            <p:cNvSpPr>
              <a:spLocks noChangeShapeType="1"/>
            </p:cNvSpPr>
            <p:nvPr/>
          </p:nvSpPr>
          <p:spPr bwMode="auto">
            <a:xfrm flipV="1">
              <a:off x="820" y="2728"/>
              <a:ext cx="624" cy="96"/>
            </a:xfrm>
            <a:prstGeom prst="line">
              <a:avLst/>
            </a:prstGeom>
            <a:noFill/>
            <a:ln w="9525">
              <a:solidFill>
                <a:schemeClr val="tx1"/>
              </a:solidFill>
              <a:miter lim="800000"/>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 name="Text Box 14"/>
            <p:cNvSpPr txBox="1">
              <a:spLocks noChangeArrowheads="1"/>
            </p:cNvSpPr>
            <p:nvPr/>
          </p:nvSpPr>
          <p:spPr bwMode="auto">
            <a:xfrm>
              <a:off x="340" y="2392"/>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3200">
                  <a:solidFill>
                    <a:schemeClr val="folHlink"/>
                  </a:solidFill>
                  <a:latin typeface="Tahoma" pitchFamily="34" charset="0"/>
                </a:rPr>
                <a:t>v</a:t>
              </a:r>
              <a:r>
                <a:rPr kumimoji="1" lang="en-US" altLang="zh-TW" sz="3200" baseline="-25000">
                  <a:solidFill>
                    <a:schemeClr val="folHlink"/>
                  </a:solidFill>
                  <a:latin typeface="Tahoma" pitchFamily="34" charset="0"/>
                </a:rPr>
                <a:t>1</a:t>
              </a:r>
            </a:p>
          </p:txBody>
        </p:sp>
        <p:sp>
          <p:nvSpPr>
            <p:cNvPr id="15" name="Text Box 15"/>
            <p:cNvSpPr txBox="1">
              <a:spLocks noChangeArrowheads="1"/>
            </p:cNvSpPr>
            <p:nvPr/>
          </p:nvSpPr>
          <p:spPr bwMode="auto">
            <a:xfrm>
              <a:off x="858" y="3213"/>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3200">
                  <a:solidFill>
                    <a:schemeClr val="folHlink"/>
                  </a:solidFill>
                  <a:latin typeface="Tahoma" pitchFamily="34" charset="0"/>
                </a:rPr>
                <a:t>v</a:t>
              </a:r>
              <a:r>
                <a:rPr kumimoji="1" lang="en-US" altLang="zh-TW" sz="3200" baseline="-25000">
                  <a:solidFill>
                    <a:schemeClr val="folHlink"/>
                  </a:solidFill>
                  <a:latin typeface="Tahoma" pitchFamily="34" charset="0"/>
                </a:rPr>
                <a:t>4</a:t>
              </a:r>
            </a:p>
          </p:txBody>
        </p:sp>
        <p:sp>
          <p:nvSpPr>
            <p:cNvPr id="16" name="Text Box 16"/>
            <p:cNvSpPr txBox="1">
              <a:spLocks noChangeArrowheads="1"/>
            </p:cNvSpPr>
            <p:nvPr/>
          </p:nvSpPr>
          <p:spPr bwMode="auto">
            <a:xfrm>
              <a:off x="2452" y="2344"/>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3200">
                  <a:solidFill>
                    <a:schemeClr val="folHlink"/>
                  </a:solidFill>
                  <a:latin typeface="Tahoma" pitchFamily="34" charset="0"/>
                </a:rPr>
                <a:t>v</a:t>
              </a:r>
              <a:r>
                <a:rPr kumimoji="1" lang="en-US" altLang="zh-TW" sz="3200" baseline="-25000">
                  <a:solidFill>
                    <a:schemeClr val="folHlink"/>
                  </a:solidFill>
                  <a:latin typeface="Tahoma" pitchFamily="34" charset="0"/>
                </a:rPr>
                <a:t>3</a:t>
              </a:r>
            </a:p>
          </p:txBody>
        </p:sp>
        <p:sp>
          <p:nvSpPr>
            <p:cNvPr id="17" name="Text Box 17"/>
            <p:cNvSpPr txBox="1">
              <a:spLocks noChangeArrowheads="1"/>
            </p:cNvSpPr>
            <p:nvPr/>
          </p:nvSpPr>
          <p:spPr bwMode="auto">
            <a:xfrm>
              <a:off x="2404" y="3112"/>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3200">
                  <a:solidFill>
                    <a:schemeClr val="folHlink"/>
                  </a:solidFill>
                  <a:latin typeface="Tahoma" pitchFamily="34" charset="0"/>
                </a:rPr>
                <a:t>v</a:t>
              </a:r>
              <a:r>
                <a:rPr kumimoji="1" lang="en-US" altLang="zh-TW" sz="3200" baseline="-25000">
                  <a:solidFill>
                    <a:schemeClr val="folHlink"/>
                  </a:solidFill>
                  <a:latin typeface="Tahoma" pitchFamily="34" charset="0"/>
                </a:rPr>
                <a:t>5</a:t>
              </a:r>
            </a:p>
          </p:txBody>
        </p:sp>
        <p:sp>
          <p:nvSpPr>
            <p:cNvPr id="18" name="Line 18"/>
            <p:cNvSpPr>
              <a:spLocks noChangeShapeType="1"/>
            </p:cNvSpPr>
            <p:nvPr/>
          </p:nvSpPr>
          <p:spPr bwMode="auto">
            <a:xfrm flipV="1">
              <a:off x="2260" y="2824"/>
              <a:ext cx="48" cy="432"/>
            </a:xfrm>
            <a:prstGeom prst="line">
              <a:avLst/>
            </a:prstGeom>
            <a:noFill/>
            <a:ln w="9525">
              <a:solidFill>
                <a:schemeClr val="tx1"/>
              </a:solidFill>
              <a:miter lim="800000"/>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9" name="Text Box 19"/>
            <p:cNvSpPr txBox="1">
              <a:spLocks noChangeArrowheads="1"/>
            </p:cNvSpPr>
            <p:nvPr/>
          </p:nvSpPr>
          <p:spPr bwMode="auto">
            <a:xfrm>
              <a:off x="1386" y="2205"/>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3200">
                  <a:solidFill>
                    <a:schemeClr val="folHlink"/>
                  </a:solidFill>
                  <a:latin typeface="Tahoma" pitchFamily="34" charset="0"/>
                </a:rPr>
                <a:t>v</a:t>
              </a:r>
              <a:r>
                <a:rPr kumimoji="1" lang="en-US" altLang="zh-TW" sz="3200" baseline="-25000">
                  <a:solidFill>
                    <a:schemeClr val="folHlink"/>
                  </a:solidFill>
                  <a:latin typeface="Tahoma" pitchFamily="34" charset="0"/>
                </a:rPr>
                <a:t>2</a:t>
              </a:r>
            </a:p>
          </p:txBody>
        </p:sp>
        <p:sp>
          <p:nvSpPr>
            <p:cNvPr id="20" name="Text Box 20"/>
            <p:cNvSpPr txBox="1">
              <a:spLocks noChangeArrowheads="1"/>
            </p:cNvSpPr>
            <p:nvPr/>
          </p:nvSpPr>
          <p:spPr bwMode="auto">
            <a:xfrm>
              <a:off x="1345" y="3656"/>
              <a:ext cx="287" cy="36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sz="3200">
                  <a:solidFill>
                    <a:schemeClr val="folHlink"/>
                  </a:solidFill>
                  <a:latin typeface="Tahoma" pitchFamily="34" charset="0"/>
                </a:rPr>
                <a:t>G</a:t>
              </a:r>
            </a:p>
          </p:txBody>
        </p:sp>
        <p:sp>
          <p:nvSpPr>
            <p:cNvPr id="21" name="Text Box 21"/>
            <p:cNvSpPr txBox="1">
              <a:spLocks noChangeArrowheads="1"/>
            </p:cNvSpPr>
            <p:nvPr/>
          </p:nvSpPr>
          <p:spPr bwMode="auto">
            <a:xfrm>
              <a:off x="930" y="2568"/>
              <a:ext cx="2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sz="2400">
                  <a:solidFill>
                    <a:schemeClr val="folHlink"/>
                  </a:solidFill>
                  <a:latin typeface="Tahoma" pitchFamily="34" charset="0"/>
                </a:rPr>
                <a:t>5</a:t>
              </a:r>
            </a:p>
          </p:txBody>
        </p:sp>
        <p:sp>
          <p:nvSpPr>
            <p:cNvPr id="22" name="Text Box 22"/>
            <p:cNvSpPr txBox="1">
              <a:spLocks noChangeArrowheads="1"/>
            </p:cNvSpPr>
            <p:nvPr/>
          </p:nvSpPr>
          <p:spPr bwMode="auto">
            <a:xfrm>
              <a:off x="1869" y="2440"/>
              <a:ext cx="2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sz="2400">
                  <a:solidFill>
                    <a:schemeClr val="folHlink"/>
                  </a:solidFill>
                  <a:latin typeface="Tahoma" pitchFamily="34" charset="0"/>
                </a:rPr>
                <a:t>2</a:t>
              </a:r>
            </a:p>
          </p:txBody>
        </p:sp>
        <p:sp>
          <p:nvSpPr>
            <p:cNvPr id="23" name="Text Box 23"/>
            <p:cNvSpPr txBox="1">
              <a:spLocks noChangeArrowheads="1"/>
            </p:cNvSpPr>
            <p:nvPr/>
          </p:nvSpPr>
          <p:spPr bwMode="auto">
            <a:xfrm>
              <a:off x="1643" y="2848"/>
              <a:ext cx="2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sz="2400">
                  <a:solidFill>
                    <a:schemeClr val="folHlink"/>
                  </a:solidFill>
                  <a:latin typeface="Tahoma" pitchFamily="34" charset="0"/>
                </a:rPr>
                <a:t>3</a:t>
              </a:r>
            </a:p>
          </p:txBody>
        </p:sp>
        <p:sp>
          <p:nvSpPr>
            <p:cNvPr id="24" name="Text Box 24"/>
            <p:cNvSpPr txBox="1">
              <a:spLocks noChangeArrowheads="1"/>
            </p:cNvSpPr>
            <p:nvPr/>
          </p:nvSpPr>
          <p:spPr bwMode="auto">
            <a:xfrm>
              <a:off x="2187" y="2894"/>
              <a:ext cx="2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sz="2400">
                  <a:solidFill>
                    <a:schemeClr val="folHlink"/>
                  </a:solidFill>
                  <a:latin typeface="Tahoma" pitchFamily="34" charset="0"/>
                </a:rPr>
                <a:t>7</a:t>
              </a:r>
            </a:p>
          </p:txBody>
        </p:sp>
        <p:sp>
          <p:nvSpPr>
            <p:cNvPr id="25" name="Text Box 25"/>
            <p:cNvSpPr txBox="1">
              <a:spLocks noChangeArrowheads="1"/>
            </p:cNvSpPr>
            <p:nvPr/>
          </p:nvSpPr>
          <p:spPr bwMode="auto">
            <a:xfrm>
              <a:off x="1643" y="3120"/>
              <a:ext cx="2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sz="2400">
                  <a:solidFill>
                    <a:schemeClr val="folHlink"/>
                  </a:solidFill>
                  <a:latin typeface="Tahoma" pitchFamily="34" charset="0"/>
                </a:rPr>
                <a:t>8</a:t>
              </a:r>
            </a:p>
          </p:txBody>
        </p:sp>
        <p:sp>
          <p:nvSpPr>
            <p:cNvPr id="26" name="Text Box 26"/>
            <p:cNvSpPr txBox="1">
              <a:spLocks noChangeArrowheads="1"/>
            </p:cNvSpPr>
            <p:nvPr/>
          </p:nvSpPr>
          <p:spPr bwMode="auto">
            <a:xfrm>
              <a:off x="1325" y="2757"/>
              <a:ext cx="2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sz="2400">
                  <a:solidFill>
                    <a:schemeClr val="folHlink"/>
                  </a:solidFill>
                  <a:latin typeface="Tahoma" pitchFamily="34" charset="0"/>
                </a:rPr>
                <a:t>4</a:t>
              </a:r>
            </a:p>
          </p:txBody>
        </p:sp>
      </p:grpSp>
      <p:graphicFrame>
        <p:nvGraphicFramePr>
          <p:cNvPr id="27" name="Group 27"/>
          <p:cNvGraphicFramePr>
            <a:graphicFrameLocks/>
          </p:cNvGraphicFramePr>
          <p:nvPr>
            <p:extLst/>
          </p:nvPr>
        </p:nvGraphicFramePr>
        <p:xfrm>
          <a:off x="5254336" y="2373818"/>
          <a:ext cx="5040313" cy="2286000"/>
        </p:xfrm>
        <a:graphic>
          <a:graphicData uri="http://schemas.openxmlformats.org/drawingml/2006/table">
            <a:tbl>
              <a:tblPr/>
              <a:tblGrid>
                <a:gridCol w="492125"/>
                <a:gridCol w="490538"/>
                <a:gridCol w="385762"/>
                <a:gridCol w="935038"/>
                <a:gridCol w="487362"/>
                <a:gridCol w="881063"/>
                <a:gridCol w="360362"/>
                <a:gridCol w="1008063"/>
              </a:tblGrid>
              <a:tr h="427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1</a:t>
                      </a:r>
                    </a:p>
                  </a:txBody>
                  <a:tcPr horzOverflow="overflow">
                    <a:lnL cap="flat">
                      <a:noFill/>
                    </a:lnL>
                    <a:lnR w="12700" cap="flat" cmpd="sng" algn="ctr">
                      <a:solidFill>
                        <a:schemeClr val="tx1"/>
                      </a:solidFill>
                      <a:prstDash val="solid"/>
                      <a:miter lim="800000"/>
                      <a:headEnd type="none" w="med" len="med"/>
                      <a:tailEnd type="none" w="med" len="med"/>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v</a:t>
                      </a:r>
                      <a:r>
                        <a:rPr kumimoji="0" lang="en-US" sz="2400" b="0" i="0" u="none" strike="noStrike" cap="none" normalizeH="0" baseline="-25000" smtClean="0">
                          <a:ln>
                            <a:noFill/>
                          </a:ln>
                          <a:solidFill>
                            <a:schemeClr val="tx1"/>
                          </a:solidFill>
                          <a:effectLst/>
                          <a:latin typeface="Arial" charset="0"/>
                        </a:rPr>
                        <a:t>1</a:t>
                      </a:r>
                      <a:endParaRPr kumimoji="0" lang="en-US" sz="2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sym typeface="Symbol" pitchFamily="18" charset="2"/>
                        </a:rPr>
                        <a:t></a:t>
                      </a:r>
                    </a:p>
                  </a:txBody>
                  <a:tcPr horzOverflow="overflow">
                    <a:lnL w="12700" cap="flat" cmpd="sng" algn="ctr">
                      <a:solidFill>
                        <a:schemeClr val="tx1"/>
                      </a:solidFill>
                      <a:prstDash val="solid"/>
                      <a:miter lim="800000"/>
                      <a:headEnd type="none" w="med" len="med"/>
                      <a:tailEnd type="none" w="med" len="med"/>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v</a:t>
                      </a:r>
                      <a:r>
                        <a:rPr kumimoji="0" lang="en-US" sz="2400" b="0" i="0" u="none" strike="noStrike" cap="none" normalizeH="0" baseline="-25000" smtClean="0">
                          <a:ln>
                            <a:noFill/>
                          </a:ln>
                          <a:solidFill>
                            <a:schemeClr val="tx1"/>
                          </a:solidFill>
                          <a:effectLst/>
                          <a:latin typeface="Arial" charset="0"/>
                        </a:rPr>
                        <a:t>2</a:t>
                      </a:r>
                      <a:r>
                        <a:rPr kumimoji="0" lang="en-US" sz="2400" b="0" i="0" u="none" strike="noStrike" cap="none" normalizeH="0" baseline="0" smtClean="0">
                          <a:ln>
                            <a:noFill/>
                          </a:ln>
                          <a:solidFill>
                            <a:schemeClr val="tx1"/>
                          </a:solidFill>
                          <a:effectLst/>
                          <a:latin typeface="Arial" charset="0"/>
                        </a:rPr>
                        <a:t>(5)</a:t>
                      </a: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25000" smtClean="0">
                        <a:ln>
                          <a:noFill/>
                        </a:ln>
                        <a:solidFill>
                          <a:schemeClr val="tx1"/>
                        </a:solidFill>
                        <a:effectLst/>
                        <a:latin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25000" smtClean="0">
                        <a:ln>
                          <a:noFill/>
                        </a:ln>
                        <a:solidFill>
                          <a:schemeClr val="tx1"/>
                        </a:solidFill>
                        <a:effectLst/>
                        <a:latin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25000" smtClean="0">
                        <a:ln>
                          <a:noFill/>
                        </a:ln>
                        <a:solidFill>
                          <a:schemeClr val="tx1"/>
                        </a:solidFill>
                        <a:effectLst/>
                        <a:latin typeface="Arial" charset="0"/>
                      </a:endParaRPr>
                    </a:p>
                  </a:txBody>
                  <a:tcPr horzOverflow="overflow">
                    <a:lnL>
                      <a:noFill/>
                    </a:lnL>
                    <a:lnR cap="flat">
                      <a:noFill/>
                    </a:lnR>
                    <a:lnT cap="flat">
                      <a:noFill/>
                    </a:lnT>
                    <a:lnB>
                      <a:noFill/>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2</a:t>
                      </a:r>
                    </a:p>
                  </a:txBody>
                  <a:tcPr horzOverflow="overflow">
                    <a:lnL cap="flat">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v</a:t>
                      </a:r>
                      <a:r>
                        <a:rPr kumimoji="0" lang="en-US" sz="2400" b="0" i="0" u="none" strike="noStrike" cap="none" normalizeH="0" baseline="-25000" smtClean="0">
                          <a:ln>
                            <a:noFill/>
                          </a:ln>
                          <a:solidFill>
                            <a:schemeClr val="tx1"/>
                          </a:solidFill>
                          <a:effectLst/>
                          <a:latin typeface="Arial" charset="0"/>
                        </a:rPr>
                        <a:t>2</a:t>
                      </a:r>
                      <a:endParaRPr kumimoji="0" lang="en-US" sz="2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sym typeface="Symbol" pitchFamily="18" charset="2"/>
                        </a:rPr>
                        <a:t></a:t>
                      </a:r>
                    </a:p>
                  </a:txBody>
                  <a:tcPr horzOverflow="overflow">
                    <a:lnL w="12700" cap="flat" cmpd="sng" algn="ctr">
                      <a:solidFill>
                        <a:schemeClr val="tx1"/>
                      </a:solidFill>
                      <a:prstDash val="solid"/>
                      <a:miter lim="800000"/>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v</a:t>
                      </a:r>
                      <a:r>
                        <a:rPr kumimoji="0" lang="en-US" sz="2400" b="0" i="0" u="none" strike="noStrike" cap="none" normalizeH="0" baseline="-25000" dirty="0" smtClean="0">
                          <a:ln>
                            <a:noFill/>
                          </a:ln>
                          <a:solidFill>
                            <a:schemeClr val="tx1"/>
                          </a:solidFill>
                          <a:effectLst/>
                          <a:latin typeface="Arial" charset="0"/>
                        </a:rPr>
                        <a:t>1</a:t>
                      </a:r>
                      <a:r>
                        <a:rPr kumimoji="0" lang="en-US" sz="2400" b="0" i="0" u="none" strike="noStrike" cap="none" normalizeH="0" baseline="0" dirty="0" smtClean="0">
                          <a:ln>
                            <a:noFill/>
                          </a:ln>
                          <a:solidFill>
                            <a:schemeClr val="tx1"/>
                          </a:solidFill>
                          <a:effectLst/>
                          <a:latin typeface="Arial" charset="0"/>
                        </a:rPr>
                        <a:t>(5)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v</a:t>
                      </a:r>
                      <a:r>
                        <a:rPr kumimoji="0" lang="en-US" sz="2400" b="0" i="0" u="none" strike="noStrike" cap="none" normalizeH="0" baseline="-25000" smtClean="0">
                          <a:ln>
                            <a:noFill/>
                          </a:ln>
                          <a:solidFill>
                            <a:schemeClr val="tx1"/>
                          </a:solidFill>
                          <a:effectLst/>
                          <a:latin typeface="Arial" charset="0"/>
                        </a:rPr>
                        <a:t>3</a:t>
                      </a:r>
                      <a:r>
                        <a:rPr kumimoji="0" lang="en-US" sz="2400" b="0" i="0" u="none" strike="noStrike" cap="none" normalizeH="0" baseline="0" smtClean="0">
                          <a:ln>
                            <a:noFill/>
                          </a:ln>
                          <a:solidFill>
                            <a:schemeClr val="tx1"/>
                          </a:solidFill>
                          <a:effectLst/>
                          <a:latin typeface="Arial" charset="0"/>
                        </a:rPr>
                        <a:t>(2)</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v</a:t>
                      </a:r>
                      <a:r>
                        <a:rPr kumimoji="0" lang="en-US" sz="2400" b="0" i="0" u="none" strike="noStrike" cap="none" normalizeH="0" baseline="-25000" smtClean="0">
                          <a:ln>
                            <a:noFill/>
                          </a:ln>
                          <a:solidFill>
                            <a:schemeClr val="tx1"/>
                          </a:solidFill>
                          <a:effectLst/>
                          <a:latin typeface="Arial" charset="0"/>
                        </a:rPr>
                        <a:t>4</a:t>
                      </a:r>
                      <a:r>
                        <a:rPr kumimoji="0" lang="en-US" sz="2400" b="0" i="0" u="none" strike="noStrike" cap="none" normalizeH="0" baseline="0" smtClean="0">
                          <a:ln>
                            <a:noFill/>
                          </a:ln>
                          <a:solidFill>
                            <a:schemeClr val="tx1"/>
                          </a:solidFill>
                          <a:effectLst/>
                          <a:latin typeface="Arial" charset="0"/>
                        </a:rPr>
                        <a:t>(4)</a:t>
                      </a:r>
                    </a:p>
                  </a:txBody>
                  <a:tcPr horzOverflow="overflow">
                    <a:lnL>
                      <a:noFill/>
                    </a:lnL>
                    <a:lnR cap="flat">
                      <a:noFill/>
                    </a:lnR>
                    <a:lnT>
                      <a:noFill/>
                    </a:lnT>
                    <a:lnB>
                      <a:noFill/>
                    </a:lnB>
                    <a:lnTlToBr>
                      <a:noFill/>
                    </a:lnTlToBr>
                    <a:lnBlToTr>
                      <a:noFill/>
                    </a:lnBlToTr>
                    <a:noFill/>
                  </a:tcPr>
                </a:tc>
              </a:tr>
              <a:tr h="2809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3</a:t>
                      </a:r>
                    </a:p>
                  </a:txBody>
                  <a:tcPr horzOverflow="overflow">
                    <a:lnL cap="flat">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v</a:t>
                      </a:r>
                      <a:r>
                        <a:rPr kumimoji="0" lang="en-US" sz="2400" b="0" i="0" u="none" strike="noStrike" cap="none" normalizeH="0" baseline="-25000" smtClean="0">
                          <a:ln>
                            <a:noFill/>
                          </a:ln>
                          <a:solidFill>
                            <a:schemeClr val="tx1"/>
                          </a:solidFill>
                          <a:effectLst/>
                          <a:latin typeface="Arial" charset="0"/>
                        </a:rPr>
                        <a:t>3</a:t>
                      </a:r>
                      <a:endParaRPr kumimoji="0" lang="en-US" sz="2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sym typeface="Symbol" pitchFamily="18" charset="2"/>
                        </a:rPr>
                        <a:t></a:t>
                      </a:r>
                      <a:endParaRPr kumimoji="0" lang="en-US" sz="2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v</a:t>
                      </a:r>
                      <a:r>
                        <a:rPr kumimoji="0" lang="en-US" sz="2400" b="0" i="0" u="none" strike="noStrike" cap="none" normalizeH="0" baseline="-25000" smtClean="0">
                          <a:ln>
                            <a:noFill/>
                          </a:ln>
                          <a:solidFill>
                            <a:schemeClr val="tx1"/>
                          </a:solidFill>
                          <a:effectLst/>
                          <a:latin typeface="Arial" charset="0"/>
                        </a:rPr>
                        <a:t>2</a:t>
                      </a:r>
                      <a:r>
                        <a:rPr kumimoji="0" lang="en-US" sz="2400" b="0" i="0" u="none" strike="noStrike" cap="none" normalizeH="0" baseline="0" smtClean="0">
                          <a:ln>
                            <a:noFill/>
                          </a:ln>
                          <a:solidFill>
                            <a:schemeClr val="tx1"/>
                          </a:solidFill>
                          <a:effectLst/>
                          <a:latin typeface="Arial" charset="0"/>
                        </a:rPr>
                        <a:t>(2)</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v</a:t>
                      </a:r>
                      <a:r>
                        <a:rPr kumimoji="0" lang="en-US" sz="2400" b="0" i="0" u="none" strike="noStrike" cap="none" normalizeH="0" baseline="-25000" smtClean="0">
                          <a:ln>
                            <a:noFill/>
                          </a:ln>
                          <a:solidFill>
                            <a:schemeClr val="tx1"/>
                          </a:solidFill>
                          <a:effectLst/>
                          <a:latin typeface="Arial" charset="0"/>
                        </a:rPr>
                        <a:t>4</a:t>
                      </a:r>
                      <a:r>
                        <a:rPr kumimoji="0" lang="en-US" sz="2400" b="0" i="0" u="none" strike="noStrike" cap="none" normalizeH="0" baseline="0" smtClean="0">
                          <a:ln>
                            <a:noFill/>
                          </a:ln>
                          <a:solidFill>
                            <a:schemeClr val="tx1"/>
                          </a:solidFill>
                          <a:effectLst/>
                          <a:latin typeface="Arial" charset="0"/>
                        </a:rPr>
                        <a:t>(3)</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v</a:t>
                      </a:r>
                      <a:r>
                        <a:rPr kumimoji="0" lang="en-US" sz="2400" b="0" i="0" u="none" strike="noStrike" cap="none" normalizeH="0" baseline="-25000" smtClean="0">
                          <a:ln>
                            <a:noFill/>
                          </a:ln>
                          <a:solidFill>
                            <a:schemeClr val="tx1"/>
                          </a:solidFill>
                          <a:effectLst/>
                          <a:latin typeface="Arial" charset="0"/>
                        </a:rPr>
                        <a:t>5</a:t>
                      </a:r>
                      <a:r>
                        <a:rPr kumimoji="0" lang="en-US" sz="2400" b="0" i="0" u="none" strike="noStrike" cap="none" normalizeH="0" baseline="0" smtClean="0">
                          <a:ln>
                            <a:noFill/>
                          </a:ln>
                          <a:solidFill>
                            <a:schemeClr val="tx1"/>
                          </a:solidFill>
                          <a:effectLst/>
                          <a:latin typeface="Arial" charset="0"/>
                        </a:rPr>
                        <a:t>(7)</a:t>
                      </a:r>
                    </a:p>
                  </a:txBody>
                  <a:tcPr horzOverflow="overflow">
                    <a:lnL>
                      <a:noFill/>
                    </a:lnL>
                    <a:lnR cap="flat">
                      <a:noFill/>
                    </a:lnR>
                    <a:lnT>
                      <a:noFill/>
                    </a:lnT>
                    <a:lnB>
                      <a:noFill/>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4</a:t>
                      </a:r>
                    </a:p>
                  </a:txBody>
                  <a:tcPr horzOverflow="overflow">
                    <a:lnL cap="flat">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v</a:t>
                      </a:r>
                      <a:r>
                        <a:rPr kumimoji="0" lang="en-US" sz="2400" b="0" i="0" u="none" strike="noStrike" cap="none" normalizeH="0" baseline="-25000" smtClean="0">
                          <a:ln>
                            <a:noFill/>
                          </a:ln>
                          <a:solidFill>
                            <a:schemeClr val="tx1"/>
                          </a:solidFill>
                          <a:effectLst/>
                          <a:latin typeface="Arial" charset="0"/>
                        </a:rPr>
                        <a:t>4</a:t>
                      </a:r>
                      <a:endParaRPr kumimoji="0" lang="en-US" sz="2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sym typeface="Symbol" pitchFamily="18" charset="2"/>
                        </a:rPr>
                        <a:t></a:t>
                      </a:r>
                    </a:p>
                  </a:txBody>
                  <a:tcPr horzOverflow="overflow">
                    <a:lnL w="12700" cap="flat" cmpd="sng" algn="ctr">
                      <a:solidFill>
                        <a:schemeClr val="tx1"/>
                      </a:solidFill>
                      <a:prstDash val="solid"/>
                      <a:miter lim="800000"/>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v</a:t>
                      </a:r>
                      <a:r>
                        <a:rPr kumimoji="0" lang="en-US" sz="2400" b="0" i="0" u="none" strike="noStrike" cap="none" normalizeH="0" baseline="-25000" smtClean="0">
                          <a:ln>
                            <a:noFill/>
                          </a:ln>
                          <a:solidFill>
                            <a:schemeClr val="tx1"/>
                          </a:solidFill>
                          <a:effectLst/>
                          <a:latin typeface="Arial" charset="0"/>
                        </a:rPr>
                        <a:t>2</a:t>
                      </a:r>
                      <a:r>
                        <a:rPr kumimoji="0" lang="en-US" sz="2400" b="0" i="0" u="none" strike="noStrike" cap="none" normalizeH="0" baseline="0" smtClean="0">
                          <a:ln>
                            <a:noFill/>
                          </a:ln>
                          <a:solidFill>
                            <a:schemeClr val="tx1"/>
                          </a:solidFill>
                          <a:effectLst/>
                          <a:latin typeface="Arial" charset="0"/>
                        </a:rPr>
                        <a:t>(4)</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v</a:t>
                      </a:r>
                      <a:r>
                        <a:rPr kumimoji="0" lang="en-US" sz="2400" b="0" i="0" u="none" strike="noStrike" cap="none" normalizeH="0" baseline="-25000" smtClean="0">
                          <a:ln>
                            <a:noFill/>
                          </a:ln>
                          <a:solidFill>
                            <a:schemeClr val="tx1"/>
                          </a:solidFill>
                          <a:effectLst/>
                          <a:latin typeface="Arial" charset="0"/>
                        </a:rPr>
                        <a:t>3</a:t>
                      </a:r>
                      <a:r>
                        <a:rPr kumimoji="0" lang="en-US" sz="2400" b="0" i="0" u="none" strike="noStrike" cap="none" normalizeH="0" baseline="0" smtClean="0">
                          <a:ln>
                            <a:noFill/>
                          </a:ln>
                          <a:solidFill>
                            <a:schemeClr val="tx1"/>
                          </a:solidFill>
                          <a:effectLst/>
                          <a:latin typeface="Arial" charset="0"/>
                        </a:rPr>
                        <a:t>(3)</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v</a:t>
                      </a:r>
                      <a:r>
                        <a:rPr kumimoji="0" lang="en-US" sz="2400" b="0" i="0" u="none" strike="noStrike" cap="none" normalizeH="0" baseline="-25000" smtClean="0">
                          <a:ln>
                            <a:noFill/>
                          </a:ln>
                          <a:solidFill>
                            <a:schemeClr val="tx1"/>
                          </a:solidFill>
                          <a:effectLst/>
                          <a:latin typeface="Arial" charset="0"/>
                        </a:rPr>
                        <a:t>5</a:t>
                      </a:r>
                      <a:r>
                        <a:rPr kumimoji="0" lang="en-US" sz="2400" b="0" i="0" u="none" strike="noStrike" cap="none" normalizeH="0" baseline="0" smtClean="0">
                          <a:ln>
                            <a:noFill/>
                          </a:ln>
                          <a:solidFill>
                            <a:schemeClr val="tx1"/>
                          </a:solidFill>
                          <a:effectLst/>
                          <a:latin typeface="Arial" charset="0"/>
                        </a:rPr>
                        <a:t>(8)</a:t>
                      </a:r>
                    </a:p>
                  </a:txBody>
                  <a:tcPr horzOverflow="overflow">
                    <a:lnL>
                      <a:noFill/>
                    </a:lnL>
                    <a:lnR cap="flat">
                      <a:noFill/>
                    </a:lnR>
                    <a:lnT>
                      <a:noFill/>
                    </a:lnT>
                    <a:lnB>
                      <a:noFill/>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5</a:t>
                      </a:r>
                    </a:p>
                  </a:txBody>
                  <a:tcPr horzOverflow="overflow">
                    <a:lnL cap="flat">
                      <a:noFill/>
                    </a:lnL>
                    <a:lnR w="12700" cap="flat" cmpd="sng" algn="ctr">
                      <a:solidFill>
                        <a:schemeClr val="tx1"/>
                      </a:solidFill>
                      <a:prstDash val="solid"/>
                      <a:miter lim="800000"/>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v</a:t>
                      </a:r>
                      <a:r>
                        <a:rPr kumimoji="0" lang="en-US" sz="2400" b="0" i="0" u="none" strike="noStrike" cap="none" normalizeH="0" baseline="-25000" smtClean="0">
                          <a:ln>
                            <a:noFill/>
                          </a:ln>
                          <a:solidFill>
                            <a:schemeClr val="tx1"/>
                          </a:solidFill>
                          <a:effectLst/>
                          <a:latin typeface="Arial" charset="0"/>
                        </a:rPr>
                        <a:t>5</a:t>
                      </a:r>
                      <a:endParaRPr kumimoji="0" lang="en-US" sz="2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sym typeface="Symbol" pitchFamily="18" charset="2"/>
                        </a:rPr>
                        <a:t></a:t>
                      </a:r>
                      <a:endParaRPr kumimoji="0" lang="en-US" sz="2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v</a:t>
                      </a:r>
                      <a:r>
                        <a:rPr kumimoji="0" lang="en-US" sz="2400" b="0" i="0" u="none" strike="noStrike" cap="none" normalizeH="0" baseline="-25000" smtClean="0">
                          <a:ln>
                            <a:noFill/>
                          </a:ln>
                          <a:solidFill>
                            <a:schemeClr val="tx1"/>
                          </a:solidFill>
                          <a:effectLst/>
                          <a:latin typeface="Arial" charset="0"/>
                        </a:rPr>
                        <a:t>3</a:t>
                      </a:r>
                      <a:r>
                        <a:rPr kumimoji="0" lang="en-US" sz="2400" b="0" i="0" u="none" strike="noStrike" cap="none" normalizeH="0" baseline="0" smtClean="0">
                          <a:ln>
                            <a:noFill/>
                          </a:ln>
                          <a:solidFill>
                            <a:schemeClr val="tx1"/>
                          </a:solidFill>
                          <a:effectLst/>
                          <a:latin typeface="Arial" charset="0"/>
                        </a:rPr>
                        <a:t>(7)</a:t>
                      </a: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sym typeface="Symbol" pitchFamily="18" charset="2"/>
                        </a:rPr>
                        <a:t></a:t>
                      </a:r>
                      <a:endParaRPr kumimoji="0" lang="en-US" sz="2400" b="0" i="0" u="none" strike="noStrike" cap="none" normalizeH="0" baseline="0" smtClean="0">
                        <a:ln>
                          <a:noFill/>
                        </a:ln>
                        <a:solidFill>
                          <a:schemeClr val="tx1"/>
                        </a:solidFill>
                        <a:effectLst/>
                        <a:latin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v</a:t>
                      </a:r>
                      <a:r>
                        <a:rPr kumimoji="0" lang="en-US" sz="2400" b="0" i="0" u="none" strike="noStrike" cap="none" normalizeH="0" baseline="-25000" smtClean="0">
                          <a:ln>
                            <a:noFill/>
                          </a:ln>
                          <a:solidFill>
                            <a:schemeClr val="tx1"/>
                          </a:solidFill>
                          <a:effectLst/>
                          <a:latin typeface="Arial" charset="0"/>
                        </a:rPr>
                        <a:t>4</a:t>
                      </a:r>
                      <a:r>
                        <a:rPr kumimoji="0" lang="en-US" sz="2400" b="0" i="0" u="none" strike="noStrike" cap="none" normalizeH="0" baseline="0" smtClean="0">
                          <a:ln>
                            <a:noFill/>
                          </a:ln>
                          <a:solidFill>
                            <a:schemeClr val="tx1"/>
                          </a:solidFill>
                          <a:effectLst/>
                          <a:latin typeface="Arial" charset="0"/>
                        </a:rPr>
                        <a:t>(8)</a:t>
                      </a: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a:txBody>
                  <a:tcPr horzOverflow="overflow">
                    <a:lnL>
                      <a:noFill/>
                    </a:lnL>
                    <a:lnR cap="flat">
                      <a:noFill/>
                    </a:lnR>
                    <a:lnT>
                      <a:noFill/>
                    </a:lnT>
                    <a:lnB cap="flat">
                      <a:noFill/>
                    </a:lnB>
                    <a:lnTlToBr>
                      <a:noFill/>
                    </a:lnTlToBr>
                    <a:lnBlToTr>
                      <a:noFill/>
                    </a:lnBlToTr>
                    <a:noFill/>
                  </a:tcPr>
                </a:tc>
              </a:tr>
            </a:tbl>
          </a:graphicData>
        </a:graphic>
      </p:graphicFrame>
      <p:sp>
        <p:nvSpPr>
          <p:cNvPr id="28" name="Rectangle 27"/>
          <p:cNvSpPr/>
          <p:nvPr/>
        </p:nvSpPr>
        <p:spPr>
          <a:xfrm>
            <a:off x="2299855" y="140916"/>
            <a:ext cx="6289963" cy="523220"/>
          </a:xfrm>
          <a:prstGeom prst="rect">
            <a:avLst/>
          </a:prstGeom>
        </p:spPr>
        <p:txBody>
          <a:bodyPr wrap="square">
            <a:spAutoFit/>
          </a:bodyPr>
          <a:lstStyle/>
          <a:p>
            <a:pPr algn="ctr"/>
            <a:r>
              <a:rPr lang="en-IN" sz="2800" b="1" i="1" dirty="0">
                <a:solidFill>
                  <a:srgbClr val="FF0000"/>
                </a:solidFill>
              </a:rPr>
              <a:t>Graph representations</a:t>
            </a:r>
            <a:endParaRPr lang="en-IN" sz="2800" dirty="0">
              <a:solidFill>
                <a:srgbClr val="FF0000"/>
              </a:solidFill>
            </a:endParaRPr>
          </a:p>
        </p:txBody>
      </p:sp>
    </p:spTree>
    <p:extLst>
      <p:ext uri="{BB962C8B-B14F-4D97-AF65-F5344CB8AC3E}">
        <p14:creationId xmlns:p14="http://schemas.microsoft.com/office/powerpoint/2010/main" val="52222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9855" y="140916"/>
            <a:ext cx="6289963" cy="523220"/>
          </a:xfrm>
          <a:prstGeom prst="rect">
            <a:avLst/>
          </a:prstGeom>
        </p:spPr>
        <p:txBody>
          <a:bodyPr wrap="square">
            <a:spAutoFit/>
          </a:bodyPr>
          <a:lstStyle/>
          <a:p>
            <a:pPr algn="ctr"/>
            <a:r>
              <a:rPr lang="en-IN" sz="2800" b="1" i="1" dirty="0">
                <a:solidFill>
                  <a:srgbClr val="FF0000"/>
                </a:solidFill>
              </a:rPr>
              <a:t>Graph representations</a:t>
            </a:r>
            <a:endParaRPr lang="en-IN" sz="2800"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02526"/>
            <a:ext cx="9753600"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620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9855" y="140916"/>
            <a:ext cx="6289963" cy="523220"/>
          </a:xfrm>
          <a:prstGeom prst="rect">
            <a:avLst/>
          </a:prstGeom>
        </p:spPr>
        <p:txBody>
          <a:bodyPr wrap="square">
            <a:spAutoFit/>
          </a:bodyPr>
          <a:lstStyle/>
          <a:p>
            <a:pPr algn="ctr"/>
            <a:r>
              <a:rPr lang="en-IN" sz="2800" b="1" i="1" dirty="0">
                <a:solidFill>
                  <a:srgbClr val="FF0000"/>
                </a:solidFill>
              </a:rPr>
              <a:t>Graph representations</a:t>
            </a:r>
            <a:endParaRPr lang="en-IN" sz="2800" dirty="0">
              <a:solidFill>
                <a:srgbClr val="FF000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1924050"/>
            <a:ext cx="8096250"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txBox="1">
            <a:spLocks noChangeArrowheads="1"/>
          </p:cNvSpPr>
          <p:nvPr/>
        </p:nvSpPr>
        <p:spPr>
          <a:xfrm>
            <a:off x="554181" y="843685"/>
            <a:ext cx="11457709" cy="1143000"/>
          </a:xfrm>
          <a:prstGeom prst="rect">
            <a:avLst/>
          </a:prstGeom>
        </p:spPr>
        <p:txBody>
          <a:bodyPr/>
          <a:lstStyle>
            <a:lvl1pPr algn="l" defTabSz="68578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783"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783"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783"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783" rtl="0" eaLnBrk="0" fontAlgn="base" hangingPunct="0">
              <a:lnSpc>
                <a:spcPct val="90000"/>
              </a:lnSpc>
              <a:spcBef>
                <a:spcPct val="0"/>
              </a:spcBef>
              <a:spcAft>
                <a:spcPct val="0"/>
              </a:spcAft>
              <a:defRPr sz="3300">
                <a:solidFill>
                  <a:schemeClr val="tx1"/>
                </a:solidFill>
                <a:latin typeface="Calibri Light" pitchFamily="34" charset="0"/>
              </a:defRPr>
            </a:lvl5pPr>
            <a:lvl6pPr marL="457189" algn="l" defTabSz="685783" rtl="0" fontAlgn="base">
              <a:lnSpc>
                <a:spcPct val="90000"/>
              </a:lnSpc>
              <a:spcBef>
                <a:spcPct val="0"/>
              </a:spcBef>
              <a:spcAft>
                <a:spcPct val="0"/>
              </a:spcAft>
              <a:defRPr sz="3300">
                <a:solidFill>
                  <a:schemeClr val="tx1"/>
                </a:solidFill>
                <a:latin typeface="Calibri Light" pitchFamily="34" charset="0"/>
              </a:defRPr>
            </a:lvl6pPr>
            <a:lvl7pPr marL="914377" algn="l" defTabSz="685783" rtl="0" fontAlgn="base">
              <a:lnSpc>
                <a:spcPct val="90000"/>
              </a:lnSpc>
              <a:spcBef>
                <a:spcPct val="0"/>
              </a:spcBef>
              <a:spcAft>
                <a:spcPct val="0"/>
              </a:spcAft>
              <a:defRPr sz="3300">
                <a:solidFill>
                  <a:schemeClr val="tx1"/>
                </a:solidFill>
                <a:latin typeface="Calibri Light" pitchFamily="34" charset="0"/>
              </a:defRPr>
            </a:lvl7pPr>
            <a:lvl8pPr marL="1371566" algn="l" defTabSz="685783" rtl="0" fontAlgn="base">
              <a:lnSpc>
                <a:spcPct val="90000"/>
              </a:lnSpc>
              <a:spcBef>
                <a:spcPct val="0"/>
              </a:spcBef>
              <a:spcAft>
                <a:spcPct val="0"/>
              </a:spcAft>
              <a:defRPr sz="3300">
                <a:solidFill>
                  <a:schemeClr val="tx1"/>
                </a:solidFill>
                <a:latin typeface="Calibri Light" pitchFamily="34" charset="0"/>
              </a:defRPr>
            </a:lvl8pPr>
            <a:lvl9pPr marL="1828754" algn="l" defTabSz="685783" rtl="0" fontAlgn="base">
              <a:lnSpc>
                <a:spcPct val="90000"/>
              </a:lnSpc>
              <a:spcBef>
                <a:spcPct val="0"/>
              </a:spcBef>
              <a:spcAft>
                <a:spcPct val="0"/>
              </a:spcAft>
              <a:defRPr sz="3300">
                <a:solidFill>
                  <a:schemeClr val="tx1"/>
                </a:solidFill>
                <a:latin typeface="Calibri Light" pitchFamily="34" charset="0"/>
              </a:defRPr>
            </a:lvl9pPr>
          </a:lstStyle>
          <a:p>
            <a:r>
              <a:rPr lang="en-US" sz="4000" dirty="0" smtClean="0"/>
              <a:t>Incidence matrix for undirected graph</a:t>
            </a:r>
            <a:endParaRPr lang="en-US" sz="4000" dirty="0"/>
          </a:p>
        </p:txBody>
      </p:sp>
    </p:spTree>
    <p:extLst>
      <p:ext uri="{BB962C8B-B14F-4D97-AF65-F5344CB8AC3E}">
        <p14:creationId xmlns:p14="http://schemas.microsoft.com/office/powerpoint/2010/main" val="245298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9855" y="140916"/>
            <a:ext cx="6289963" cy="523220"/>
          </a:xfrm>
          <a:prstGeom prst="rect">
            <a:avLst/>
          </a:prstGeom>
        </p:spPr>
        <p:txBody>
          <a:bodyPr wrap="square">
            <a:spAutoFit/>
          </a:bodyPr>
          <a:lstStyle/>
          <a:p>
            <a:pPr algn="ctr"/>
            <a:r>
              <a:rPr lang="en-IN" sz="2800" b="1" i="1" dirty="0">
                <a:solidFill>
                  <a:srgbClr val="FF0000"/>
                </a:solidFill>
              </a:rPr>
              <a:t>Graph representations</a:t>
            </a:r>
            <a:endParaRPr lang="en-IN" sz="2800"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438400"/>
            <a:ext cx="5943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txBox="1">
            <a:spLocks noChangeArrowheads="1"/>
          </p:cNvSpPr>
          <p:nvPr/>
        </p:nvSpPr>
        <p:spPr>
          <a:xfrm>
            <a:off x="554181" y="843685"/>
            <a:ext cx="11457709" cy="1143000"/>
          </a:xfrm>
          <a:prstGeom prst="rect">
            <a:avLst/>
          </a:prstGeom>
        </p:spPr>
        <p:txBody>
          <a:bodyPr/>
          <a:lstStyle>
            <a:lvl1pPr algn="l" defTabSz="68578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783"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783"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783"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783" rtl="0" eaLnBrk="0" fontAlgn="base" hangingPunct="0">
              <a:lnSpc>
                <a:spcPct val="90000"/>
              </a:lnSpc>
              <a:spcBef>
                <a:spcPct val="0"/>
              </a:spcBef>
              <a:spcAft>
                <a:spcPct val="0"/>
              </a:spcAft>
              <a:defRPr sz="3300">
                <a:solidFill>
                  <a:schemeClr val="tx1"/>
                </a:solidFill>
                <a:latin typeface="Calibri Light" pitchFamily="34" charset="0"/>
              </a:defRPr>
            </a:lvl5pPr>
            <a:lvl6pPr marL="457189" algn="l" defTabSz="685783" rtl="0" fontAlgn="base">
              <a:lnSpc>
                <a:spcPct val="90000"/>
              </a:lnSpc>
              <a:spcBef>
                <a:spcPct val="0"/>
              </a:spcBef>
              <a:spcAft>
                <a:spcPct val="0"/>
              </a:spcAft>
              <a:defRPr sz="3300">
                <a:solidFill>
                  <a:schemeClr val="tx1"/>
                </a:solidFill>
                <a:latin typeface="Calibri Light" pitchFamily="34" charset="0"/>
              </a:defRPr>
            </a:lvl6pPr>
            <a:lvl7pPr marL="914377" algn="l" defTabSz="685783" rtl="0" fontAlgn="base">
              <a:lnSpc>
                <a:spcPct val="90000"/>
              </a:lnSpc>
              <a:spcBef>
                <a:spcPct val="0"/>
              </a:spcBef>
              <a:spcAft>
                <a:spcPct val="0"/>
              </a:spcAft>
              <a:defRPr sz="3300">
                <a:solidFill>
                  <a:schemeClr val="tx1"/>
                </a:solidFill>
                <a:latin typeface="Calibri Light" pitchFamily="34" charset="0"/>
              </a:defRPr>
            </a:lvl7pPr>
            <a:lvl8pPr marL="1371566" algn="l" defTabSz="685783" rtl="0" fontAlgn="base">
              <a:lnSpc>
                <a:spcPct val="90000"/>
              </a:lnSpc>
              <a:spcBef>
                <a:spcPct val="0"/>
              </a:spcBef>
              <a:spcAft>
                <a:spcPct val="0"/>
              </a:spcAft>
              <a:defRPr sz="3300">
                <a:solidFill>
                  <a:schemeClr val="tx1"/>
                </a:solidFill>
                <a:latin typeface="Calibri Light" pitchFamily="34" charset="0"/>
              </a:defRPr>
            </a:lvl8pPr>
            <a:lvl9pPr marL="1828754" algn="l" defTabSz="685783" rtl="0" fontAlgn="base">
              <a:lnSpc>
                <a:spcPct val="90000"/>
              </a:lnSpc>
              <a:spcBef>
                <a:spcPct val="0"/>
              </a:spcBef>
              <a:spcAft>
                <a:spcPct val="0"/>
              </a:spcAft>
              <a:defRPr sz="3300">
                <a:solidFill>
                  <a:schemeClr val="tx1"/>
                </a:solidFill>
                <a:latin typeface="Calibri Light" pitchFamily="34" charset="0"/>
              </a:defRPr>
            </a:lvl9pPr>
          </a:lstStyle>
          <a:p>
            <a:r>
              <a:rPr lang="en-US" sz="4000" dirty="0" smtClean="0"/>
              <a:t>Incidence matrix for directed graph</a:t>
            </a:r>
            <a:endParaRPr lang="en-US" sz="4000" dirty="0"/>
          </a:p>
        </p:txBody>
      </p:sp>
    </p:spTree>
    <p:extLst>
      <p:ext uri="{BB962C8B-B14F-4D97-AF65-F5344CB8AC3E}">
        <p14:creationId xmlns:p14="http://schemas.microsoft.com/office/powerpoint/2010/main" val="222216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 calcmode="lin" valueType="num">
                                      <p:cBhvr additive="base">
                                        <p:cTn id="13" dur="500" fill="hold"/>
                                        <p:tgtEl>
                                          <p:spTgt spid="3074"/>
                                        </p:tgtEl>
                                        <p:attrNameLst>
                                          <p:attrName>ppt_x</p:attrName>
                                        </p:attrNameLst>
                                      </p:cBhvr>
                                      <p:tavLst>
                                        <p:tav tm="0">
                                          <p:val>
                                            <p:strVal val="#ppt_x"/>
                                          </p:val>
                                        </p:tav>
                                        <p:tav tm="100000">
                                          <p:val>
                                            <p:strVal val="#ppt_x"/>
                                          </p:val>
                                        </p:tav>
                                      </p:tavLst>
                                    </p:anim>
                                    <p:anim calcmode="lin" valueType="num">
                                      <p:cBhvr additive="base">
                                        <p:cTn id="14"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ChangeArrowheads="1"/>
          </p:cNvSpPr>
          <p:nvPr>
            <p:ph type="title"/>
          </p:nvPr>
        </p:nvSpPr>
        <p:spPr>
          <a:xfrm>
            <a:off x="508000" y="715962"/>
            <a:ext cx="10972800" cy="960438"/>
          </a:xfrm>
        </p:spPr>
        <p:txBody>
          <a:bodyPr/>
          <a:lstStyle/>
          <a:p>
            <a:pPr eaLnBrk="1" hangingPunct="1"/>
            <a:r>
              <a:rPr lang="en-US" dirty="0" smtClean="0"/>
              <a:t>General tree example</a:t>
            </a:r>
          </a:p>
        </p:txBody>
      </p:sp>
      <p:sp>
        <p:nvSpPr>
          <p:cNvPr id="32774" name="Rectangle 3"/>
          <p:cNvSpPr>
            <a:spLocks noGrp="1" noChangeArrowheads="1"/>
          </p:cNvSpPr>
          <p:nvPr>
            <p:ph type="body" idx="1"/>
          </p:nvPr>
        </p:nvSpPr>
        <p:spPr>
          <a:xfrm>
            <a:off x="609600" y="1814945"/>
            <a:ext cx="10972800" cy="4311219"/>
          </a:xfrm>
        </p:spPr>
        <p:txBody>
          <a:bodyPr/>
          <a:lstStyle/>
          <a:p>
            <a:pPr marL="0" indent="0" eaLnBrk="1" hangingPunct="1">
              <a:lnSpc>
                <a:spcPct val="90000"/>
              </a:lnSpc>
              <a:buNone/>
            </a:pPr>
            <a:r>
              <a:rPr lang="en-US" sz="2800" dirty="0" smtClean="0"/>
              <a:t>Example 1:</a:t>
            </a:r>
          </a:p>
        </p:txBody>
      </p:sp>
      <p:grpSp>
        <p:nvGrpSpPr>
          <p:cNvPr id="32775" name="Group 31"/>
          <p:cNvGrpSpPr>
            <a:grpSpLocks/>
          </p:cNvGrpSpPr>
          <p:nvPr/>
        </p:nvGrpSpPr>
        <p:grpSpPr bwMode="auto">
          <a:xfrm>
            <a:off x="4558145" y="2209799"/>
            <a:ext cx="7024255" cy="2985655"/>
            <a:chOff x="2448" y="1824"/>
            <a:chExt cx="2688" cy="1824"/>
          </a:xfrm>
        </p:grpSpPr>
        <p:grpSp>
          <p:nvGrpSpPr>
            <p:cNvPr id="32777" name="Group 6"/>
            <p:cNvGrpSpPr>
              <a:grpSpLocks/>
            </p:cNvGrpSpPr>
            <p:nvPr/>
          </p:nvGrpSpPr>
          <p:grpSpPr bwMode="auto">
            <a:xfrm>
              <a:off x="3264" y="1824"/>
              <a:ext cx="432" cy="384"/>
              <a:chOff x="3312" y="1968"/>
              <a:chExt cx="432" cy="384"/>
            </a:xfrm>
          </p:grpSpPr>
          <p:sp>
            <p:nvSpPr>
              <p:cNvPr id="32802" name="Oval 4"/>
              <p:cNvSpPr>
                <a:spLocks noChangeArrowheads="1"/>
              </p:cNvSpPr>
              <p:nvPr/>
            </p:nvSpPr>
            <p:spPr bwMode="auto">
              <a:xfrm>
                <a:off x="3312" y="1968"/>
                <a:ext cx="384" cy="38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2803" name="Text Box 5"/>
              <p:cNvSpPr txBox="1">
                <a:spLocks noChangeArrowheads="1"/>
              </p:cNvSpPr>
              <p:nvPr/>
            </p:nvSpPr>
            <p:spPr bwMode="auto">
              <a:xfrm>
                <a:off x="3360" y="201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spcBef>
                    <a:spcPct val="50000"/>
                  </a:spcBef>
                </a:pPr>
                <a:r>
                  <a:rPr lang="en-US" sz="2400"/>
                  <a:t>A</a:t>
                </a:r>
              </a:p>
            </p:txBody>
          </p:sp>
        </p:grpSp>
        <p:grpSp>
          <p:nvGrpSpPr>
            <p:cNvPr id="32778" name="Group 7"/>
            <p:cNvGrpSpPr>
              <a:grpSpLocks/>
            </p:cNvGrpSpPr>
            <p:nvPr/>
          </p:nvGrpSpPr>
          <p:grpSpPr bwMode="auto">
            <a:xfrm>
              <a:off x="3648" y="3264"/>
              <a:ext cx="432" cy="384"/>
              <a:chOff x="3312" y="1968"/>
              <a:chExt cx="432" cy="384"/>
            </a:xfrm>
          </p:grpSpPr>
          <p:sp>
            <p:nvSpPr>
              <p:cNvPr id="32800" name="Oval 8"/>
              <p:cNvSpPr>
                <a:spLocks noChangeArrowheads="1"/>
              </p:cNvSpPr>
              <p:nvPr/>
            </p:nvSpPr>
            <p:spPr bwMode="auto">
              <a:xfrm>
                <a:off x="3312" y="1968"/>
                <a:ext cx="384" cy="38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2801" name="Text Box 9"/>
              <p:cNvSpPr txBox="1">
                <a:spLocks noChangeArrowheads="1"/>
              </p:cNvSpPr>
              <p:nvPr/>
            </p:nvSpPr>
            <p:spPr bwMode="auto">
              <a:xfrm>
                <a:off x="3360" y="201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spcBef>
                    <a:spcPct val="50000"/>
                  </a:spcBef>
                </a:pPr>
                <a:r>
                  <a:rPr lang="en-US" sz="2400"/>
                  <a:t>G</a:t>
                </a:r>
              </a:p>
            </p:txBody>
          </p:sp>
        </p:grpSp>
        <p:grpSp>
          <p:nvGrpSpPr>
            <p:cNvPr id="32779" name="Group 10"/>
            <p:cNvGrpSpPr>
              <a:grpSpLocks/>
            </p:cNvGrpSpPr>
            <p:nvPr/>
          </p:nvGrpSpPr>
          <p:grpSpPr bwMode="auto">
            <a:xfrm>
              <a:off x="2784" y="3264"/>
              <a:ext cx="432" cy="384"/>
              <a:chOff x="3312" y="1968"/>
              <a:chExt cx="432" cy="384"/>
            </a:xfrm>
          </p:grpSpPr>
          <p:sp>
            <p:nvSpPr>
              <p:cNvPr id="32798" name="Oval 11"/>
              <p:cNvSpPr>
                <a:spLocks noChangeArrowheads="1"/>
              </p:cNvSpPr>
              <p:nvPr/>
            </p:nvSpPr>
            <p:spPr bwMode="auto">
              <a:xfrm>
                <a:off x="3312" y="1968"/>
                <a:ext cx="384" cy="38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2799" name="Text Box 12"/>
              <p:cNvSpPr txBox="1">
                <a:spLocks noChangeArrowheads="1"/>
              </p:cNvSpPr>
              <p:nvPr/>
            </p:nvSpPr>
            <p:spPr bwMode="auto">
              <a:xfrm>
                <a:off x="3360" y="201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spcBef>
                    <a:spcPct val="50000"/>
                  </a:spcBef>
                </a:pPr>
                <a:r>
                  <a:rPr lang="en-US" sz="2400"/>
                  <a:t>F</a:t>
                </a:r>
              </a:p>
            </p:txBody>
          </p:sp>
        </p:grpSp>
        <p:grpSp>
          <p:nvGrpSpPr>
            <p:cNvPr id="32780" name="Group 13"/>
            <p:cNvGrpSpPr>
              <a:grpSpLocks/>
            </p:cNvGrpSpPr>
            <p:nvPr/>
          </p:nvGrpSpPr>
          <p:grpSpPr bwMode="auto">
            <a:xfrm>
              <a:off x="3984" y="2544"/>
              <a:ext cx="432" cy="384"/>
              <a:chOff x="3312" y="1968"/>
              <a:chExt cx="432" cy="384"/>
            </a:xfrm>
          </p:grpSpPr>
          <p:sp>
            <p:nvSpPr>
              <p:cNvPr id="32796" name="Oval 14"/>
              <p:cNvSpPr>
                <a:spLocks noChangeArrowheads="1"/>
              </p:cNvSpPr>
              <p:nvPr/>
            </p:nvSpPr>
            <p:spPr bwMode="auto">
              <a:xfrm>
                <a:off x="3312" y="1968"/>
                <a:ext cx="384" cy="38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2797" name="Text Box 15"/>
              <p:cNvSpPr txBox="1">
                <a:spLocks noChangeArrowheads="1"/>
              </p:cNvSpPr>
              <p:nvPr/>
            </p:nvSpPr>
            <p:spPr bwMode="auto">
              <a:xfrm>
                <a:off x="3360" y="201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spcBef>
                    <a:spcPct val="50000"/>
                  </a:spcBef>
                </a:pPr>
                <a:r>
                  <a:rPr lang="en-US" sz="2400"/>
                  <a:t>D</a:t>
                </a:r>
              </a:p>
            </p:txBody>
          </p:sp>
        </p:grpSp>
        <p:grpSp>
          <p:nvGrpSpPr>
            <p:cNvPr id="32781" name="Group 16"/>
            <p:cNvGrpSpPr>
              <a:grpSpLocks/>
            </p:cNvGrpSpPr>
            <p:nvPr/>
          </p:nvGrpSpPr>
          <p:grpSpPr bwMode="auto">
            <a:xfrm>
              <a:off x="3264" y="2544"/>
              <a:ext cx="432" cy="384"/>
              <a:chOff x="3312" y="1968"/>
              <a:chExt cx="432" cy="384"/>
            </a:xfrm>
          </p:grpSpPr>
          <p:sp>
            <p:nvSpPr>
              <p:cNvPr id="32794" name="Oval 17"/>
              <p:cNvSpPr>
                <a:spLocks noChangeArrowheads="1"/>
              </p:cNvSpPr>
              <p:nvPr/>
            </p:nvSpPr>
            <p:spPr bwMode="auto">
              <a:xfrm>
                <a:off x="3312" y="1968"/>
                <a:ext cx="384" cy="38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2795" name="Text Box 18"/>
              <p:cNvSpPr txBox="1">
                <a:spLocks noChangeArrowheads="1"/>
              </p:cNvSpPr>
              <p:nvPr/>
            </p:nvSpPr>
            <p:spPr bwMode="auto">
              <a:xfrm>
                <a:off x="3360" y="201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spcBef>
                    <a:spcPct val="50000"/>
                  </a:spcBef>
                </a:pPr>
                <a:r>
                  <a:rPr lang="en-US" sz="2400"/>
                  <a:t>C</a:t>
                </a:r>
              </a:p>
            </p:txBody>
          </p:sp>
        </p:grpSp>
        <p:grpSp>
          <p:nvGrpSpPr>
            <p:cNvPr id="32782" name="Group 19"/>
            <p:cNvGrpSpPr>
              <a:grpSpLocks/>
            </p:cNvGrpSpPr>
            <p:nvPr/>
          </p:nvGrpSpPr>
          <p:grpSpPr bwMode="auto">
            <a:xfrm>
              <a:off x="2448" y="2544"/>
              <a:ext cx="432" cy="384"/>
              <a:chOff x="3312" y="1968"/>
              <a:chExt cx="432" cy="384"/>
            </a:xfrm>
          </p:grpSpPr>
          <p:sp>
            <p:nvSpPr>
              <p:cNvPr id="32792" name="Oval 20"/>
              <p:cNvSpPr>
                <a:spLocks noChangeArrowheads="1"/>
              </p:cNvSpPr>
              <p:nvPr/>
            </p:nvSpPr>
            <p:spPr bwMode="auto">
              <a:xfrm>
                <a:off x="3312" y="1968"/>
                <a:ext cx="384" cy="38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2793" name="Text Box 21"/>
              <p:cNvSpPr txBox="1">
                <a:spLocks noChangeArrowheads="1"/>
              </p:cNvSpPr>
              <p:nvPr/>
            </p:nvSpPr>
            <p:spPr bwMode="auto">
              <a:xfrm>
                <a:off x="3360" y="201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spcBef>
                    <a:spcPct val="50000"/>
                  </a:spcBef>
                </a:pPr>
                <a:r>
                  <a:rPr lang="en-US" sz="2400"/>
                  <a:t>B</a:t>
                </a:r>
              </a:p>
            </p:txBody>
          </p:sp>
        </p:grpSp>
        <p:grpSp>
          <p:nvGrpSpPr>
            <p:cNvPr id="32783" name="Group 22"/>
            <p:cNvGrpSpPr>
              <a:grpSpLocks/>
            </p:cNvGrpSpPr>
            <p:nvPr/>
          </p:nvGrpSpPr>
          <p:grpSpPr bwMode="auto">
            <a:xfrm>
              <a:off x="4704" y="2544"/>
              <a:ext cx="432" cy="384"/>
              <a:chOff x="3312" y="1968"/>
              <a:chExt cx="432" cy="384"/>
            </a:xfrm>
          </p:grpSpPr>
          <p:sp>
            <p:nvSpPr>
              <p:cNvPr id="32790" name="Oval 23"/>
              <p:cNvSpPr>
                <a:spLocks noChangeArrowheads="1"/>
              </p:cNvSpPr>
              <p:nvPr/>
            </p:nvSpPr>
            <p:spPr bwMode="auto">
              <a:xfrm>
                <a:off x="3312" y="1968"/>
                <a:ext cx="384" cy="38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2791" name="Text Box 24"/>
              <p:cNvSpPr txBox="1">
                <a:spLocks noChangeArrowheads="1"/>
              </p:cNvSpPr>
              <p:nvPr/>
            </p:nvSpPr>
            <p:spPr bwMode="auto">
              <a:xfrm>
                <a:off x="3360" y="201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spcBef>
                    <a:spcPct val="50000"/>
                  </a:spcBef>
                </a:pPr>
                <a:r>
                  <a:rPr lang="en-US" sz="2400"/>
                  <a:t>E</a:t>
                </a:r>
              </a:p>
            </p:txBody>
          </p:sp>
        </p:grpSp>
        <p:sp>
          <p:nvSpPr>
            <p:cNvPr id="32784" name="Line 25"/>
            <p:cNvSpPr>
              <a:spLocks noChangeShapeType="1"/>
            </p:cNvSpPr>
            <p:nvPr/>
          </p:nvSpPr>
          <p:spPr bwMode="auto">
            <a:xfrm flipH="1">
              <a:off x="2784" y="2160"/>
              <a:ext cx="528"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2785" name="Line 26"/>
            <p:cNvSpPr>
              <a:spLocks noChangeShapeType="1"/>
            </p:cNvSpPr>
            <p:nvPr/>
          </p:nvSpPr>
          <p:spPr bwMode="auto">
            <a:xfrm>
              <a:off x="2832" y="2736"/>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2786" name="Line 27"/>
            <p:cNvSpPr>
              <a:spLocks noChangeShapeType="1"/>
            </p:cNvSpPr>
            <p:nvPr/>
          </p:nvSpPr>
          <p:spPr bwMode="auto">
            <a:xfrm>
              <a:off x="3648" y="2736"/>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2787" name="Line 28"/>
            <p:cNvSpPr>
              <a:spLocks noChangeShapeType="1"/>
            </p:cNvSpPr>
            <p:nvPr/>
          </p:nvSpPr>
          <p:spPr bwMode="auto">
            <a:xfrm>
              <a:off x="4368" y="2736"/>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2788" name="Line 29"/>
            <p:cNvSpPr>
              <a:spLocks noChangeShapeType="1"/>
            </p:cNvSpPr>
            <p:nvPr/>
          </p:nvSpPr>
          <p:spPr bwMode="auto">
            <a:xfrm flipH="1">
              <a:off x="3072" y="2928"/>
              <a:ext cx="336"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2789" name="Line 30"/>
            <p:cNvSpPr>
              <a:spLocks noChangeShapeType="1"/>
            </p:cNvSpPr>
            <p:nvPr/>
          </p:nvSpPr>
          <p:spPr bwMode="auto">
            <a:xfrm>
              <a:off x="3168" y="3456"/>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grpSp>
      <p:sp>
        <p:nvSpPr>
          <p:cNvPr id="36" name="Rectangle 35"/>
          <p:cNvSpPr/>
          <p:nvPr/>
        </p:nvSpPr>
        <p:spPr>
          <a:xfrm>
            <a:off x="2299855" y="140916"/>
            <a:ext cx="6289963" cy="523220"/>
          </a:xfrm>
          <a:prstGeom prst="rect">
            <a:avLst/>
          </a:prstGeom>
        </p:spPr>
        <p:txBody>
          <a:bodyPr wrap="square">
            <a:spAutoFit/>
          </a:bodyPr>
          <a:lstStyle/>
          <a:p>
            <a:pPr algn="ctr"/>
            <a:r>
              <a:rPr lang="en-US" sz="2800" b="1" i="1" dirty="0" smtClean="0">
                <a:solidFill>
                  <a:srgbClr val="FF0000"/>
                </a:solidFill>
              </a:rPr>
              <a:t>Trees</a:t>
            </a:r>
            <a:endParaRPr lang="en-IN" sz="2800" dirty="0">
              <a:solidFill>
                <a:srgbClr val="FF0000"/>
              </a:solidFill>
            </a:endParaRPr>
          </a:p>
        </p:txBody>
      </p:sp>
    </p:spTree>
    <p:extLst>
      <p:ext uri="{BB962C8B-B14F-4D97-AF65-F5344CB8AC3E}">
        <p14:creationId xmlns:p14="http://schemas.microsoft.com/office/powerpoint/2010/main" val="14521957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lide Number Placeholder 5"/>
          <p:cNvSpPr>
            <a:spLocks noGrp="1"/>
          </p:cNvSpPr>
          <p:nvPr>
            <p:ph type="sldNum" sz="quarter" idx="4294967295"/>
          </p:nvPr>
        </p:nvSpPr>
        <p:spPr>
          <a:xfrm>
            <a:off x="8737600" y="6245225"/>
            <a:ext cx="2844800" cy="476250"/>
          </a:xfrm>
          <a:prstGeom prst="rect">
            <a:avLst/>
          </a:prstGeom>
          <a:noFill/>
        </p:spPr>
        <p:txBody>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fld id="{C93B4E45-AB83-417F-92E9-57733928DD72}" type="slidenum">
              <a:rPr lang="en-US"/>
              <a:pPr eaLnBrk="1" hangingPunct="1"/>
              <a:t>66</a:t>
            </a:fld>
            <a:endParaRPr lang="en-US"/>
          </a:p>
        </p:txBody>
      </p:sp>
      <p:sp>
        <p:nvSpPr>
          <p:cNvPr id="4101" name="Rectangle 2"/>
          <p:cNvSpPr>
            <a:spLocks noGrp="1" noChangeArrowheads="1"/>
          </p:cNvSpPr>
          <p:nvPr>
            <p:ph type="title"/>
          </p:nvPr>
        </p:nvSpPr>
        <p:spPr>
          <a:xfrm>
            <a:off x="649145" y="926092"/>
            <a:ext cx="8201891" cy="376236"/>
          </a:xfrm>
        </p:spPr>
        <p:txBody>
          <a:bodyPr/>
          <a:lstStyle/>
          <a:p>
            <a:pPr eaLnBrk="1" hangingPunct="1"/>
            <a:r>
              <a:rPr lang="en-US" altLang="zh-TW" dirty="0" smtClean="0">
                <a:ea typeface="新細明體" pitchFamily="18" charset="-120"/>
              </a:rPr>
              <a:t>What is a tree?</a:t>
            </a:r>
          </a:p>
        </p:txBody>
      </p:sp>
      <p:sp>
        <p:nvSpPr>
          <p:cNvPr id="4102" name="Rectangle 3"/>
          <p:cNvSpPr>
            <a:spLocks noGrp="1" noChangeArrowheads="1"/>
          </p:cNvSpPr>
          <p:nvPr>
            <p:ph type="body" idx="1"/>
          </p:nvPr>
        </p:nvSpPr>
        <p:spPr>
          <a:xfrm>
            <a:off x="609600" y="1600200"/>
            <a:ext cx="10972800" cy="2306638"/>
          </a:xfrm>
        </p:spPr>
        <p:txBody>
          <a:bodyPr/>
          <a:lstStyle/>
          <a:p>
            <a:pPr eaLnBrk="1" hangingPunct="1">
              <a:lnSpc>
                <a:spcPct val="90000"/>
              </a:lnSpc>
            </a:pPr>
            <a:r>
              <a:rPr lang="en-US" altLang="zh-TW" sz="2800" dirty="0" smtClean="0">
                <a:ea typeface="新細明體" pitchFamily="18" charset="-120"/>
              </a:rPr>
              <a:t>Connected acyclic graph is called as tree.</a:t>
            </a:r>
          </a:p>
          <a:p>
            <a:pPr eaLnBrk="1" hangingPunct="1">
              <a:lnSpc>
                <a:spcPct val="90000"/>
              </a:lnSpc>
            </a:pPr>
            <a:r>
              <a:rPr lang="en-US" altLang="zh-TW" sz="2800" dirty="0" smtClean="0">
                <a:ea typeface="新細明體" pitchFamily="18" charset="-120"/>
              </a:rPr>
              <a:t>Trees are structures used to represent hierarchical relationship</a:t>
            </a:r>
          </a:p>
          <a:p>
            <a:pPr eaLnBrk="1" hangingPunct="1">
              <a:lnSpc>
                <a:spcPct val="90000"/>
              </a:lnSpc>
            </a:pPr>
            <a:r>
              <a:rPr lang="en-US" altLang="zh-TW" sz="2800" dirty="0" smtClean="0">
                <a:ea typeface="新細明體" pitchFamily="18" charset="-120"/>
              </a:rPr>
              <a:t>Each tree consists of nodes and edges</a:t>
            </a:r>
          </a:p>
          <a:p>
            <a:pPr eaLnBrk="1" hangingPunct="1">
              <a:lnSpc>
                <a:spcPct val="90000"/>
              </a:lnSpc>
            </a:pPr>
            <a:r>
              <a:rPr lang="en-US" altLang="zh-TW" sz="2800" dirty="0" smtClean="0">
                <a:ea typeface="新細明體" pitchFamily="18" charset="-120"/>
              </a:rPr>
              <a:t>Each node represents an object</a:t>
            </a:r>
          </a:p>
          <a:p>
            <a:pPr eaLnBrk="1" hangingPunct="1">
              <a:lnSpc>
                <a:spcPct val="90000"/>
              </a:lnSpc>
            </a:pPr>
            <a:r>
              <a:rPr lang="en-US" altLang="zh-TW" sz="2800" dirty="0" smtClean="0">
                <a:ea typeface="新細明體" pitchFamily="18" charset="-120"/>
              </a:rPr>
              <a:t>Each edge represents the relationship between two nodes.</a:t>
            </a:r>
          </a:p>
        </p:txBody>
      </p:sp>
      <p:sp>
        <p:nvSpPr>
          <p:cNvPr id="4103" name="Oval 4"/>
          <p:cNvSpPr>
            <a:spLocks noChangeArrowheads="1"/>
          </p:cNvSpPr>
          <p:nvPr/>
        </p:nvSpPr>
        <p:spPr bwMode="auto">
          <a:xfrm>
            <a:off x="7029451" y="4114800"/>
            <a:ext cx="522816"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04" name="Oval 5"/>
          <p:cNvSpPr>
            <a:spLocks noChangeArrowheads="1"/>
          </p:cNvSpPr>
          <p:nvPr/>
        </p:nvSpPr>
        <p:spPr bwMode="auto">
          <a:xfrm>
            <a:off x="6432551" y="4989513"/>
            <a:ext cx="522816"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05" name="Oval 6"/>
          <p:cNvSpPr>
            <a:spLocks noChangeArrowheads="1"/>
          </p:cNvSpPr>
          <p:nvPr/>
        </p:nvSpPr>
        <p:spPr bwMode="auto">
          <a:xfrm>
            <a:off x="7823200" y="4989513"/>
            <a:ext cx="524933"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06" name="Oval 7"/>
          <p:cNvSpPr>
            <a:spLocks noChangeArrowheads="1"/>
          </p:cNvSpPr>
          <p:nvPr/>
        </p:nvSpPr>
        <p:spPr bwMode="auto">
          <a:xfrm>
            <a:off x="5721351" y="5903913"/>
            <a:ext cx="522816"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07" name="Oval 8"/>
          <p:cNvSpPr>
            <a:spLocks noChangeArrowheads="1"/>
          </p:cNvSpPr>
          <p:nvPr/>
        </p:nvSpPr>
        <p:spPr bwMode="auto">
          <a:xfrm>
            <a:off x="7042151" y="5903913"/>
            <a:ext cx="524933"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08" name="Oval 9"/>
          <p:cNvSpPr>
            <a:spLocks noChangeArrowheads="1"/>
          </p:cNvSpPr>
          <p:nvPr/>
        </p:nvSpPr>
        <p:spPr bwMode="auto">
          <a:xfrm>
            <a:off x="7744884" y="5918200"/>
            <a:ext cx="522816"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09" name="Oval 10"/>
          <p:cNvSpPr>
            <a:spLocks noChangeArrowheads="1"/>
          </p:cNvSpPr>
          <p:nvPr/>
        </p:nvSpPr>
        <p:spPr bwMode="auto">
          <a:xfrm>
            <a:off x="8580968" y="5945188"/>
            <a:ext cx="522817"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10" name="Line 11"/>
          <p:cNvSpPr>
            <a:spLocks noChangeShapeType="1"/>
          </p:cNvSpPr>
          <p:nvPr/>
        </p:nvSpPr>
        <p:spPr bwMode="auto">
          <a:xfrm flipH="1">
            <a:off x="6796617" y="4468814"/>
            <a:ext cx="438149" cy="530225"/>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11" name="Line 12"/>
          <p:cNvSpPr>
            <a:spLocks noChangeShapeType="1"/>
          </p:cNvSpPr>
          <p:nvPr/>
        </p:nvSpPr>
        <p:spPr bwMode="auto">
          <a:xfrm>
            <a:off x="7433733" y="4441826"/>
            <a:ext cx="516467" cy="530225"/>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12" name="Line 13"/>
          <p:cNvSpPr>
            <a:spLocks noChangeShapeType="1"/>
          </p:cNvSpPr>
          <p:nvPr/>
        </p:nvSpPr>
        <p:spPr bwMode="auto">
          <a:xfrm flipH="1">
            <a:off x="5924551" y="5318125"/>
            <a:ext cx="632883" cy="585788"/>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13" name="Line 14"/>
          <p:cNvSpPr>
            <a:spLocks noChangeShapeType="1"/>
          </p:cNvSpPr>
          <p:nvPr/>
        </p:nvSpPr>
        <p:spPr bwMode="auto">
          <a:xfrm>
            <a:off x="6838951" y="5294313"/>
            <a:ext cx="406400" cy="60960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14" name="Line 15"/>
          <p:cNvSpPr>
            <a:spLocks noChangeShapeType="1"/>
          </p:cNvSpPr>
          <p:nvPr/>
        </p:nvSpPr>
        <p:spPr bwMode="auto">
          <a:xfrm flipH="1">
            <a:off x="7909984" y="5343526"/>
            <a:ext cx="279400" cy="557213"/>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15" name="Line 16"/>
          <p:cNvSpPr>
            <a:spLocks noChangeShapeType="1"/>
          </p:cNvSpPr>
          <p:nvPr/>
        </p:nvSpPr>
        <p:spPr bwMode="auto">
          <a:xfrm>
            <a:off x="8229601" y="5343525"/>
            <a:ext cx="556684" cy="58420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16" name="Oval 22"/>
          <p:cNvSpPr>
            <a:spLocks noChangeArrowheads="1"/>
          </p:cNvSpPr>
          <p:nvPr/>
        </p:nvSpPr>
        <p:spPr bwMode="auto">
          <a:xfrm>
            <a:off x="6432551" y="5903913"/>
            <a:ext cx="522816"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17" name="Line 23"/>
          <p:cNvSpPr>
            <a:spLocks noChangeShapeType="1"/>
          </p:cNvSpPr>
          <p:nvPr/>
        </p:nvSpPr>
        <p:spPr bwMode="auto">
          <a:xfrm flipH="1">
            <a:off x="6737351" y="5370513"/>
            <a:ext cx="0" cy="53340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18" name="Line 24"/>
          <p:cNvSpPr>
            <a:spLocks noChangeShapeType="1"/>
          </p:cNvSpPr>
          <p:nvPr/>
        </p:nvSpPr>
        <p:spPr bwMode="auto">
          <a:xfrm flipH="1">
            <a:off x="8769351" y="5141913"/>
            <a:ext cx="711200" cy="381000"/>
          </a:xfrm>
          <a:prstGeom prst="line">
            <a:avLst/>
          </a:prstGeom>
          <a:noFill/>
          <a:ln w="9525">
            <a:solidFill>
              <a:schemeClr val="fo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119" name="Text Box 25"/>
          <p:cNvSpPr txBox="1">
            <a:spLocks noChangeArrowheads="1"/>
          </p:cNvSpPr>
          <p:nvPr/>
        </p:nvSpPr>
        <p:spPr bwMode="auto">
          <a:xfrm>
            <a:off x="9560985" y="4870450"/>
            <a:ext cx="8483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r>
              <a:rPr kumimoji="1" lang="en-US" altLang="zh-TW" sz="2400">
                <a:solidFill>
                  <a:schemeClr val="folHlink"/>
                </a:solidFill>
                <a:latin typeface="Tahoma" pitchFamily="34" charset="0"/>
              </a:rPr>
              <a:t>edge</a:t>
            </a:r>
          </a:p>
        </p:txBody>
      </p:sp>
      <p:sp>
        <p:nvSpPr>
          <p:cNvPr id="4120" name="Text Box 26"/>
          <p:cNvSpPr txBox="1">
            <a:spLocks noChangeArrowheads="1"/>
          </p:cNvSpPr>
          <p:nvPr/>
        </p:nvSpPr>
        <p:spPr bwMode="auto">
          <a:xfrm>
            <a:off x="4684185" y="4565650"/>
            <a:ext cx="8547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r>
              <a:rPr kumimoji="1" lang="en-US" altLang="zh-TW" sz="2400">
                <a:solidFill>
                  <a:schemeClr val="folHlink"/>
                </a:solidFill>
                <a:latin typeface="Tahoma" pitchFamily="34" charset="0"/>
              </a:rPr>
              <a:t>node</a:t>
            </a:r>
          </a:p>
        </p:txBody>
      </p:sp>
      <p:sp>
        <p:nvSpPr>
          <p:cNvPr id="4121" name="Line 27"/>
          <p:cNvSpPr>
            <a:spLocks noChangeShapeType="1"/>
          </p:cNvSpPr>
          <p:nvPr/>
        </p:nvSpPr>
        <p:spPr bwMode="auto">
          <a:xfrm>
            <a:off x="5822951" y="4837113"/>
            <a:ext cx="508000" cy="228600"/>
          </a:xfrm>
          <a:prstGeom prst="line">
            <a:avLst/>
          </a:prstGeom>
          <a:noFill/>
          <a:ln w="9525">
            <a:solidFill>
              <a:schemeClr val="fo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8" name="Rectangle 27"/>
          <p:cNvSpPr/>
          <p:nvPr/>
        </p:nvSpPr>
        <p:spPr>
          <a:xfrm>
            <a:off x="2299855" y="140916"/>
            <a:ext cx="6289963" cy="523220"/>
          </a:xfrm>
          <a:prstGeom prst="rect">
            <a:avLst/>
          </a:prstGeom>
        </p:spPr>
        <p:txBody>
          <a:bodyPr wrap="square">
            <a:spAutoFit/>
          </a:bodyPr>
          <a:lstStyle/>
          <a:p>
            <a:pPr algn="ctr"/>
            <a:r>
              <a:rPr lang="en-US" sz="2800" b="1" i="1" dirty="0" smtClean="0">
                <a:solidFill>
                  <a:srgbClr val="FF0000"/>
                </a:solidFill>
              </a:rPr>
              <a:t>Trees</a:t>
            </a:r>
            <a:endParaRPr lang="en-IN" sz="2800" dirty="0">
              <a:solidFill>
                <a:srgbClr val="FF0000"/>
              </a:solidFill>
            </a:endParaRPr>
          </a:p>
        </p:txBody>
      </p:sp>
    </p:spTree>
    <p:extLst>
      <p:ext uri="{BB962C8B-B14F-4D97-AF65-F5344CB8AC3E}">
        <p14:creationId xmlns:p14="http://schemas.microsoft.com/office/powerpoint/2010/main" val="23109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01"/>
                                        </p:tgtEl>
                                        <p:attrNameLst>
                                          <p:attrName>style.visibility</p:attrName>
                                        </p:attrNameLst>
                                      </p:cBhvr>
                                      <p:to>
                                        <p:strVal val="visible"/>
                                      </p:to>
                                    </p:set>
                                    <p:anim calcmode="lin" valueType="num">
                                      <p:cBhvr additive="base">
                                        <p:cTn id="7" dur="500" fill="hold"/>
                                        <p:tgtEl>
                                          <p:spTgt spid="4101"/>
                                        </p:tgtEl>
                                        <p:attrNameLst>
                                          <p:attrName>ppt_x</p:attrName>
                                        </p:attrNameLst>
                                      </p:cBhvr>
                                      <p:tavLst>
                                        <p:tav tm="0">
                                          <p:val>
                                            <p:strVal val="#ppt_x"/>
                                          </p:val>
                                        </p:tav>
                                        <p:tav tm="100000">
                                          <p:val>
                                            <p:strVal val="#ppt_x"/>
                                          </p:val>
                                        </p:tav>
                                      </p:tavLst>
                                    </p:anim>
                                    <p:anim calcmode="lin" valueType="num">
                                      <p:cBhvr additive="base">
                                        <p:cTn id="8" dur="500" fill="hold"/>
                                        <p:tgtEl>
                                          <p:spTgt spid="410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102">
                                            <p:txEl>
                                              <p:pRg st="0" end="0"/>
                                            </p:txEl>
                                          </p:spTgt>
                                        </p:tgtEl>
                                        <p:attrNameLst>
                                          <p:attrName>style.visibility</p:attrName>
                                        </p:attrNameLst>
                                      </p:cBhvr>
                                      <p:to>
                                        <p:strVal val="visible"/>
                                      </p:to>
                                    </p:set>
                                    <p:anim calcmode="lin" valueType="num">
                                      <p:cBhvr additive="base">
                                        <p:cTn id="13" dur="500" fill="hold"/>
                                        <p:tgtEl>
                                          <p:spTgt spid="410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102">
                                            <p:txEl>
                                              <p:pRg st="1" end="1"/>
                                            </p:txEl>
                                          </p:spTgt>
                                        </p:tgtEl>
                                        <p:attrNameLst>
                                          <p:attrName>style.visibility</p:attrName>
                                        </p:attrNameLst>
                                      </p:cBhvr>
                                      <p:to>
                                        <p:strVal val="visible"/>
                                      </p:to>
                                    </p:set>
                                    <p:anim calcmode="lin" valueType="num">
                                      <p:cBhvr additive="base">
                                        <p:cTn id="19" dur="500" fill="hold"/>
                                        <p:tgtEl>
                                          <p:spTgt spid="410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0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102">
                                            <p:txEl>
                                              <p:pRg st="2" end="2"/>
                                            </p:txEl>
                                          </p:spTgt>
                                        </p:tgtEl>
                                        <p:attrNameLst>
                                          <p:attrName>style.visibility</p:attrName>
                                        </p:attrNameLst>
                                      </p:cBhvr>
                                      <p:to>
                                        <p:strVal val="visible"/>
                                      </p:to>
                                    </p:set>
                                    <p:anim calcmode="lin" valueType="num">
                                      <p:cBhvr additive="base">
                                        <p:cTn id="25" dur="500" fill="hold"/>
                                        <p:tgtEl>
                                          <p:spTgt spid="410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0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102">
                                            <p:txEl>
                                              <p:pRg st="3" end="3"/>
                                            </p:txEl>
                                          </p:spTgt>
                                        </p:tgtEl>
                                        <p:attrNameLst>
                                          <p:attrName>style.visibility</p:attrName>
                                        </p:attrNameLst>
                                      </p:cBhvr>
                                      <p:to>
                                        <p:strVal val="visible"/>
                                      </p:to>
                                    </p:set>
                                    <p:anim calcmode="lin" valueType="num">
                                      <p:cBhvr additive="base">
                                        <p:cTn id="31" dur="500" fill="hold"/>
                                        <p:tgtEl>
                                          <p:spTgt spid="410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0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102">
                                            <p:txEl>
                                              <p:pRg st="4" end="4"/>
                                            </p:txEl>
                                          </p:spTgt>
                                        </p:tgtEl>
                                        <p:attrNameLst>
                                          <p:attrName>style.visibility</p:attrName>
                                        </p:attrNameLst>
                                      </p:cBhvr>
                                      <p:to>
                                        <p:strVal val="visible"/>
                                      </p:to>
                                    </p:set>
                                    <p:anim calcmode="lin" valueType="num">
                                      <p:cBhvr additive="base">
                                        <p:cTn id="37" dur="500" fill="hold"/>
                                        <p:tgtEl>
                                          <p:spTgt spid="410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10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p:bldP spid="4102"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a:xfrm>
            <a:off x="838393" y="1050784"/>
            <a:ext cx="8201891" cy="376236"/>
          </a:xfrm>
        </p:spPr>
        <p:txBody>
          <a:bodyPr/>
          <a:lstStyle/>
          <a:p>
            <a:pPr eaLnBrk="1" hangingPunct="1"/>
            <a:r>
              <a:rPr lang="en-US" altLang="zh-TW" dirty="0" smtClean="0">
                <a:ea typeface="新細明體" pitchFamily="18" charset="-120"/>
              </a:rPr>
              <a:t>Some applications of Trees</a:t>
            </a:r>
          </a:p>
        </p:txBody>
      </p:sp>
      <p:sp>
        <p:nvSpPr>
          <p:cNvPr id="5126" name="Oval 4"/>
          <p:cNvSpPr>
            <a:spLocks noChangeArrowheads="1"/>
          </p:cNvSpPr>
          <p:nvPr/>
        </p:nvSpPr>
        <p:spPr bwMode="auto">
          <a:xfrm>
            <a:off x="2982384" y="2767013"/>
            <a:ext cx="522816"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27" name="Oval 5"/>
          <p:cNvSpPr>
            <a:spLocks noChangeArrowheads="1"/>
          </p:cNvSpPr>
          <p:nvPr/>
        </p:nvSpPr>
        <p:spPr bwMode="auto">
          <a:xfrm>
            <a:off x="2385484" y="3641725"/>
            <a:ext cx="522816"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28" name="Oval 6"/>
          <p:cNvSpPr>
            <a:spLocks noChangeArrowheads="1"/>
          </p:cNvSpPr>
          <p:nvPr/>
        </p:nvSpPr>
        <p:spPr bwMode="auto">
          <a:xfrm>
            <a:off x="3776134" y="3641725"/>
            <a:ext cx="524933"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29" name="Oval 9"/>
          <p:cNvSpPr>
            <a:spLocks noChangeArrowheads="1"/>
          </p:cNvSpPr>
          <p:nvPr/>
        </p:nvSpPr>
        <p:spPr bwMode="auto">
          <a:xfrm>
            <a:off x="3604684" y="4556125"/>
            <a:ext cx="522816"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30" name="Oval 10"/>
          <p:cNvSpPr>
            <a:spLocks noChangeArrowheads="1"/>
          </p:cNvSpPr>
          <p:nvPr/>
        </p:nvSpPr>
        <p:spPr bwMode="auto">
          <a:xfrm>
            <a:off x="4533901" y="4597400"/>
            <a:ext cx="522817"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31" name="Line 11"/>
          <p:cNvSpPr>
            <a:spLocks noChangeShapeType="1"/>
          </p:cNvSpPr>
          <p:nvPr/>
        </p:nvSpPr>
        <p:spPr bwMode="auto">
          <a:xfrm flipH="1">
            <a:off x="2749551" y="3121026"/>
            <a:ext cx="438149" cy="530225"/>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32" name="Line 12"/>
          <p:cNvSpPr>
            <a:spLocks noChangeShapeType="1"/>
          </p:cNvSpPr>
          <p:nvPr/>
        </p:nvSpPr>
        <p:spPr bwMode="auto">
          <a:xfrm>
            <a:off x="3386667" y="3094039"/>
            <a:ext cx="516467" cy="530225"/>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33" name="Line 15"/>
          <p:cNvSpPr>
            <a:spLocks noChangeShapeType="1"/>
          </p:cNvSpPr>
          <p:nvPr/>
        </p:nvSpPr>
        <p:spPr bwMode="auto">
          <a:xfrm flipH="1">
            <a:off x="3862917" y="3995738"/>
            <a:ext cx="279400" cy="557212"/>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34" name="Line 16"/>
          <p:cNvSpPr>
            <a:spLocks noChangeShapeType="1"/>
          </p:cNvSpPr>
          <p:nvPr/>
        </p:nvSpPr>
        <p:spPr bwMode="auto">
          <a:xfrm>
            <a:off x="4182534" y="3995738"/>
            <a:ext cx="556684" cy="58420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35" name="Text Box 21"/>
          <p:cNvSpPr txBox="1">
            <a:spLocks noChangeArrowheads="1"/>
          </p:cNvSpPr>
          <p:nvPr/>
        </p:nvSpPr>
        <p:spPr bwMode="auto">
          <a:xfrm>
            <a:off x="3481918" y="2581276"/>
            <a:ext cx="12301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r>
              <a:rPr kumimoji="1" lang="en-US" altLang="zh-TW" sz="2000">
                <a:latin typeface="Tahoma" pitchFamily="34" charset="0"/>
              </a:rPr>
              <a:t>President</a:t>
            </a:r>
          </a:p>
        </p:txBody>
      </p:sp>
      <p:sp>
        <p:nvSpPr>
          <p:cNvPr id="5136" name="Text Box 22"/>
          <p:cNvSpPr txBox="1">
            <a:spLocks noChangeArrowheads="1"/>
          </p:cNvSpPr>
          <p:nvPr/>
        </p:nvSpPr>
        <p:spPr bwMode="auto">
          <a:xfrm>
            <a:off x="969710" y="3336926"/>
            <a:ext cx="128003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algn="ctr" eaLnBrk="1" hangingPunct="1"/>
            <a:r>
              <a:rPr kumimoji="1" lang="en-US" altLang="zh-TW" sz="2000">
                <a:latin typeface="Tahoma" pitchFamily="34" charset="0"/>
              </a:rPr>
              <a:t>VP</a:t>
            </a:r>
          </a:p>
          <a:p>
            <a:pPr algn="ctr" eaLnBrk="1" hangingPunct="1"/>
            <a:r>
              <a:rPr kumimoji="1" lang="en-US" altLang="zh-TW" sz="2000">
                <a:latin typeface="Tahoma" pitchFamily="34" charset="0"/>
              </a:rPr>
              <a:t>Personnel</a:t>
            </a:r>
          </a:p>
        </p:txBody>
      </p:sp>
      <p:sp>
        <p:nvSpPr>
          <p:cNvPr id="5137" name="Text Box 23"/>
          <p:cNvSpPr txBox="1">
            <a:spLocks noChangeArrowheads="1"/>
          </p:cNvSpPr>
          <p:nvPr/>
        </p:nvSpPr>
        <p:spPr bwMode="auto">
          <a:xfrm>
            <a:off x="4628052" y="3260726"/>
            <a:ext cx="129971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algn="ctr" eaLnBrk="1" hangingPunct="1"/>
            <a:r>
              <a:rPr kumimoji="1" lang="en-US" altLang="zh-TW" sz="2000">
                <a:latin typeface="Tahoma" pitchFamily="34" charset="0"/>
              </a:rPr>
              <a:t>VP</a:t>
            </a:r>
          </a:p>
          <a:p>
            <a:pPr algn="ctr" eaLnBrk="1" hangingPunct="1"/>
            <a:r>
              <a:rPr kumimoji="1" lang="en-US" altLang="zh-TW" sz="2000">
                <a:latin typeface="Tahoma" pitchFamily="34" charset="0"/>
              </a:rPr>
              <a:t>Marketing</a:t>
            </a:r>
          </a:p>
        </p:txBody>
      </p:sp>
      <p:sp>
        <p:nvSpPr>
          <p:cNvPr id="5138" name="Text Box 24"/>
          <p:cNvSpPr txBox="1">
            <a:spLocks noChangeArrowheads="1"/>
          </p:cNvSpPr>
          <p:nvPr/>
        </p:nvSpPr>
        <p:spPr bwMode="auto">
          <a:xfrm>
            <a:off x="2588766" y="4860926"/>
            <a:ext cx="126348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algn="ctr" eaLnBrk="1" hangingPunct="1"/>
            <a:r>
              <a:rPr kumimoji="1" lang="en-US" altLang="zh-TW" sz="2000">
                <a:latin typeface="Tahoma" pitchFamily="34" charset="0"/>
              </a:rPr>
              <a:t>Director</a:t>
            </a:r>
          </a:p>
          <a:p>
            <a:pPr algn="ctr" eaLnBrk="1" hangingPunct="1"/>
            <a:r>
              <a:rPr kumimoji="1" lang="en-US" altLang="zh-TW" sz="2000">
                <a:latin typeface="Tahoma" pitchFamily="34" charset="0"/>
              </a:rPr>
              <a:t>Customer</a:t>
            </a:r>
          </a:p>
          <a:p>
            <a:pPr algn="ctr" eaLnBrk="1" hangingPunct="1"/>
            <a:r>
              <a:rPr kumimoji="1" lang="en-US" altLang="zh-TW" sz="2000">
                <a:latin typeface="Tahoma" pitchFamily="34" charset="0"/>
              </a:rPr>
              <a:t>Relation</a:t>
            </a:r>
          </a:p>
        </p:txBody>
      </p:sp>
      <p:sp>
        <p:nvSpPr>
          <p:cNvPr id="5139" name="Text Box 25"/>
          <p:cNvSpPr txBox="1">
            <a:spLocks noChangeArrowheads="1"/>
          </p:cNvSpPr>
          <p:nvPr/>
        </p:nvSpPr>
        <p:spPr bwMode="auto">
          <a:xfrm>
            <a:off x="4592642" y="4937126"/>
            <a:ext cx="108266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algn="ctr" eaLnBrk="1" hangingPunct="1"/>
            <a:r>
              <a:rPr kumimoji="1" lang="en-US" altLang="zh-TW" sz="2000">
                <a:latin typeface="Tahoma" pitchFamily="34" charset="0"/>
              </a:rPr>
              <a:t>Director</a:t>
            </a:r>
          </a:p>
          <a:p>
            <a:pPr algn="ctr" eaLnBrk="1" hangingPunct="1"/>
            <a:r>
              <a:rPr kumimoji="1" lang="en-US" altLang="zh-TW" sz="2000">
                <a:latin typeface="Tahoma" pitchFamily="34" charset="0"/>
              </a:rPr>
              <a:t>Sales</a:t>
            </a:r>
          </a:p>
        </p:txBody>
      </p:sp>
      <p:sp>
        <p:nvSpPr>
          <p:cNvPr id="5140" name="Text Box 27"/>
          <p:cNvSpPr txBox="1">
            <a:spLocks noChangeArrowheads="1"/>
          </p:cNvSpPr>
          <p:nvPr/>
        </p:nvSpPr>
        <p:spPr bwMode="auto">
          <a:xfrm>
            <a:off x="1674284" y="1812925"/>
            <a:ext cx="27223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r>
              <a:rPr kumimoji="1" lang="en-US" altLang="zh-TW" sz="2400">
                <a:solidFill>
                  <a:schemeClr val="hlink"/>
                </a:solidFill>
                <a:latin typeface="Tahoma" pitchFamily="34" charset="0"/>
              </a:rPr>
              <a:t>Organization Chart</a:t>
            </a:r>
          </a:p>
        </p:txBody>
      </p:sp>
      <p:sp>
        <p:nvSpPr>
          <p:cNvPr id="5141" name="Oval 28"/>
          <p:cNvSpPr>
            <a:spLocks noChangeArrowheads="1"/>
          </p:cNvSpPr>
          <p:nvPr/>
        </p:nvSpPr>
        <p:spPr bwMode="auto">
          <a:xfrm>
            <a:off x="8875184" y="2767013"/>
            <a:ext cx="522816"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a:t>
            </a:r>
          </a:p>
        </p:txBody>
      </p:sp>
      <p:sp>
        <p:nvSpPr>
          <p:cNvPr id="5142" name="Oval 29"/>
          <p:cNvSpPr>
            <a:spLocks noChangeArrowheads="1"/>
          </p:cNvSpPr>
          <p:nvPr/>
        </p:nvSpPr>
        <p:spPr bwMode="auto">
          <a:xfrm>
            <a:off x="8278284" y="3641725"/>
            <a:ext cx="522816"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a:t>
            </a:r>
          </a:p>
        </p:txBody>
      </p:sp>
      <p:sp>
        <p:nvSpPr>
          <p:cNvPr id="5143" name="Oval 30"/>
          <p:cNvSpPr>
            <a:spLocks noChangeArrowheads="1"/>
          </p:cNvSpPr>
          <p:nvPr/>
        </p:nvSpPr>
        <p:spPr bwMode="auto">
          <a:xfrm>
            <a:off x="9668934" y="3641725"/>
            <a:ext cx="524933"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5</a:t>
            </a:r>
          </a:p>
        </p:txBody>
      </p:sp>
      <p:sp>
        <p:nvSpPr>
          <p:cNvPr id="5144" name="Oval 31"/>
          <p:cNvSpPr>
            <a:spLocks noChangeArrowheads="1"/>
          </p:cNvSpPr>
          <p:nvPr/>
        </p:nvSpPr>
        <p:spPr bwMode="auto">
          <a:xfrm>
            <a:off x="7567084" y="4556125"/>
            <a:ext cx="522816"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3</a:t>
            </a:r>
          </a:p>
        </p:txBody>
      </p:sp>
      <p:sp>
        <p:nvSpPr>
          <p:cNvPr id="5145" name="Oval 32"/>
          <p:cNvSpPr>
            <a:spLocks noChangeArrowheads="1"/>
          </p:cNvSpPr>
          <p:nvPr/>
        </p:nvSpPr>
        <p:spPr bwMode="auto">
          <a:xfrm>
            <a:off x="9091084" y="4556125"/>
            <a:ext cx="524933"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2</a:t>
            </a:r>
          </a:p>
        </p:txBody>
      </p:sp>
      <p:sp>
        <p:nvSpPr>
          <p:cNvPr id="5146" name="Line 35"/>
          <p:cNvSpPr>
            <a:spLocks noChangeShapeType="1"/>
          </p:cNvSpPr>
          <p:nvPr/>
        </p:nvSpPr>
        <p:spPr bwMode="auto">
          <a:xfrm flipH="1">
            <a:off x="8642351" y="3121026"/>
            <a:ext cx="438149" cy="530225"/>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47" name="Line 36"/>
          <p:cNvSpPr>
            <a:spLocks noChangeShapeType="1"/>
          </p:cNvSpPr>
          <p:nvPr/>
        </p:nvSpPr>
        <p:spPr bwMode="auto">
          <a:xfrm>
            <a:off x="9279467" y="3094039"/>
            <a:ext cx="516467" cy="530225"/>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48" name="Line 37"/>
          <p:cNvSpPr>
            <a:spLocks noChangeShapeType="1"/>
          </p:cNvSpPr>
          <p:nvPr/>
        </p:nvSpPr>
        <p:spPr bwMode="auto">
          <a:xfrm flipH="1">
            <a:off x="7770284" y="3970339"/>
            <a:ext cx="632883" cy="585787"/>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49" name="Line 38"/>
          <p:cNvSpPr>
            <a:spLocks noChangeShapeType="1"/>
          </p:cNvSpPr>
          <p:nvPr/>
        </p:nvSpPr>
        <p:spPr bwMode="auto">
          <a:xfrm>
            <a:off x="8684684" y="3946525"/>
            <a:ext cx="711200" cy="60960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50" name="Text Box 52"/>
          <p:cNvSpPr txBox="1">
            <a:spLocks noChangeArrowheads="1"/>
          </p:cNvSpPr>
          <p:nvPr/>
        </p:nvSpPr>
        <p:spPr bwMode="auto">
          <a:xfrm>
            <a:off x="7363885" y="1889125"/>
            <a:ext cx="23156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r>
              <a:rPr kumimoji="1" lang="en-US" altLang="zh-TW" sz="2400">
                <a:solidFill>
                  <a:schemeClr val="hlink"/>
                </a:solidFill>
                <a:latin typeface="Tahoma" pitchFamily="34" charset="0"/>
              </a:rPr>
              <a:t>Expression Tree</a:t>
            </a:r>
          </a:p>
        </p:txBody>
      </p:sp>
      <p:sp>
        <p:nvSpPr>
          <p:cNvPr id="31" name="Rectangle 30"/>
          <p:cNvSpPr/>
          <p:nvPr/>
        </p:nvSpPr>
        <p:spPr>
          <a:xfrm>
            <a:off x="2299855" y="140916"/>
            <a:ext cx="6289963" cy="523220"/>
          </a:xfrm>
          <a:prstGeom prst="rect">
            <a:avLst/>
          </a:prstGeom>
        </p:spPr>
        <p:txBody>
          <a:bodyPr wrap="square">
            <a:spAutoFit/>
          </a:bodyPr>
          <a:lstStyle/>
          <a:p>
            <a:pPr algn="ctr"/>
            <a:r>
              <a:rPr lang="en-US" sz="2800" b="1" i="1" dirty="0" smtClean="0">
                <a:solidFill>
                  <a:srgbClr val="FF0000"/>
                </a:solidFill>
              </a:rPr>
              <a:t>Trees</a:t>
            </a:r>
            <a:endParaRPr lang="en-IN" sz="2800" dirty="0">
              <a:solidFill>
                <a:srgbClr val="FF0000"/>
              </a:solidFill>
            </a:endParaRPr>
          </a:p>
        </p:txBody>
      </p:sp>
    </p:spTree>
    <p:extLst>
      <p:ext uri="{BB962C8B-B14F-4D97-AF65-F5344CB8AC3E}">
        <p14:creationId xmlns:p14="http://schemas.microsoft.com/office/powerpoint/2010/main" val="254352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25"/>
                                        </p:tgtEl>
                                        <p:attrNameLst>
                                          <p:attrName>style.visibility</p:attrName>
                                        </p:attrNameLst>
                                      </p:cBhvr>
                                      <p:to>
                                        <p:strVal val="visible"/>
                                      </p:to>
                                    </p:set>
                                    <p:anim calcmode="lin" valueType="num">
                                      <p:cBhvr additive="base">
                                        <p:cTn id="7" dur="500" fill="hold"/>
                                        <p:tgtEl>
                                          <p:spTgt spid="5125"/>
                                        </p:tgtEl>
                                        <p:attrNameLst>
                                          <p:attrName>ppt_x</p:attrName>
                                        </p:attrNameLst>
                                      </p:cBhvr>
                                      <p:tavLst>
                                        <p:tav tm="0">
                                          <p:val>
                                            <p:strVal val="#ppt_x"/>
                                          </p:val>
                                        </p:tav>
                                        <p:tav tm="100000">
                                          <p:val>
                                            <p:strVal val="#ppt_x"/>
                                          </p:val>
                                        </p:tav>
                                      </p:tavLst>
                                    </p:anim>
                                    <p:anim calcmode="lin" valueType="num">
                                      <p:cBhvr additive="base">
                                        <p:cTn id="8"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Slide Number Placeholder 5"/>
          <p:cNvSpPr>
            <a:spLocks noGrp="1"/>
          </p:cNvSpPr>
          <p:nvPr>
            <p:ph type="sldNum" sz="quarter" idx="4294967295"/>
          </p:nvPr>
        </p:nvSpPr>
        <p:spPr>
          <a:xfrm>
            <a:off x="8737600" y="6245225"/>
            <a:ext cx="2844800" cy="476250"/>
          </a:xfrm>
          <a:prstGeom prst="rect">
            <a:avLst/>
          </a:prstGeom>
          <a:noFill/>
        </p:spPr>
        <p:txBody>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fld id="{1A801DB1-A601-4E50-B625-E9F3E9378BC6}" type="slidenum">
              <a:rPr lang="en-US"/>
              <a:pPr eaLnBrk="1" hangingPunct="1"/>
              <a:t>68</a:t>
            </a:fld>
            <a:endParaRPr lang="en-US"/>
          </a:p>
        </p:txBody>
      </p:sp>
      <p:sp>
        <p:nvSpPr>
          <p:cNvPr id="6149" name="Rectangle 2"/>
          <p:cNvSpPr>
            <a:spLocks noGrp="1" noChangeArrowheads="1"/>
          </p:cNvSpPr>
          <p:nvPr>
            <p:ph type="title"/>
          </p:nvPr>
        </p:nvSpPr>
        <p:spPr>
          <a:xfrm>
            <a:off x="442385" y="568036"/>
            <a:ext cx="10972800" cy="990600"/>
          </a:xfrm>
        </p:spPr>
        <p:txBody>
          <a:bodyPr/>
          <a:lstStyle/>
          <a:p>
            <a:pPr eaLnBrk="1" hangingPunct="1"/>
            <a:r>
              <a:rPr lang="en-US" altLang="zh-TW" dirty="0" smtClean="0">
                <a:ea typeface="新細明體" pitchFamily="18" charset="-120"/>
              </a:rPr>
              <a:t>Terminology I</a:t>
            </a:r>
          </a:p>
        </p:txBody>
      </p:sp>
      <p:sp>
        <p:nvSpPr>
          <p:cNvPr id="6150" name="Rectangle 3"/>
          <p:cNvSpPr>
            <a:spLocks noGrp="1" noChangeArrowheads="1"/>
          </p:cNvSpPr>
          <p:nvPr>
            <p:ph type="body" idx="1"/>
          </p:nvPr>
        </p:nvSpPr>
        <p:spPr>
          <a:xfrm>
            <a:off x="609600" y="1579418"/>
            <a:ext cx="10972800" cy="2382982"/>
          </a:xfrm>
        </p:spPr>
        <p:txBody>
          <a:bodyPr/>
          <a:lstStyle/>
          <a:p>
            <a:pPr eaLnBrk="1" hangingPunct="1">
              <a:lnSpc>
                <a:spcPct val="90000"/>
              </a:lnSpc>
            </a:pPr>
            <a:r>
              <a:rPr lang="en-US" altLang="zh-TW" sz="2800" dirty="0" smtClean="0">
                <a:ea typeface="新細明體" pitchFamily="18" charset="-120"/>
              </a:rPr>
              <a:t>For any two nodes u and v, if there is an edge pointing from u to v, u is called the </a:t>
            </a:r>
            <a:r>
              <a:rPr lang="en-US" altLang="zh-TW" sz="2800" dirty="0" smtClean="0">
                <a:solidFill>
                  <a:srgbClr val="FF3300"/>
                </a:solidFill>
                <a:ea typeface="新細明體" pitchFamily="18" charset="-120"/>
              </a:rPr>
              <a:t>parent</a:t>
            </a:r>
            <a:r>
              <a:rPr lang="en-US" altLang="zh-TW" sz="2800" dirty="0" smtClean="0">
                <a:ea typeface="新細明體" pitchFamily="18" charset="-120"/>
              </a:rPr>
              <a:t> of v while v is called the </a:t>
            </a:r>
            <a:r>
              <a:rPr lang="en-US" altLang="zh-TW" sz="2800" dirty="0" smtClean="0">
                <a:solidFill>
                  <a:srgbClr val="FF3300"/>
                </a:solidFill>
                <a:ea typeface="新細明體" pitchFamily="18" charset="-120"/>
              </a:rPr>
              <a:t>child</a:t>
            </a:r>
            <a:r>
              <a:rPr lang="en-US" altLang="zh-TW" sz="2800" dirty="0" smtClean="0">
                <a:ea typeface="新細明體" pitchFamily="18" charset="-120"/>
              </a:rPr>
              <a:t> of u. Such edge is denoted as (u, v).</a:t>
            </a:r>
          </a:p>
          <a:p>
            <a:pPr eaLnBrk="1" hangingPunct="1">
              <a:lnSpc>
                <a:spcPct val="90000"/>
              </a:lnSpc>
            </a:pPr>
            <a:r>
              <a:rPr lang="en-US" altLang="zh-TW" sz="2800" dirty="0" smtClean="0">
                <a:ea typeface="新細明體" pitchFamily="18" charset="-120"/>
              </a:rPr>
              <a:t>In a tree, there is exactly one node without parent, which is called the </a:t>
            </a:r>
            <a:r>
              <a:rPr lang="en-US" altLang="zh-TW" sz="2800" dirty="0" smtClean="0">
                <a:solidFill>
                  <a:srgbClr val="FF3300"/>
                </a:solidFill>
                <a:ea typeface="新細明體" pitchFamily="18" charset="-120"/>
              </a:rPr>
              <a:t>root</a:t>
            </a:r>
            <a:r>
              <a:rPr lang="en-US" altLang="zh-TW" sz="2800" dirty="0" smtClean="0">
                <a:ea typeface="新細明體" pitchFamily="18" charset="-120"/>
              </a:rPr>
              <a:t>. The nodes without children are called </a:t>
            </a:r>
            <a:r>
              <a:rPr lang="en-US" altLang="zh-TW" sz="2800" dirty="0" smtClean="0">
                <a:solidFill>
                  <a:srgbClr val="FF3300"/>
                </a:solidFill>
                <a:ea typeface="新細明體" pitchFamily="18" charset="-120"/>
              </a:rPr>
              <a:t>leaves</a:t>
            </a:r>
            <a:r>
              <a:rPr lang="en-US" altLang="zh-TW" sz="2800" dirty="0" smtClean="0">
                <a:ea typeface="新細明體" pitchFamily="18" charset="-120"/>
              </a:rPr>
              <a:t>.</a:t>
            </a:r>
          </a:p>
        </p:txBody>
      </p:sp>
      <p:sp>
        <p:nvSpPr>
          <p:cNvPr id="6151" name="Oval 4"/>
          <p:cNvSpPr>
            <a:spLocks noChangeArrowheads="1"/>
          </p:cNvSpPr>
          <p:nvPr/>
        </p:nvSpPr>
        <p:spPr bwMode="auto">
          <a:xfrm>
            <a:off x="6400801" y="3962400"/>
            <a:ext cx="522817"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152" name="Oval 5"/>
          <p:cNvSpPr>
            <a:spLocks noChangeArrowheads="1"/>
          </p:cNvSpPr>
          <p:nvPr/>
        </p:nvSpPr>
        <p:spPr bwMode="auto">
          <a:xfrm>
            <a:off x="5803901" y="4837113"/>
            <a:ext cx="522817"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u</a:t>
            </a:r>
          </a:p>
        </p:txBody>
      </p:sp>
      <p:sp>
        <p:nvSpPr>
          <p:cNvPr id="6153" name="Oval 6"/>
          <p:cNvSpPr>
            <a:spLocks noChangeArrowheads="1"/>
          </p:cNvSpPr>
          <p:nvPr/>
        </p:nvSpPr>
        <p:spPr bwMode="auto">
          <a:xfrm>
            <a:off x="7194551" y="4837113"/>
            <a:ext cx="524933"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154" name="Oval 7"/>
          <p:cNvSpPr>
            <a:spLocks noChangeArrowheads="1"/>
          </p:cNvSpPr>
          <p:nvPr/>
        </p:nvSpPr>
        <p:spPr bwMode="auto">
          <a:xfrm>
            <a:off x="5092701" y="5751513"/>
            <a:ext cx="522817"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155" name="Oval 8"/>
          <p:cNvSpPr>
            <a:spLocks noChangeArrowheads="1"/>
          </p:cNvSpPr>
          <p:nvPr/>
        </p:nvSpPr>
        <p:spPr bwMode="auto">
          <a:xfrm>
            <a:off x="6413500" y="5751513"/>
            <a:ext cx="524933"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156" name="Oval 9"/>
          <p:cNvSpPr>
            <a:spLocks noChangeArrowheads="1"/>
          </p:cNvSpPr>
          <p:nvPr/>
        </p:nvSpPr>
        <p:spPr bwMode="auto">
          <a:xfrm>
            <a:off x="7116234" y="5765800"/>
            <a:ext cx="522817"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157" name="Oval 10"/>
          <p:cNvSpPr>
            <a:spLocks noChangeArrowheads="1"/>
          </p:cNvSpPr>
          <p:nvPr/>
        </p:nvSpPr>
        <p:spPr bwMode="auto">
          <a:xfrm>
            <a:off x="7952317" y="5792788"/>
            <a:ext cx="522816"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158" name="Line 11"/>
          <p:cNvSpPr>
            <a:spLocks noChangeShapeType="1"/>
          </p:cNvSpPr>
          <p:nvPr/>
        </p:nvSpPr>
        <p:spPr bwMode="auto">
          <a:xfrm flipH="1">
            <a:off x="6167967" y="4316414"/>
            <a:ext cx="438151" cy="530225"/>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159" name="Line 12"/>
          <p:cNvSpPr>
            <a:spLocks noChangeShapeType="1"/>
          </p:cNvSpPr>
          <p:nvPr/>
        </p:nvSpPr>
        <p:spPr bwMode="auto">
          <a:xfrm>
            <a:off x="6805084" y="4289426"/>
            <a:ext cx="516467" cy="530225"/>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160" name="Line 13"/>
          <p:cNvSpPr>
            <a:spLocks noChangeShapeType="1"/>
          </p:cNvSpPr>
          <p:nvPr/>
        </p:nvSpPr>
        <p:spPr bwMode="auto">
          <a:xfrm flipH="1">
            <a:off x="5295901" y="5165725"/>
            <a:ext cx="632884" cy="585788"/>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161" name="Line 14"/>
          <p:cNvSpPr>
            <a:spLocks noChangeShapeType="1"/>
          </p:cNvSpPr>
          <p:nvPr/>
        </p:nvSpPr>
        <p:spPr bwMode="auto">
          <a:xfrm>
            <a:off x="6210300" y="5141913"/>
            <a:ext cx="406400" cy="60960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162" name="Line 15"/>
          <p:cNvSpPr>
            <a:spLocks noChangeShapeType="1"/>
          </p:cNvSpPr>
          <p:nvPr/>
        </p:nvSpPr>
        <p:spPr bwMode="auto">
          <a:xfrm flipH="1">
            <a:off x="7281333" y="5191126"/>
            <a:ext cx="279400" cy="557213"/>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163" name="Line 16"/>
          <p:cNvSpPr>
            <a:spLocks noChangeShapeType="1"/>
          </p:cNvSpPr>
          <p:nvPr/>
        </p:nvSpPr>
        <p:spPr bwMode="auto">
          <a:xfrm>
            <a:off x="7600951" y="5191125"/>
            <a:ext cx="556683" cy="58420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164" name="Oval 17"/>
          <p:cNvSpPr>
            <a:spLocks noChangeArrowheads="1"/>
          </p:cNvSpPr>
          <p:nvPr/>
        </p:nvSpPr>
        <p:spPr bwMode="auto">
          <a:xfrm>
            <a:off x="5803901" y="5751513"/>
            <a:ext cx="522817"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v</a:t>
            </a:r>
          </a:p>
        </p:txBody>
      </p:sp>
      <p:sp>
        <p:nvSpPr>
          <p:cNvPr id="6165" name="Line 18"/>
          <p:cNvSpPr>
            <a:spLocks noChangeShapeType="1"/>
          </p:cNvSpPr>
          <p:nvPr/>
        </p:nvSpPr>
        <p:spPr bwMode="auto">
          <a:xfrm flipH="1">
            <a:off x="6108700" y="5218113"/>
            <a:ext cx="0" cy="53340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166" name="Text Box 21"/>
          <p:cNvSpPr txBox="1">
            <a:spLocks noChangeArrowheads="1"/>
          </p:cNvSpPr>
          <p:nvPr/>
        </p:nvSpPr>
        <p:spPr bwMode="auto">
          <a:xfrm>
            <a:off x="7924800" y="4038600"/>
            <a:ext cx="729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r>
              <a:rPr kumimoji="1" lang="en-US" altLang="zh-TW" sz="2400">
                <a:solidFill>
                  <a:srgbClr val="FF3300"/>
                </a:solidFill>
                <a:latin typeface="Tahoma" pitchFamily="34" charset="0"/>
              </a:rPr>
              <a:t>root</a:t>
            </a:r>
          </a:p>
        </p:txBody>
      </p:sp>
      <p:sp>
        <p:nvSpPr>
          <p:cNvPr id="6167" name="Line 22"/>
          <p:cNvSpPr>
            <a:spLocks noChangeShapeType="1"/>
          </p:cNvSpPr>
          <p:nvPr/>
        </p:nvSpPr>
        <p:spPr bwMode="auto">
          <a:xfrm flipH="1" flipV="1">
            <a:off x="7112000" y="4191000"/>
            <a:ext cx="812800" cy="76200"/>
          </a:xfrm>
          <a:prstGeom prst="line">
            <a:avLst/>
          </a:prstGeom>
          <a:noFill/>
          <a:ln w="9525">
            <a:solidFill>
              <a:schemeClr val="fo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168" name="Text Box 25"/>
          <p:cNvSpPr txBox="1">
            <a:spLocks noChangeArrowheads="1"/>
          </p:cNvSpPr>
          <p:nvPr/>
        </p:nvSpPr>
        <p:spPr bwMode="auto">
          <a:xfrm>
            <a:off x="2336800" y="5029201"/>
            <a:ext cx="2049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r>
              <a:rPr kumimoji="1" lang="en-US" altLang="zh-TW" sz="2400">
                <a:solidFill>
                  <a:srgbClr val="FF3300"/>
                </a:solidFill>
                <a:latin typeface="Tahoma" pitchFamily="34" charset="0"/>
              </a:rPr>
              <a:t>u: parent of v</a:t>
            </a:r>
          </a:p>
          <a:p>
            <a:pPr eaLnBrk="1" hangingPunct="1"/>
            <a:r>
              <a:rPr kumimoji="1" lang="en-US" altLang="zh-TW" sz="2400">
                <a:solidFill>
                  <a:srgbClr val="FF3300"/>
                </a:solidFill>
                <a:latin typeface="Tahoma" pitchFamily="34" charset="0"/>
              </a:rPr>
              <a:t>v: child of u</a:t>
            </a:r>
          </a:p>
        </p:txBody>
      </p:sp>
      <p:sp>
        <p:nvSpPr>
          <p:cNvPr id="6169" name="Text Box 26"/>
          <p:cNvSpPr txBox="1">
            <a:spLocks noChangeArrowheads="1"/>
          </p:cNvSpPr>
          <p:nvPr/>
        </p:nvSpPr>
        <p:spPr bwMode="auto">
          <a:xfrm>
            <a:off x="8737600" y="6172200"/>
            <a:ext cx="1028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r>
              <a:rPr kumimoji="1" lang="en-US" altLang="zh-TW" sz="2400">
                <a:solidFill>
                  <a:srgbClr val="FF3300"/>
                </a:solidFill>
                <a:latin typeface="Tahoma" pitchFamily="34" charset="0"/>
              </a:rPr>
              <a:t>leaves</a:t>
            </a:r>
          </a:p>
        </p:txBody>
      </p:sp>
      <p:sp>
        <p:nvSpPr>
          <p:cNvPr id="6170" name="Line 28"/>
          <p:cNvSpPr>
            <a:spLocks noChangeShapeType="1"/>
          </p:cNvSpPr>
          <p:nvPr/>
        </p:nvSpPr>
        <p:spPr bwMode="auto">
          <a:xfrm flipH="1" flipV="1">
            <a:off x="6908800" y="6172200"/>
            <a:ext cx="1727200" cy="304800"/>
          </a:xfrm>
          <a:prstGeom prst="line">
            <a:avLst/>
          </a:prstGeom>
          <a:noFill/>
          <a:ln w="9525">
            <a:solidFill>
              <a:schemeClr val="fo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Tree>
    <p:extLst>
      <p:ext uri="{BB962C8B-B14F-4D97-AF65-F5344CB8AC3E}">
        <p14:creationId xmlns:p14="http://schemas.microsoft.com/office/powerpoint/2010/main" val="24052888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title"/>
          </p:nvPr>
        </p:nvSpPr>
        <p:spPr>
          <a:xfrm>
            <a:off x="1209771" y="884529"/>
            <a:ext cx="8201891" cy="376236"/>
          </a:xfrm>
        </p:spPr>
        <p:txBody>
          <a:bodyPr/>
          <a:lstStyle/>
          <a:p>
            <a:pPr eaLnBrk="1" hangingPunct="1"/>
            <a:r>
              <a:rPr lang="en-US" altLang="zh-TW" dirty="0" smtClean="0">
                <a:ea typeface="新細明體" pitchFamily="18" charset="-120"/>
              </a:rPr>
              <a:t>Terminology II</a:t>
            </a:r>
          </a:p>
        </p:txBody>
      </p:sp>
      <p:sp>
        <p:nvSpPr>
          <p:cNvPr id="7174" name="Rectangle 3"/>
          <p:cNvSpPr>
            <a:spLocks noGrp="1" noChangeArrowheads="1"/>
          </p:cNvSpPr>
          <p:nvPr>
            <p:ph type="body" idx="1"/>
          </p:nvPr>
        </p:nvSpPr>
        <p:spPr>
          <a:xfrm>
            <a:off x="397163" y="1814945"/>
            <a:ext cx="11508509" cy="4770582"/>
          </a:xfrm>
        </p:spPr>
        <p:txBody>
          <a:bodyPr/>
          <a:lstStyle/>
          <a:p>
            <a:pPr eaLnBrk="1" hangingPunct="1"/>
            <a:r>
              <a:rPr lang="en-US" altLang="zh-TW" dirty="0" smtClean="0">
                <a:ea typeface="新細明體" pitchFamily="18" charset="-120"/>
              </a:rPr>
              <a:t>In a tree, the nodes without children are called </a:t>
            </a:r>
            <a:r>
              <a:rPr lang="en-US" altLang="zh-TW" dirty="0" smtClean="0">
                <a:solidFill>
                  <a:srgbClr val="FF3300"/>
                </a:solidFill>
                <a:ea typeface="新細明體" pitchFamily="18" charset="-120"/>
              </a:rPr>
              <a:t>leaves</a:t>
            </a:r>
            <a:r>
              <a:rPr lang="en-US" altLang="zh-TW" dirty="0" smtClean="0">
                <a:ea typeface="新細明體" pitchFamily="18" charset="-120"/>
              </a:rPr>
              <a:t>. Otherwise, they are called </a:t>
            </a:r>
            <a:r>
              <a:rPr lang="en-US" altLang="zh-TW" dirty="0" smtClean="0">
                <a:solidFill>
                  <a:srgbClr val="FF3300"/>
                </a:solidFill>
                <a:ea typeface="新細明體" pitchFamily="18" charset="-120"/>
              </a:rPr>
              <a:t>internal nodes</a:t>
            </a:r>
            <a:r>
              <a:rPr lang="en-US" altLang="zh-TW" dirty="0" smtClean="0">
                <a:ea typeface="新細明體" pitchFamily="18" charset="-120"/>
              </a:rPr>
              <a:t>.</a:t>
            </a:r>
          </a:p>
        </p:txBody>
      </p:sp>
      <p:sp>
        <p:nvSpPr>
          <p:cNvPr id="7175" name="Oval 4"/>
          <p:cNvSpPr>
            <a:spLocks noChangeArrowheads="1"/>
          </p:cNvSpPr>
          <p:nvPr/>
        </p:nvSpPr>
        <p:spPr bwMode="auto">
          <a:xfrm>
            <a:off x="4254501" y="3429000"/>
            <a:ext cx="522817" cy="349250"/>
          </a:xfrm>
          <a:prstGeom prst="ellipse">
            <a:avLst/>
          </a:prstGeom>
          <a:solidFill>
            <a:schemeClr val="accent2"/>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76" name="Oval 5"/>
          <p:cNvSpPr>
            <a:spLocks noChangeArrowheads="1"/>
          </p:cNvSpPr>
          <p:nvPr/>
        </p:nvSpPr>
        <p:spPr bwMode="auto">
          <a:xfrm>
            <a:off x="3657601" y="4303713"/>
            <a:ext cx="522817" cy="349250"/>
          </a:xfrm>
          <a:prstGeom prst="ellipse">
            <a:avLst/>
          </a:prstGeom>
          <a:solidFill>
            <a:schemeClr val="accent2"/>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7177" name="Oval 6"/>
          <p:cNvSpPr>
            <a:spLocks noChangeArrowheads="1"/>
          </p:cNvSpPr>
          <p:nvPr/>
        </p:nvSpPr>
        <p:spPr bwMode="auto">
          <a:xfrm>
            <a:off x="5048251" y="4303713"/>
            <a:ext cx="524933" cy="349250"/>
          </a:xfrm>
          <a:prstGeom prst="ellipse">
            <a:avLst/>
          </a:prstGeom>
          <a:solidFill>
            <a:schemeClr val="accent2"/>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78" name="Oval 7"/>
          <p:cNvSpPr>
            <a:spLocks noChangeArrowheads="1"/>
          </p:cNvSpPr>
          <p:nvPr/>
        </p:nvSpPr>
        <p:spPr bwMode="auto">
          <a:xfrm>
            <a:off x="2946401" y="5218113"/>
            <a:ext cx="522817"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79" name="Oval 8"/>
          <p:cNvSpPr>
            <a:spLocks noChangeArrowheads="1"/>
          </p:cNvSpPr>
          <p:nvPr/>
        </p:nvSpPr>
        <p:spPr bwMode="auto">
          <a:xfrm>
            <a:off x="4267200" y="5218113"/>
            <a:ext cx="524933"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80" name="Oval 9"/>
          <p:cNvSpPr>
            <a:spLocks noChangeArrowheads="1"/>
          </p:cNvSpPr>
          <p:nvPr/>
        </p:nvSpPr>
        <p:spPr bwMode="auto">
          <a:xfrm>
            <a:off x="4969934" y="5232400"/>
            <a:ext cx="522817"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81" name="Oval 10"/>
          <p:cNvSpPr>
            <a:spLocks noChangeArrowheads="1"/>
          </p:cNvSpPr>
          <p:nvPr/>
        </p:nvSpPr>
        <p:spPr bwMode="auto">
          <a:xfrm>
            <a:off x="5806017" y="5259388"/>
            <a:ext cx="522816"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82" name="Line 11"/>
          <p:cNvSpPr>
            <a:spLocks noChangeShapeType="1"/>
          </p:cNvSpPr>
          <p:nvPr/>
        </p:nvSpPr>
        <p:spPr bwMode="auto">
          <a:xfrm flipH="1">
            <a:off x="4021667" y="3783014"/>
            <a:ext cx="438151" cy="530225"/>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83" name="Line 12"/>
          <p:cNvSpPr>
            <a:spLocks noChangeShapeType="1"/>
          </p:cNvSpPr>
          <p:nvPr/>
        </p:nvSpPr>
        <p:spPr bwMode="auto">
          <a:xfrm>
            <a:off x="4658784" y="3756026"/>
            <a:ext cx="516467" cy="530225"/>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84" name="Line 13"/>
          <p:cNvSpPr>
            <a:spLocks noChangeShapeType="1"/>
          </p:cNvSpPr>
          <p:nvPr/>
        </p:nvSpPr>
        <p:spPr bwMode="auto">
          <a:xfrm flipH="1">
            <a:off x="3149601" y="4632325"/>
            <a:ext cx="632884" cy="585788"/>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85" name="Line 14"/>
          <p:cNvSpPr>
            <a:spLocks noChangeShapeType="1"/>
          </p:cNvSpPr>
          <p:nvPr/>
        </p:nvSpPr>
        <p:spPr bwMode="auto">
          <a:xfrm>
            <a:off x="4064000" y="4608513"/>
            <a:ext cx="406400" cy="60960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86" name="Line 15"/>
          <p:cNvSpPr>
            <a:spLocks noChangeShapeType="1"/>
          </p:cNvSpPr>
          <p:nvPr/>
        </p:nvSpPr>
        <p:spPr bwMode="auto">
          <a:xfrm flipH="1">
            <a:off x="5135033" y="4657726"/>
            <a:ext cx="279400" cy="557213"/>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87" name="Line 16"/>
          <p:cNvSpPr>
            <a:spLocks noChangeShapeType="1"/>
          </p:cNvSpPr>
          <p:nvPr/>
        </p:nvSpPr>
        <p:spPr bwMode="auto">
          <a:xfrm>
            <a:off x="5454651" y="4657725"/>
            <a:ext cx="556683" cy="58420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88" name="Oval 17"/>
          <p:cNvSpPr>
            <a:spLocks noChangeArrowheads="1"/>
          </p:cNvSpPr>
          <p:nvPr/>
        </p:nvSpPr>
        <p:spPr bwMode="auto">
          <a:xfrm>
            <a:off x="3657601" y="5218113"/>
            <a:ext cx="522817" cy="34925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7189" name="Line 18"/>
          <p:cNvSpPr>
            <a:spLocks noChangeShapeType="1"/>
          </p:cNvSpPr>
          <p:nvPr/>
        </p:nvSpPr>
        <p:spPr bwMode="auto">
          <a:xfrm flipH="1">
            <a:off x="3962400" y="4684713"/>
            <a:ext cx="0" cy="53340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90" name="Text Box 19"/>
          <p:cNvSpPr txBox="1">
            <a:spLocks noChangeArrowheads="1"/>
          </p:cNvSpPr>
          <p:nvPr/>
        </p:nvSpPr>
        <p:spPr bwMode="auto">
          <a:xfrm>
            <a:off x="7010400" y="3694113"/>
            <a:ext cx="21098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r>
              <a:rPr kumimoji="1" lang="en-US" altLang="zh-TW" sz="2400">
                <a:solidFill>
                  <a:srgbClr val="FF3300"/>
                </a:solidFill>
                <a:latin typeface="Tahoma" pitchFamily="34" charset="0"/>
              </a:rPr>
              <a:t>internal nodes</a:t>
            </a:r>
          </a:p>
        </p:txBody>
      </p:sp>
      <p:sp>
        <p:nvSpPr>
          <p:cNvPr id="7191" name="Line 20"/>
          <p:cNvSpPr>
            <a:spLocks noChangeShapeType="1"/>
          </p:cNvSpPr>
          <p:nvPr/>
        </p:nvSpPr>
        <p:spPr bwMode="auto">
          <a:xfrm flipH="1" flipV="1">
            <a:off x="5892800" y="3922713"/>
            <a:ext cx="1016000" cy="0"/>
          </a:xfrm>
          <a:prstGeom prst="line">
            <a:avLst/>
          </a:prstGeom>
          <a:noFill/>
          <a:ln w="9525">
            <a:solidFill>
              <a:schemeClr val="fo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192" name="Text Box 21"/>
          <p:cNvSpPr txBox="1">
            <a:spLocks noChangeArrowheads="1"/>
          </p:cNvSpPr>
          <p:nvPr/>
        </p:nvSpPr>
        <p:spPr bwMode="auto">
          <a:xfrm>
            <a:off x="6591300" y="5638800"/>
            <a:ext cx="1028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r>
              <a:rPr kumimoji="1" lang="en-US" altLang="zh-TW" sz="2400">
                <a:solidFill>
                  <a:srgbClr val="FF3300"/>
                </a:solidFill>
                <a:latin typeface="Tahoma" pitchFamily="34" charset="0"/>
              </a:rPr>
              <a:t>leaves</a:t>
            </a:r>
          </a:p>
        </p:txBody>
      </p:sp>
      <p:sp>
        <p:nvSpPr>
          <p:cNvPr id="7193" name="Line 22"/>
          <p:cNvSpPr>
            <a:spLocks noChangeShapeType="1"/>
          </p:cNvSpPr>
          <p:nvPr/>
        </p:nvSpPr>
        <p:spPr bwMode="auto">
          <a:xfrm flipH="1" flipV="1">
            <a:off x="4762500" y="5638800"/>
            <a:ext cx="1727200" cy="304800"/>
          </a:xfrm>
          <a:prstGeom prst="line">
            <a:avLst/>
          </a:prstGeom>
          <a:noFill/>
          <a:ln w="9525">
            <a:solidFill>
              <a:schemeClr val="fo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Tree>
    <p:extLst>
      <p:ext uri="{BB962C8B-B14F-4D97-AF65-F5344CB8AC3E}">
        <p14:creationId xmlns:p14="http://schemas.microsoft.com/office/powerpoint/2010/main" val="33766507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662E0F9-A378-489A-832C-641EE6DA540F}"/>
              </a:ext>
            </a:extLst>
          </p:cNvPr>
          <p:cNvSpPr/>
          <p:nvPr/>
        </p:nvSpPr>
        <p:spPr>
          <a:xfrm>
            <a:off x="1708727" y="83128"/>
            <a:ext cx="8192655" cy="461665"/>
          </a:xfrm>
          <a:prstGeom prst="rect">
            <a:avLst/>
          </a:prstGeom>
          <a:solidFill>
            <a:srgbClr val="FFC000"/>
          </a:solidFill>
        </p:spPr>
        <p:txBody>
          <a:bodyPr wrap="squar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UNIT-I</a:t>
            </a:r>
            <a:endParaRPr lang="en-US" sz="2400" dirty="0">
              <a:ln w="0"/>
              <a:effectLst>
                <a:outerShdw blurRad="38100" dist="19050" dir="2700000" algn="tl" rotWithShape="0">
                  <a:schemeClr val="dk1">
                    <a:alpha val="40000"/>
                  </a:schemeClr>
                </a:outerShdw>
              </a:effectLst>
            </a:endParaRPr>
          </a:p>
        </p:txBody>
      </p:sp>
      <p:sp>
        <p:nvSpPr>
          <p:cNvPr id="1026" name="AutoShape 2" descr="Königsberg graph.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 name="Rectangle 5"/>
          <p:cNvSpPr/>
          <p:nvPr/>
        </p:nvSpPr>
        <p:spPr>
          <a:xfrm>
            <a:off x="204537" y="914400"/>
            <a:ext cx="11682663" cy="2862322"/>
          </a:xfrm>
          <a:prstGeom prst="rect">
            <a:avLst/>
          </a:prstGeom>
        </p:spPr>
        <p:txBody>
          <a:bodyPr wrap="square">
            <a:spAutoFit/>
          </a:bodyPr>
          <a:lstStyle/>
          <a:p>
            <a:r>
              <a:rPr lang="en-US" b="1" i="1" dirty="0" smtClean="0"/>
              <a:t>Example 2.</a:t>
            </a:r>
            <a:r>
              <a:rPr lang="en-US" i="1" dirty="0" smtClean="0"/>
              <a:t> </a:t>
            </a:r>
            <a:r>
              <a:rPr lang="en-US" dirty="0" smtClean="0"/>
              <a:t>In the graph of Fig.1.,  edge e</a:t>
            </a:r>
            <a:r>
              <a:rPr lang="en-US" baseline="-25000" dirty="0" smtClean="0"/>
              <a:t>3 </a:t>
            </a:r>
            <a:r>
              <a:rPr lang="en-US" dirty="0" smtClean="0"/>
              <a:t> =</a:t>
            </a:r>
            <a:r>
              <a:rPr lang="en-US" i="1" dirty="0" smtClean="0"/>
              <a:t>v</a:t>
            </a:r>
            <a:r>
              <a:rPr lang="en-US" baseline="-25000" dirty="0" smtClean="0"/>
              <a:t>2</a:t>
            </a:r>
            <a:r>
              <a:rPr lang="en-US" i="1" dirty="0" smtClean="0"/>
              <a:t>v</a:t>
            </a:r>
            <a:r>
              <a:rPr lang="en-US" baseline="-25000" dirty="0" smtClean="0"/>
              <a:t>4,</a:t>
            </a:r>
            <a:r>
              <a:rPr lang="en-US" dirty="0" smtClean="0"/>
              <a:t> edges e</a:t>
            </a:r>
            <a:r>
              <a:rPr lang="en-US" baseline="-25000" dirty="0" smtClean="0"/>
              <a:t>4 </a:t>
            </a:r>
            <a:r>
              <a:rPr lang="en-US" dirty="0" smtClean="0"/>
              <a:t>and e</a:t>
            </a:r>
            <a:r>
              <a:rPr lang="en-US" baseline="-25000" dirty="0" smtClean="0"/>
              <a:t>5 </a:t>
            </a:r>
            <a:r>
              <a:rPr lang="en-US" dirty="0" smtClean="0"/>
              <a:t>form multiple edges, e</a:t>
            </a:r>
            <a:r>
              <a:rPr lang="en-US" baseline="-25000" dirty="0" smtClean="0"/>
              <a:t>6 </a:t>
            </a:r>
            <a:r>
              <a:rPr lang="en-US" dirty="0" smtClean="0"/>
              <a:t>is a loop at </a:t>
            </a:r>
            <a:r>
              <a:rPr lang="en-US" i="1" dirty="0" smtClean="0"/>
              <a:t>v</a:t>
            </a:r>
            <a:r>
              <a:rPr lang="en-US" baseline="-25000" dirty="0" smtClean="0"/>
              <a:t>3,</a:t>
            </a:r>
            <a:r>
              <a:rPr lang="en-US" dirty="0" smtClean="0"/>
              <a:t> </a:t>
            </a:r>
          </a:p>
          <a:p>
            <a:r>
              <a:rPr lang="en-US" dirty="0" smtClean="0"/>
              <a:t>N(</a:t>
            </a:r>
            <a:r>
              <a:rPr lang="en-US" i="1" dirty="0" smtClean="0"/>
              <a:t>v</a:t>
            </a:r>
            <a:r>
              <a:rPr lang="en-US" baseline="-25000" dirty="0" smtClean="0"/>
              <a:t>2</a:t>
            </a:r>
            <a:r>
              <a:rPr lang="en-US" dirty="0" smtClean="0"/>
              <a:t>)= {</a:t>
            </a:r>
            <a:r>
              <a:rPr lang="en-US" i="1" dirty="0" smtClean="0"/>
              <a:t>v</a:t>
            </a:r>
            <a:r>
              <a:rPr lang="en-US" baseline="-25000" dirty="0" smtClean="0"/>
              <a:t>3,</a:t>
            </a:r>
            <a:r>
              <a:rPr lang="en-US" dirty="0" smtClean="0"/>
              <a:t> </a:t>
            </a:r>
            <a:r>
              <a:rPr lang="en-US" i="1" dirty="0" smtClean="0"/>
              <a:t>v</a:t>
            </a:r>
            <a:r>
              <a:rPr lang="en-US" baseline="-25000" dirty="0" smtClean="0"/>
              <a:t>4,</a:t>
            </a:r>
            <a:r>
              <a:rPr lang="en-US" dirty="0" smtClean="0"/>
              <a:t> </a:t>
            </a:r>
            <a:r>
              <a:rPr lang="en-US" i="1" dirty="0" smtClean="0"/>
              <a:t>v</a:t>
            </a:r>
            <a:r>
              <a:rPr lang="en-US" baseline="-25000" dirty="0" smtClean="0"/>
              <a:t>5</a:t>
            </a:r>
            <a:r>
              <a:rPr lang="en-US" dirty="0" smtClean="0"/>
              <a:t> }, N(</a:t>
            </a:r>
            <a:r>
              <a:rPr lang="en-US" i="1" dirty="0" smtClean="0"/>
              <a:t>v</a:t>
            </a:r>
            <a:r>
              <a:rPr lang="en-US" baseline="-25000" dirty="0" smtClean="0"/>
              <a:t>3</a:t>
            </a:r>
            <a:r>
              <a:rPr lang="en-US" dirty="0" smtClean="0"/>
              <a:t>) = {</a:t>
            </a:r>
            <a:r>
              <a:rPr lang="en-US" i="1" dirty="0" smtClean="0"/>
              <a:t>v</a:t>
            </a:r>
            <a:r>
              <a:rPr lang="en-US" baseline="-25000" dirty="0" smtClean="0"/>
              <a:t>2}</a:t>
            </a:r>
            <a:r>
              <a:rPr lang="en-US" dirty="0" smtClean="0"/>
              <a:t>}, N[</a:t>
            </a:r>
            <a:r>
              <a:rPr lang="en-US" i="1" dirty="0" smtClean="0"/>
              <a:t>v</a:t>
            </a:r>
            <a:r>
              <a:rPr lang="en-US" baseline="-25000" dirty="0" smtClean="0"/>
              <a:t>2</a:t>
            </a:r>
            <a:r>
              <a:rPr lang="en-US" dirty="0" smtClean="0"/>
              <a:t> ]= {</a:t>
            </a:r>
            <a:r>
              <a:rPr lang="en-US" i="1" dirty="0" smtClean="0"/>
              <a:t>v</a:t>
            </a:r>
            <a:r>
              <a:rPr lang="en-US" baseline="-25000" dirty="0" smtClean="0"/>
              <a:t>2</a:t>
            </a:r>
            <a:r>
              <a:rPr lang="en-US" dirty="0" smtClean="0"/>
              <a:t>,</a:t>
            </a:r>
            <a:r>
              <a:rPr lang="en-US" i="1" dirty="0" smtClean="0"/>
              <a:t>v</a:t>
            </a:r>
            <a:r>
              <a:rPr lang="en-US" baseline="-25000" dirty="0" smtClean="0"/>
              <a:t>3</a:t>
            </a:r>
            <a:r>
              <a:rPr lang="en-US" dirty="0" smtClean="0"/>
              <a:t>, </a:t>
            </a:r>
            <a:r>
              <a:rPr lang="en-US" i="1" dirty="0" smtClean="0"/>
              <a:t>v</a:t>
            </a:r>
            <a:r>
              <a:rPr lang="en-US" baseline="-25000" dirty="0" smtClean="0"/>
              <a:t>4</a:t>
            </a:r>
            <a:r>
              <a:rPr lang="en-US" dirty="0" smtClean="0"/>
              <a:t>,</a:t>
            </a:r>
            <a:r>
              <a:rPr lang="en-US" i="1" dirty="0" smtClean="0"/>
              <a:t>v</a:t>
            </a:r>
            <a:r>
              <a:rPr lang="en-US" baseline="-25000" dirty="0" smtClean="0"/>
              <a:t>5</a:t>
            </a:r>
            <a:r>
              <a:rPr lang="en-US" dirty="0" smtClean="0"/>
              <a:t>},  and N[</a:t>
            </a:r>
            <a:r>
              <a:rPr lang="en-US" i="1" dirty="0" smtClean="0"/>
              <a:t>v</a:t>
            </a:r>
            <a:r>
              <a:rPr lang="en-US" baseline="-25000" dirty="0" smtClean="0"/>
              <a:t>2</a:t>
            </a:r>
            <a:r>
              <a:rPr lang="en-US" dirty="0" smtClean="0"/>
              <a:t> ]= N(</a:t>
            </a:r>
            <a:r>
              <a:rPr lang="en-US" i="1" dirty="0" smtClean="0"/>
              <a:t>v</a:t>
            </a:r>
            <a:r>
              <a:rPr lang="en-US" baseline="-25000" dirty="0" smtClean="0"/>
              <a:t>2</a:t>
            </a:r>
            <a:r>
              <a:rPr lang="en-US" dirty="0" smtClean="0"/>
              <a:t>) U {</a:t>
            </a:r>
            <a:r>
              <a:rPr lang="en-US" i="1" dirty="0" smtClean="0"/>
              <a:t>v</a:t>
            </a:r>
            <a:r>
              <a:rPr lang="en-US" baseline="-25000" dirty="0" smtClean="0"/>
              <a:t>2</a:t>
            </a:r>
            <a:r>
              <a:rPr lang="en-US" dirty="0" smtClean="0"/>
              <a:t>}. Further, </a:t>
            </a:r>
            <a:r>
              <a:rPr lang="en-US" i="1" dirty="0" smtClean="0"/>
              <a:t>v</a:t>
            </a:r>
            <a:r>
              <a:rPr lang="en-US" baseline="-25000" dirty="0" smtClean="0"/>
              <a:t>2 </a:t>
            </a:r>
            <a:r>
              <a:rPr lang="en-US" dirty="0" smtClean="0"/>
              <a:t>and </a:t>
            </a:r>
            <a:r>
              <a:rPr lang="en-US" i="1" dirty="0" smtClean="0"/>
              <a:t>v</a:t>
            </a:r>
            <a:r>
              <a:rPr lang="en-US" baseline="-25000" dirty="0" smtClean="0"/>
              <a:t>5 </a:t>
            </a:r>
            <a:r>
              <a:rPr lang="en-US" dirty="0" smtClean="0"/>
              <a:t>are adjacent vertices and e</a:t>
            </a:r>
            <a:r>
              <a:rPr lang="en-US" baseline="-25000" dirty="0" smtClean="0"/>
              <a:t>3 </a:t>
            </a:r>
            <a:r>
              <a:rPr lang="en-US" dirty="0" smtClean="0"/>
              <a:t>and e</a:t>
            </a:r>
            <a:r>
              <a:rPr lang="en-US" baseline="-25000" dirty="0" smtClean="0"/>
              <a:t>4 </a:t>
            </a:r>
            <a:r>
              <a:rPr lang="en-US" dirty="0" smtClean="0"/>
              <a:t>are adjacent edges.</a:t>
            </a:r>
          </a:p>
          <a:p>
            <a:endParaRPr lang="en-IN" dirty="0" smtClean="0"/>
          </a:p>
          <a:p>
            <a:r>
              <a:rPr lang="en-US" b="1" i="1" dirty="0" smtClean="0"/>
              <a:t>Definition 3.</a:t>
            </a:r>
            <a:r>
              <a:rPr lang="en-US" b="1" dirty="0" smtClean="0"/>
              <a:t> </a:t>
            </a:r>
            <a:r>
              <a:rPr lang="en-US" dirty="0" smtClean="0"/>
              <a:t>A graph is called </a:t>
            </a:r>
            <a:r>
              <a:rPr lang="en-US" b="1" i="1" dirty="0" smtClean="0"/>
              <a:t>finite</a:t>
            </a:r>
            <a:r>
              <a:rPr lang="en-US" i="1" dirty="0" smtClean="0"/>
              <a:t> </a:t>
            </a:r>
            <a:r>
              <a:rPr lang="en-US" dirty="0" smtClean="0"/>
              <a:t>if both V(G) and E(G) are finite. A graph that is not finite is called an </a:t>
            </a:r>
            <a:r>
              <a:rPr lang="en-US" b="1" i="1" dirty="0" smtClean="0"/>
              <a:t>infinite </a:t>
            </a:r>
            <a:r>
              <a:rPr lang="en-US" dirty="0" smtClean="0"/>
              <a:t>graph. Unless otherwise stated, all graphs considered in this course  are finite. Throughout the course, we denote by n(G) and m(G) the number of vertices and edges of the graph G respectively. The number n(G) is called the </a:t>
            </a:r>
            <a:r>
              <a:rPr lang="en-US" b="1" i="1" dirty="0" smtClean="0"/>
              <a:t>order</a:t>
            </a:r>
            <a:r>
              <a:rPr lang="en-US" i="1" dirty="0" smtClean="0"/>
              <a:t> </a:t>
            </a:r>
            <a:r>
              <a:rPr lang="en-US" dirty="0" smtClean="0"/>
              <a:t>of G and m(G) is the </a:t>
            </a:r>
            <a:r>
              <a:rPr lang="en-US" b="1" i="1" dirty="0" smtClean="0"/>
              <a:t>size </a:t>
            </a:r>
            <a:r>
              <a:rPr lang="en-US" dirty="0" smtClean="0"/>
              <a:t>of G. When explicit reference to the graph G is not needed, V(G), E(G), n(G),  and m(G) will be denoted simply by V, E, n, and m respectively.</a:t>
            </a:r>
            <a:endParaRPr lang="en-IN" dirty="0" smtClean="0"/>
          </a:p>
          <a:p>
            <a:endParaRPr lang="en-IN" dirty="0"/>
          </a:p>
        </p:txBody>
      </p:sp>
      <p:pic>
        <p:nvPicPr>
          <p:cNvPr id="2" name="Picture 2" descr="C:\Users\HKK\Downloads\diagrams 1_1 (3).jpg"/>
          <p:cNvPicPr>
            <a:picLocks noChangeAspect="1" noChangeArrowheads="1"/>
          </p:cNvPicPr>
          <p:nvPr/>
        </p:nvPicPr>
        <p:blipFill>
          <a:blip r:embed="rId2"/>
          <a:srcRect/>
          <a:stretch>
            <a:fillRect/>
          </a:stretch>
        </p:blipFill>
        <p:spPr bwMode="auto">
          <a:xfrm>
            <a:off x="0" y="452671"/>
            <a:ext cx="12192000" cy="5952657"/>
          </a:xfrm>
          <a:prstGeom prst="rect">
            <a:avLst/>
          </a:prstGeom>
          <a:noFill/>
        </p:spPr>
      </p:pic>
    </p:spTree>
    <p:extLst>
      <p:ext uri="{BB962C8B-B14F-4D97-AF65-F5344CB8AC3E}">
        <p14:creationId xmlns:p14="http://schemas.microsoft.com/office/powerpoint/2010/main" val="2811541242"/>
      </p:ext>
    </p:extLst>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1654272" y="815256"/>
            <a:ext cx="8201891" cy="376236"/>
          </a:xfrm>
        </p:spPr>
        <p:txBody>
          <a:bodyPr/>
          <a:lstStyle/>
          <a:p>
            <a:pPr eaLnBrk="1" hangingPunct="1"/>
            <a:r>
              <a:rPr lang="en-US" altLang="zh-TW" dirty="0" smtClean="0">
                <a:ea typeface="新細明體" pitchFamily="18" charset="-120"/>
              </a:rPr>
              <a:t>Terminology III</a:t>
            </a:r>
          </a:p>
        </p:txBody>
      </p:sp>
      <p:sp>
        <p:nvSpPr>
          <p:cNvPr id="8198" name="Rectangle 3"/>
          <p:cNvSpPr>
            <a:spLocks noGrp="1" noChangeArrowheads="1"/>
          </p:cNvSpPr>
          <p:nvPr>
            <p:ph type="body" idx="1"/>
          </p:nvPr>
        </p:nvSpPr>
        <p:spPr>
          <a:xfrm>
            <a:off x="609600" y="1371600"/>
            <a:ext cx="10972800" cy="2819400"/>
          </a:xfrm>
        </p:spPr>
        <p:txBody>
          <a:bodyPr/>
          <a:lstStyle/>
          <a:p>
            <a:pPr eaLnBrk="1" hangingPunct="1">
              <a:lnSpc>
                <a:spcPct val="90000"/>
              </a:lnSpc>
            </a:pPr>
            <a:r>
              <a:rPr lang="en-US" altLang="zh-TW" sz="2800" smtClean="0">
                <a:ea typeface="新細明體" pitchFamily="18" charset="-120"/>
              </a:rPr>
              <a:t>If two nodes have the same parent, they are </a:t>
            </a:r>
            <a:r>
              <a:rPr lang="en-US" altLang="zh-TW" sz="2800" smtClean="0">
                <a:solidFill>
                  <a:srgbClr val="FF3300"/>
                </a:solidFill>
                <a:ea typeface="新細明體" pitchFamily="18" charset="-120"/>
              </a:rPr>
              <a:t>siblings</a:t>
            </a:r>
            <a:r>
              <a:rPr lang="en-US" altLang="zh-TW" sz="2800" smtClean="0">
                <a:ea typeface="新細明體" pitchFamily="18" charset="-120"/>
              </a:rPr>
              <a:t>.</a:t>
            </a:r>
          </a:p>
          <a:p>
            <a:pPr eaLnBrk="1" hangingPunct="1">
              <a:lnSpc>
                <a:spcPct val="90000"/>
              </a:lnSpc>
            </a:pPr>
            <a:r>
              <a:rPr lang="en-US" altLang="zh-TW" sz="2800" smtClean="0">
                <a:ea typeface="新細明體" pitchFamily="18" charset="-120"/>
              </a:rPr>
              <a:t>A node u is an </a:t>
            </a:r>
            <a:r>
              <a:rPr lang="en-US" altLang="zh-TW" sz="2800" smtClean="0">
                <a:solidFill>
                  <a:srgbClr val="FF3300"/>
                </a:solidFill>
                <a:ea typeface="新細明體" pitchFamily="18" charset="-120"/>
              </a:rPr>
              <a:t>ancestor</a:t>
            </a:r>
            <a:r>
              <a:rPr lang="en-US" altLang="zh-TW" sz="2800" smtClean="0">
                <a:ea typeface="新細明體" pitchFamily="18" charset="-120"/>
              </a:rPr>
              <a:t> of v if u is parent of v or parent of parent of v or …</a:t>
            </a:r>
          </a:p>
          <a:p>
            <a:pPr eaLnBrk="1" hangingPunct="1">
              <a:lnSpc>
                <a:spcPct val="90000"/>
              </a:lnSpc>
            </a:pPr>
            <a:r>
              <a:rPr lang="en-US" altLang="zh-TW" sz="2800" smtClean="0">
                <a:ea typeface="新細明體" pitchFamily="18" charset="-120"/>
              </a:rPr>
              <a:t>A node v is a </a:t>
            </a:r>
            <a:r>
              <a:rPr lang="en-US" altLang="zh-TW" sz="2800" smtClean="0">
                <a:solidFill>
                  <a:srgbClr val="FF3300"/>
                </a:solidFill>
                <a:ea typeface="新細明體" pitchFamily="18" charset="-120"/>
              </a:rPr>
              <a:t>descendent </a:t>
            </a:r>
            <a:r>
              <a:rPr lang="en-US" altLang="zh-TW" sz="2800" smtClean="0">
                <a:ea typeface="新細明體" pitchFamily="18" charset="-120"/>
              </a:rPr>
              <a:t>of u if v is child of v or child of child of v or …</a:t>
            </a:r>
          </a:p>
        </p:txBody>
      </p:sp>
      <p:grpSp>
        <p:nvGrpSpPr>
          <p:cNvPr id="8199" name="Group 23"/>
          <p:cNvGrpSpPr>
            <a:grpSpLocks/>
          </p:cNvGrpSpPr>
          <p:nvPr/>
        </p:nvGrpSpPr>
        <p:grpSpPr bwMode="auto">
          <a:xfrm>
            <a:off x="1625601" y="3886200"/>
            <a:ext cx="8868833" cy="2179638"/>
            <a:chOff x="768" y="2713"/>
            <a:chExt cx="4190" cy="1373"/>
          </a:xfrm>
        </p:grpSpPr>
        <p:sp>
          <p:nvSpPr>
            <p:cNvPr id="8200" name="Oval 4"/>
            <p:cNvSpPr>
              <a:spLocks noChangeArrowheads="1"/>
            </p:cNvSpPr>
            <p:nvPr/>
          </p:nvSpPr>
          <p:spPr bwMode="auto">
            <a:xfrm>
              <a:off x="3978" y="2713"/>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u</a:t>
              </a:r>
            </a:p>
          </p:txBody>
        </p:sp>
        <p:sp>
          <p:nvSpPr>
            <p:cNvPr id="8201" name="Oval 5"/>
            <p:cNvSpPr>
              <a:spLocks noChangeArrowheads="1"/>
            </p:cNvSpPr>
            <p:nvPr/>
          </p:nvSpPr>
          <p:spPr bwMode="auto">
            <a:xfrm>
              <a:off x="3696" y="3264"/>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v</a:t>
              </a:r>
            </a:p>
          </p:txBody>
        </p:sp>
        <p:sp>
          <p:nvSpPr>
            <p:cNvPr id="8202" name="Oval 6"/>
            <p:cNvSpPr>
              <a:spLocks noChangeArrowheads="1"/>
            </p:cNvSpPr>
            <p:nvPr/>
          </p:nvSpPr>
          <p:spPr bwMode="auto">
            <a:xfrm>
              <a:off x="4353" y="3264"/>
              <a:ext cx="248"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w</a:t>
              </a:r>
            </a:p>
          </p:txBody>
        </p:sp>
        <p:sp>
          <p:nvSpPr>
            <p:cNvPr id="8203" name="Oval 7"/>
            <p:cNvSpPr>
              <a:spLocks noChangeArrowheads="1"/>
            </p:cNvSpPr>
            <p:nvPr/>
          </p:nvSpPr>
          <p:spPr bwMode="auto">
            <a:xfrm>
              <a:off x="3360" y="3840"/>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04" name="Oval 8"/>
            <p:cNvSpPr>
              <a:spLocks noChangeArrowheads="1"/>
            </p:cNvSpPr>
            <p:nvPr/>
          </p:nvSpPr>
          <p:spPr bwMode="auto">
            <a:xfrm>
              <a:off x="3984" y="3840"/>
              <a:ext cx="248"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05" name="Oval 9"/>
            <p:cNvSpPr>
              <a:spLocks noChangeArrowheads="1"/>
            </p:cNvSpPr>
            <p:nvPr/>
          </p:nvSpPr>
          <p:spPr bwMode="auto">
            <a:xfrm>
              <a:off x="4316" y="3849"/>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06" name="Oval 10"/>
            <p:cNvSpPr>
              <a:spLocks noChangeArrowheads="1"/>
            </p:cNvSpPr>
            <p:nvPr/>
          </p:nvSpPr>
          <p:spPr bwMode="auto">
            <a:xfrm>
              <a:off x="4711" y="3866"/>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07" name="Line 11"/>
            <p:cNvSpPr>
              <a:spLocks noChangeShapeType="1"/>
            </p:cNvSpPr>
            <p:nvPr/>
          </p:nvSpPr>
          <p:spPr bwMode="auto">
            <a:xfrm flipH="1">
              <a:off x="3868" y="2936"/>
              <a:ext cx="207" cy="33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08" name="Line 12"/>
            <p:cNvSpPr>
              <a:spLocks noChangeShapeType="1"/>
            </p:cNvSpPr>
            <p:nvPr/>
          </p:nvSpPr>
          <p:spPr bwMode="auto">
            <a:xfrm>
              <a:off x="4169" y="2919"/>
              <a:ext cx="244" cy="33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09" name="Line 13"/>
            <p:cNvSpPr>
              <a:spLocks noChangeShapeType="1"/>
            </p:cNvSpPr>
            <p:nvPr/>
          </p:nvSpPr>
          <p:spPr bwMode="auto">
            <a:xfrm flipH="1">
              <a:off x="3456" y="3471"/>
              <a:ext cx="299" cy="369"/>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10" name="Line 14"/>
            <p:cNvSpPr>
              <a:spLocks noChangeShapeType="1"/>
            </p:cNvSpPr>
            <p:nvPr/>
          </p:nvSpPr>
          <p:spPr bwMode="auto">
            <a:xfrm>
              <a:off x="3888" y="3456"/>
              <a:ext cx="192" cy="38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11" name="Line 15"/>
            <p:cNvSpPr>
              <a:spLocks noChangeShapeType="1"/>
            </p:cNvSpPr>
            <p:nvPr/>
          </p:nvSpPr>
          <p:spPr bwMode="auto">
            <a:xfrm flipH="1">
              <a:off x="4394" y="3487"/>
              <a:ext cx="132" cy="351"/>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12" name="Line 16"/>
            <p:cNvSpPr>
              <a:spLocks noChangeShapeType="1"/>
            </p:cNvSpPr>
            <p:nvPr/>
          </p:nvSpPr>
          <p:spPr bwMode="auto">
            <a:xfrm>
              <a:off x="4545" y="3487"/>
              <a:ext cx="263" cy="368"/>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13" name="Oval 17"/>
            <p:cNvSpPr>
              <a:spLocks noChangeArrowheads="1"/>
            </p:cNvSpPr>
            <p:nvPr/>
          </p:nvSpPr>
          <p:spPr bwMode="auto">
            <a:xfrm>
              <a:off x="3696" y="3840"/>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x</a:t>
              </a:r>
            </a:p>
          </p:txBody>
        </p:sp>
        <p:sp>
          <p:nvSpPr>
            <p:cNvPr id="8214" name="Line 18"/>
            <p:cNvSpPr>
              <a:spLocks noChangeShapeType="1"/>
            </p:cNvSpPr>
            <p:nvPr/>
          </p:nvSpPr>
          <p:spPr bwMode="auto">
            <a:xfrm flipH="1">
              <a:off x="3840" y="3504"/>
              <a:ext cx="0" cy="336"/>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15" name="Text Box 22"/>
            <p:cNvSpPr txBox="1">
              <a:spLocks noChangeArrowheads="1"/>
            </p:cNvSpPr>
            <p:nvPr/>
          </p:nvSpPr>
          <p:spPr bwMode="auto">
            <a:xfrm>
              <a:off x="768" y="3072"/>
              <a:ext cx="1951"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r>
                <a:rPr kumimoji="1" lang="en-US" altLang="zh-TW" sz="2400">
                  <a:solidFill>
                    <a:schemeClr val="accent2"/>
                  </a:solidFill>
                  <a:latin typeface="Tahoma" pitchFamily="34" charset="0"/>
                </a:rPr>
                <a:t>v and w are siblings</a:t>
              </a:r>
            </a:p>
            <a:p>
              <a:pPr eaLnBrk="1" hangingPunct="1"/>
              <a:r>
                <a:rPr kumimoji="1" lang="en-US" altLang="zh-TW" sz="2400">
                  <a:solidFill>
                    <a:schemeClr val="accent2"/>
                  </a:solidFill>
                  <a:latin typeface="Tahoma" pitchFamily="34" charset="0"/>
                </a:rPr>
                <a:t>u and v are ancestors of x</a:t>
              </a:r>
            </a:p>
            <a:p>
              <a:pPr eaLnBrk="1" hangingPunct="1"/>
              <a:r>
                <a:rPr kumimoji="1" lang="en-US" altLang="zh-TW" sz="2400">
                  <a:solidFill>
                    <a:schemeClr val="accent2"/>
                  </a:solidFill>
                  <a:latin typeface="Tahoma" pitchFamily="34" charset="0"/>
                </a:rPr>
                <a:t>v and x are descendents of u</a:t>
              </a:r>
            </a:p>
          </p:txBody>
        </p:sp>
      </p:grpSp>
    </p:spTree>
    <p:extLst>
      <p:ext uri="{BB962C8B-B14F-4D97-AF65-F5344CB8AC3E}">
        <p14:creationId xmlns:p14="http://schemas.microsoft.com/office/powerpoint/2010/main" val="27665112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Grp="1" noChangeArrowheads="1"/>
          </p:cNvSpPr>
          <p:nvPr>
            <p:ph type="title"/>
          </p:nvPr>
        </p:nvSpPr>
        <p:spPr>
          <a:xfrm>
            <a:off x="1584036" y="732129"/>
            <a:ext cx="8201891" cy="376236"/>
          </a:xfrm>
        </p:spPr>
        <p:txBody>
          <a:bodyPr/>
          <a:lstStyle/>
          <a:p>
            <a:pPr eaLnBrk="1" hangingPunct="1"/>
            <a:r>
              <a:rPr lang="en-US" altLang="zh-TW" dirty="0" smtClean="0">
                <a:ea typeface="新細明體" pitchFamily="18" charset="-120"/>
              </a:rPr>
              <a:t>Terminology IV</a:t>
            </a:r>
          </a:p>
        </p:txBody>
      </p:sp>
      <p:sp>
        <p:nvSpPr>
          <p:cNvPr id="9222" name="Rectangle 3"/>
          <p:cNvSpPr>
            <a:spLocks noGrp="1" noChangeArrowheads="1"/>
          </p:cNvSpPr>
          <p:nvPr>
            <p:ph type="body" idx="1"/>
          </p:nvPr>
        </p:nvSpPr>
        <p:spPr>
          <a:xfrm>
            <a:off x="577272" y="1873973"/>
            <a:ext cx="11508509" cy="5634182"/>
          </a:xfrm>
          <a:noFill/>
          <a:extLst>
            <a:ext uri="{91240B29-F687-4F45-9708-019B960494DF}">
              <a14:hiddenLine xmlns:a14="http://schemas.microsoft.com/office/drawing/2010/main" w="9525">
                <a:solidFill>
                  <a:srgbClr val="FF3300"/>
                </a:solidFill>
                <a:miter lim="800000"/>
                <a:headEnd/>
                <a:tailEnd/>
              </a14:hiddenLine>
            </a:ext>
          </a:extLst>
        </p:spPr>
        <p:txBody>
          <a:bodyPr/>
          <a:lstStyle/>
          <a:p>
            <a:pPr eaLnBrk="1" hangingPunct="1"/>
            <a:r>
              <a:rPr lang="en-US" altLang="zh-TW" dirty="0" smtClean="0">
                <a:ea typeface="新細明體" pitchFamily="18" charset="-120"/>
              </a:rPr>
              <a:t>A </a:t>
            </a:r>
            <a:r>
              <a:rPr lang="en-US" altLang="zh-TW" dirty="0" err="1" smtClean="0">
                <a:solidFill>
                  <a:srgbClr val="FF3300"/>
                </a:solidFill>
                <a:ea typeface="新細明體" pitchFamily="18" charset="-120"/>
              </a:rPr>
              <a:t>subtree</a:t>
            </a:r>
            <a:r>
              <a:rPr lang="en-US" altLang="zh-TW" dirty="0" smtClean="0">
                <a:ea typeface="新細明體" pitchFamily="18" charset="-120"/>
              </a:rPr>
              <a:t> is any node together with all its descendants.</a:t>
            </a:r>
          </a:p>
        </p:txBody>
      </p:sp>
      <p:grpSp>
        <p:nvGrpSpPr>
          <p:cNvPr id="9223" name="Group 35"/>
          <p:cNvGrpSpPr>
            <a:grpSpLocks/>
          </p:cNvGrpSpPr>
          <p:nvPr/>
        </p:nvGrpSpPr>
        <p:grpSpPr bwMode="auto">
          <a:xfrm>
            <a:off x="1807634" y="3048001"/>
            <a:ext cx="7251700" cy="2373313"/>
            <a:chOff x="854" y="2229"/>
            <a:chExt cx="3426" cy="1495"/>
          </a:xfrm>
        </p:grpSpPr>
        <p:sp>
          <p:nvSpPr>
            <p:cNvPr id="9224" name="Oval 4"/>
            <p:cNvSpPr>
              <a:spLocks noChangeArrowheads="1"/>
            </p:cNvSpPr>
            <p:nvPr/>
          </p:nvSpPr>
          <p:spPr bwMode="auto">
            <a:xfrm>
              <a:off x="1482" y="2329"/>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9225" name="Oval 5"/>
            <p:cNvSpPr>
              <a:spLocks noChangeArrowheads="1"/>
            </p:cNvSpPr>
            <p:nvPr/>
          </p:nvSpPr>
          <p:spPr bwMode="auto">
            <a:xfrm>
              <a:off x="1200" y="2880"/>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v</a:t>
              </a:r>
            </a:p>
          </p:txBody>
        </p:sp>
        <p:sp>
          <p:nvSpPr>
            <p:cNvPr id="9226" name="Oval 6"/>
            <p:cNvSpPr>
              <a:spLocks noChangeArrowheads="1"/>
            </p:cNvSpPr>
            <p:nvPr/>
          </p:nvSpPr>
          <p:spPr bwMode="auto">
            <a:xfrm>
              <a:off x="1857" y="2880"/>
              <a:ext cx="248"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9227" name="Oval 7"/>
            <p:cNvSpPr>
              <a:spLocks noChangeArrowheads="1"/>
            </p:cNvSpPr>
            <p:nvPr/>
          </p:nvSpPr>
          <p:spPr bwMode="auto">
            <a:xfrm>
              <a:off x="864" y="3456"/>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8" name="Oval 8"/>
            <p:cNvSpPr>
              <a:spLocks noChangeArrowheads="1"/>
            </p:cNvSpPr>
            <p:nvPr/>
          </p:nvSpPr>
          <p:spPr bwMode="auto">
            <a:xfrm>
              <a:off x="1488" y="3456"/>
              <a:ext cx="248"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9" name="Oval 9"/>
            <p:cNvSpPr>
              <a:spLocks noChangeArrowheads="1"/>
            </p:cNvSpPr>
            <p:nvPr/>
          </p:nvSpPr>
          <p:spPr bwMode="auto">
            <a:xfrm>
              <a:off x="1820" y="3465"/>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30" name="Oval 10"/>
            <p:cNvSpPr>
              <a:spLocks noChangeArrowheads="1"/>
            </p:cNvSpPr>
            <p:nvPr/>
          </p:nvSpPr>
          <p:spPr bwMode="auto">
            <a:xfrm>
              <a:off x="2215" y="3482"/>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31" name="Line 11"/>
            <p:cNvSpPr>
              <a:spLocks noChangeShapeType="1"/>
            </p:cNvSpPr>
            <p:nvPr/>
          </p:nvSpPr>
          <p:spPr bwMode="auto">
            <a:xfrm flipH="1">
              <a:off x="1372" y="2552"/>
              <a:ext cx="207" cy="33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32" name="Line 12"/>
            <p:cNvSpPr>
              <a:spLocks noChangeShapeType="1"/>
            </p:cNvSpPr>
            <p:nvPr/>
          </p:nvSpPr>
          <p:spPr bwMode="auto">
            <a:xfrm>
              <a:off x="1673" y="2535"/>
              <a:ext cx="244" cy="33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33" name="Line 13"/>
            <p:cNvSpPr>
              <a:spLocks noChangeShapeType="1"/>
            </p:cNvSpPr>
            <p:nvPr/>
          </p:nvSpPr>
          <p:spPr bwMode="auto">
            <a:xfrm flipH="1">
              <a:off x="960" y="3087"/>
              <a:ext cx="299" cy="369"/>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34" name="Line 14"/>
            <p:cNvSpPr>
              <a:spLocks noChangeShapeType="1"/>
            </p:cNvSpPr>
            <p:nvPr/>
          </p:nvSpPr>
          <p:spPr bwMode="auto">
            <a:xfrm>
              <a:off x="1392" y="3072"/>
              <a:ext cx="192" cy="38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35" name="Line 15"/>
            <p:cNvSpPr>
              <a:spLocks noChangeShapeType="1"/>
            </p:cNvSpPr>
            <p:nvPr/>
          </p:nvSpPr>
          <p:spPr bwMode="auto">
            <a:xfrm flipH="1">
              <a:off x="1898" y="3103"/>
              <a:ext cx="132" cy="351"/>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36" name="Line 16"/>
            <p:cNvSpPr>
              <a:spLocks noChangeShapeType="1"/>
            </p:cNvSpPr>
            <p:nvPr/>
          </p:nvSpPr>
          <p:spPr bwMode="auto">
            <a:xfrm>
              <a:off x="2049" y="3103"/>
              <a:ext cx="263" cy="368"/>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37" name="Oval 17"/>
            <p:cNvSpPr>
              <a:spLocks noChangeArrowheads="1"/>
            </p:cNvSpPr>
            <p:nvPr/>
          </p:nvSpPr>
          <p:spPr bwMode="auto">
            <a:xfrm>
              <a:off x="1200" y="3456"/>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9238" name="Line 18"/>
            <p:cNvSpPr>
              <a:spLocks noChangeShapeType="1"/>
            </p:cNvSpPr>
            <p:nvPr/>
          </p:nvSpPr>
          <p:spPr bwMode="auto">
            <a:xfrm flipH="1">
              <a:off x="1344" y="3120"/>
              <a:ext cx="0" cy="336"/>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39" name="Oval 26"/>
            <p:cNvSpPr>
              <a:spLocks noChangeArrowheads="1"/>
            </p:cNvSpPr>
            <p:nvPr/>
          </p:nvSpPr>
          <p:spPr bwMode="auto">
            <a:xfrm>
              <a:off x="3744" y="2928"/>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v</a:t>
              </a:r>
            </a:p>
          </p:txBody>
        </p:sp>
        <p:sp>
          <p:nvSpPr>
            <p:cNvPr id="9240" name="Oval 27"/>
            <p:cNvSpPr>
              <a:spLocks noChangeArrowheads="1"/>
            </p:cNvSpPr>
            <p:nvPr/>
          </p:nvSpPr>
          <p:spPr bwMode="auto">
            <a:xfrm>
              <a:off x="3408" y="3504"/>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41" name="Oval 28"/>
            <p:cNvSpPr>
              <a:spLocks noChangeArrowheads="1"/>
            </p:cNvSpPr>
            <p:nvPr/>
          </p:nvSpPr>
          <p:spPr bwMode="auto">
            <a:xfrm>
              <a:off x="4032" y="3504"/>
              <a:ext cx="248"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42" name="Line 29"/>
            <p:cNvSpPr>
              <a:spLocks noChangeShapeType="1"/>
            </p:cNvSpPr>
            <p:nvPr/>
          </p:nvSpPr>
          <p:spPr bwMode="auto">
            <a:xfrm flipH="1">
              <a:off x="3504" y="3135"/>
              <a:ext cx="299" cy="369"/>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43" name="Line 30"/>
            <p:cNvSpPr>
              <a:spLocks noChangeShapeType="1"/>
            </p:cNvSpPr>
            <p:nvPr/>
          </p:nvSpPr>
          <p:spPr bwMode="auto">
            <a:xfrm>
              <a:off x="3936" y="3120"/>
              <a:ext cx="192" cy="38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44" name="Oval 31"/>
            <p:cNvSpPr>
              <a:spLocks noChangeArrowheads="1"/>
            </p:cNvSpPr>
            <p:nvPr/>
          </p:nvSpPr>
          <p:spPr bwMode="auto">
            <a:xfrm>
              <a:off x="3744" y="3504"/>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9245" name="Line 32"/>
            <p:cNvSpPr>
              <a:spLocks noChangeShapeType="1"/>
            </p:cNvSpPr>
            <p:nvPr/>
          </p:nvSpPr>
          <p:spPr bwMode="auto">
            <a:xfrm flipH="1">
              <a:off x="3888" y="3168"/>
              <a:ext cx="0" cy="336"/>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46" name="Text Box 33"/>
            <p:cNvSpPr txBox="1">
              <a:spLocks noChangeArrowheads="1"/>
            </p:cNvSpPr>
            <p:nvPr/>
          </p:nvSpPr>
          <p:spPr bwMode="auto">
            <a:xfrm>
              <a:off x="854" y="2229"/>
              <a:ext cx="17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r>
                <a:rPr kumimoji="1" lang="en-US" altLang="zh-TW" sz="2400">
                  <a:solidFill>
                    <a:srgbClr val="FF3300"/>
                  </a:solidFill>
                  <a:latin typeface="Tahoma" pitchFamily="34" charset="0"/>
                </a:rPr>
                <a:t>T</a:t>
              </a:r>
            </a:p>
          </p:txBody>
        </p:sp>
        <p:sp>
          <p:nvSpPr>
            <p:cNvPr id="9247" name="Text Box 34"/>
            <p:cNvSpPr txBox="1">
              <a:spLocks noChangeArrowheads="1"/>
            </p:cNvSpPr>
            <p:nvPr/>
          </p:nvSpPr>
          <p:spPr bwMode="auto">
            <a:xfrm>
              <a:off x="3254" y="2517"/>
              <a:ext cx="100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r>
                <a:rPr kumimoji="1" lang="en-US" altLang="zh-TW" sz="2400">
                  <a:solidFill>
                    <a:srgbClr val="FF3300"/>
                  </a:solidFill>
                  <a:latin typeface="Tahoma" pitchFamily="34" charset="0"/>
                </a:rPr>
                <a:t>A subtree of T</a:t>
              </a:r>
            </a:p>
          </p:txBody>
        </p:sp>
      </p:grpSp>
    </p:spTree>
    <p:extLst>
      <p:ext uri="{BB962C8B-B14F-4D97-AF65-F5344CB8AC3E}">
        <p14:creationId xmlns:p14="http://schemas.microsoft.com/office/powerpoint/2010/main" val="22503468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2"/>
          <p:cNvSpPr>
            <a:spLocks noGrp="1" noChangeArrowheads="1"/>
          </p:cNvSpPr>
          <p:nvPr>
            <p:ph type="title"/>
          </p:nvPr>
        </p:nvSpPr>
        <p:spPr>
          <a:xfrm>
            <a:off x="1692370" y="690565"/>
            <a:ext cx="8201891" cy="376236"/>
          </a:xfrm>
        </p:spPr>
        <p:txBody>
          <a:bodyPr/>
          <a:lstStyle/>
          <a:p>
            <a:pPr eaLnBrk="1" hangingPunct="1"/>
            <a:r>
              <a:rPr lang="en-US" altLang="zh-TW" dirty="0" smtClean="0">
                <a:ea typeface="新細明體" pitchFamily="18" charset="-120"/>
              </a:rPr>
              <a:t>Terminology V</a:t>
            </a:r>
          </a:p>
        </p:txBody>
      </p:sp>
      <p:sp>
        <p:nvSpPr>
          <p:cNvPr id="10246" name="Rectangle 3"/>
          <p:cNvSpPr>
            <a:spLocks noGrp="1" noChangeArrowheads="1"/>
          </p:cNvSpPr>
          <p:nvPr>
            <p:ph type="body" idx="1"/>
          </p:nvPr>
        </p:nvSpPr>
        <p:spPr>
          <a:xfrm>
            <a:off x="609600" y="1371601"/>
            <a:ext cx="10972800" cy="4754563"/>
          </a:xfrm>
        </p:spPr>
        <p:txBody>
          <a:bodyPr/>
          <a:lstStyle/>
          <a:p>
            <a:pPr eaLnBrk="1" hangingPunct="1"/>
            <a:r>
              <a:rPr lang="en-US" altLang="zh-TW" sz="2400" smtClean="0">
                <a:solidFill>
                  <a:srgbClr val="FF3300"/>
                </a:solidFill>
                <a:ea typeface="新細明體" pitchFamily="18" charset="-120"/>
              </a:rPr>
              <a:t>Level of a node n:</a:t>
            </a:r>
            <a:r>
              <a:rPr lang="en-US" altLang="zh-TW" sz="2400" smtClean="0">
                <a:ea typeface="新細明體" pitchFamily="18" charset="-120"/>
              </a:rPr>
              <a:t> number of nodes on the path from root to node n</a:t>
            </a:r>
          </a:p>
          <a:p>
            <a:pPr eaLnBrk="1" hangingPunct="1"/>
            <a:r>
              <a:rPr lang="en-US" altLang="zh-TW" sz="2400" smtClean="0">
                <a:solidFill>
                  <a:srgbClr val="FF3300"/>
                </a:solidFill>
                <a:ea typeface="新細明體" pitchFamily="18" charset="-120"/>
              </a:rPr>
              <a:t>Height of a tree:</a:t>
            </a:r>
            <a:r>
              <a:rPr lang="en-US" altLang="zh-TW" sz="2400" smtClean="0">
                <a:solidFill>
                  <a:schemeClr val="folHlink"/>
                </a:solidFill>
                <a:ea typeface="新細明體" pitchFamily="18" charset="-120"/>
              </a:rPr>
              <a:t> </a:t>
            </a:r>
            <a:r>
              <a:rPr lang="en-US" altLang="zh-TW" sz="2400" smtClean="0">
                <a:ea typeface="新細明體" pitchFamily="18" charset="-120"/>
              </a:rPr>
              <a:t>maximum level among all of its node</a:t>
            </a:r>
          </a:p>
          <a:p>
            <a:pPr eaLnBrk="1" hangingPunct="1"/>
            <a:endParaRPr lang="en-US" altLang="zh-TW" sz="2400" smtClean="0">
              <a:ea typeface="新細明體" pitchFamily="18" charset="-120"/>
            </a:endParaRPr>
          </a:p>
        </p:txBody>
      </p:sp>
      <p:grpSp>
        <p:nvGrpSpPr>
          <p:cNvPr id="10247" name="Group 32"/>
          <p:cNvGrpSpPr>
            <a:grpSpLocks/>
          </p:cNvGrpSpPr>
          <p:nvPr/>
        </p:nvGrpSpPr>
        <p:grpSpPr bwMode="auto">
          <a:xfrm>
            <a:off x="372533" y="2971800"/>
            <a:ext cx="10905067" cy="3124200"/>
            <a:chOff x="516" y="2265"/>
            <a:chExt cx="5152" cy="1968"/>
          </a:xfrm>
        </p:grpSpPr>
        <p:sp>
          <p:nvSpPr>
            <p:cNvPr id="10248" name="Oval 4"/>
            <p:cNvSpPr>
              <a:spLocks noChangeArrowheads="1"/>
            </p:cNvSpPr>
            <p:nvPr/>
          </p:nvSpPr>
          <p:spPr bwMode="auto">
            <a:xfrm>
              <a:off x="3359" y="2280"/>
              <a:ext cx="247" cy="220"/>
            </a:xfrm>
            <a:prstGeom prst="ellipse">
              <a:avLst/>
            </a:prstGeom>
            <a:solidFill>
              <a:schemeClr val="hlink"/>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249" name="Oval 5"/>
            <p:cNvSpPr>
              <a:spLocks noChangeArrowheads="1"/>
            </p:cNvSpPr>
            <p:nvPr/>
          </p:nvSpPr>
          <p:spPr bwMode="auto">
            <a:xfrm>
              <a:off x="3077" y="2831"/>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250" name="Oval 6"/>
            <p:cNvSpPr>
              <a:spLocks noChangeArrowheads="1"/>
            </p:cNvSpPr>
            <p:nvPr/>
          </p:nvSpPr>
          <p:spPr bwMode="auto">
            <a:xfrm>
              <a:off x="3734" y="2831"/>
              <a:ext cx="248"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251" name="Oval 7"/>
            <p:cNvSpPr>
              <a:spLocks noChangeArrowheads="1"/>
            </p:cNvSpPr>
            <p:nvPr/>
          </p:nvSpPr>
          <p:spPr bwMode="auto">
            <a:xfrm>
              <a:off x="2544" y="3408"/>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252" name="Oval 8"/>
            <p:cNvSpPr>
              <a:spLocks noChangeArrowheads="1"/>
            </p:cNvSpPr>
            <p:nvPr/>
          </p:nvSpPr>
          <p:spPr bwMode="auto">
            <a:xfrm>
              <a:off x="3374" y="3344"/>
              <a:ext cx="248"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253" name="Line 10"/>
            <p:cNvSpPr>
              <a:spLocks noChangeShapeType="1"/>
            </p:cNvSpPr>
            <p:nvPr/>
          </p:nvSpPr>
          <p:spPr bwMode="auto">
            <a:xfrm flipH="1">
              <a:off x="3249" y="2503"/>
              <a:ext cx="207" cy="33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254" name="Line 11"/>
            <p:cNvSpPr>
              <a:spLocks noChangeShapeType="1"/>
            </p:cNvSpPr>
            <p:nvPr/>
          </p:nvSpPr>
          <p:spPr bwMode="auto">
            <a:xfrm>
              <a:off x="3550" y="2486"/>
              <a:ext cx="244" cy="33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255" name="Line 12"/>
            <p:cNvSpPr>
              <a:spLocks noChangeShapeType="1"/>
            </p:cNvSpPr>
            <p:nvPr/>
          </p:nvSpPr>
          <p:spPr bwMode="auto">
            <a:xfrm flipH="1">
              <a:off x="2679" y="3038"/>
              <a:ext cx="457" cy="393"/>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256" name="Line 13"/>
            <p:cNvSpPr>
              <a:spLocks noChangeShapeType="1"/>
            </p:cNvSpPr>
            <p:nvPr/>
          </p:nvSpPr>
          <p:spPr bwMode="auto">
            <a:xfrm>
              <a:off x="3211" y="3054"/>
              <a:ext cx="239" cy="296"/>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257" name="Oval 15"/>
            <p:cNvSpPr>
              <a:spLocks noChangeArrowheads="1"/>
            </p:cNvSpPr>
            <p:nvPr/>
          </p:nvSpPr>
          <p:spPr bwMode="auto">
            <a:xfrm>
              <a:off x="3225" y="3984"/>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258" name="Oval 16"/>
            <p:cNvSpPr>
              <a:spLocks noChangeArrowheads="1"/>
            </p:cNvSpPr>
            <p:nvPr/>
          </p:nvSpPr>
          <p:spPr bwMode="auto">
            <a:xfrm>
              <a:off x="3844" y="3953"/>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259" name="Line 17"/>
            <p:cNvSpPr>
              <a:spLocks noChangeShapeType="1"/>
            </p:cNvSpPr>
            <p:nvPr/>
          </p:nvSpPr>
          <p:spPr bwMode="auto">
            <a:xfrm flipH="1">
              <a:off x="3383" y="3566"/>
              <a:ext cx="140" cy="407"/>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260" name="Line 18"/>
            <p:cNvSpPr>
              <a:spLocks noChangeShapeType="1"/>
            </p:cNvSpPr>
            <p:nvPr/>
          </p:nvSpPr>
          <p:spPr bwMode="auto">
            <a:xfrm>
              <a:off x="3558" y="3558"/>
              <a:ext cx="367" cy="392"/>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261" name="Text Box 19"/>
            <p:cNvSpPr txBox="1">
              <a:spLocks noChangeArrowheads="1"/>
            </p:cNvSpPr>
            <p:nvPr/>
          </p:nvSpPr>
          <p:spPr bwMode="auto">
            <a:xfrm>
              <a:off x="3372" y="3297"/>
              <a:ext cx="2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spcBef>
                  <a:spcPct val="50000"/>
                </a:spcBef>
              </a:pPr>
              <a:r>
                <a:rPr lang="en-US" altLang="zh-TW" sz="2800" b="1">
                  <a:solidFill>
                    <a:schemeClr val="folHlink"/>
                  </a:solidFill>
                  <a:latin typeface="Times New Roman" pitchFamily="18" charset="0"/>
                </a:rPr>
                <a:t>n</a:t>
              </a:r>
            </a:p>
          </p:txBody>
        </p:sp>
        <p:sp>
          <p:nvSpPr>
            <p:cNvPr id="10262" name="Line 20"/>
            <p:cNvSpPr>
              <a:spLocks noChangeShapeType="1"/>
            </p:cNvSpPr>
            <p:nvPr/>
          </p:nvSpPr>
          <p:spPr bwMode="auto">
            <a:xfrm>
              <a:off x="1812" y="2633"/>
              <a:ext cx="379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0263" name="Line 21"/>
            <p:cNvSpPr>
              <a:spLocks noChangeShapeType="1"/>
            </p:cNvSpPr>
            <p:nvPr/>
          </p:nvSpPr>
          <p:spPr bwMode="auto">
            <a:xfrm>
              <a:off x="1844" y="3121"/>
              <a:ext cx="379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0264" name="Line 22"/>
            <p:cNvSpPr>
              <a:spLocks noChangeShapeType="1"/>
            </p:cNvSpPr>
            <p:nvPr/>
          </p:nvSpPr>
          <p:spPr bwMode="auto">
            <a:xfrm>
              <a:off x="1876" y="3689"/>
              <a:ext cx="379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0265" name="Text Box 24"/>
            <p:cNvSpPr txBox="1">
              <a:spLocks noChangeArrowheads="1"/>
            </p:cNvSpPr>
            <p:nvPr/>
          </p:nvSpPr>
          <p:spPr bwMode="auto">
            <a:xfrm>
              <a:off x="4492" y="2273"/>
              <a:ext cx="6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spcBef>
                  <a:spcPct val="50000"/>
                </a:spcBef>
              </a:pPr>
              <a:r>
                <a:rPr lang="en-US" altLang="zh-TW" sz="2000">
                  <a:solidFill>
                    <a:schemeClr val="folHlink"/>
                  </a:solidFill>
                  <a:latin typeface="Times New Roman" pitchFamily="18" charset="0"/>
                </a:rPr>
                <a:t>Level 1</a:t>
              </a:r>
            </a:p>
          </p:txBody>
        </p:sp>
        <p:sp>
          <p:nvSpPr>
            <p:cNvPr id="10266" name="Text Box 25"/>
            <p:cNvSpPr txBox="1">
              <a:spLocks noChangeArrowheads="1"/>
            </p:cNvSpPr>
            <p:nvPr/>
          </p:nvSpPr>
          <p:spPr bwMode="auto">
            <a:xfrm>
              <a:off x="4500" y="2737"/>
              <a:ext cx="6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spcBef>
                  <a:spcPct val="50000"/>
                </a:spcBef>
              </a:pPr>
              <a:r>
                <a:rPr lang="en-US" altLang="zh-TW" sz="2000">
                  <a:solidFill>
                    <a:schemeClr val="folHlink"/>
                  </a:solidFill>
                  <a:latin typeface="Times New Roman" pitchFamily="18" charset="0"/>
                </a:rPr>
                <a:t>Level 2</a:t>
              </a:r>
            </a:p>
          </p:txBody>
        </p:sp>
        <p:sp>
          <p:nvSpPr>
            <p:cNvPr id="10267" name="Text Box 26"/>
            <p:cNvSpPr txBox="1">
              <a:spLocks noChangeArrowheads="1"/>
            </p:cNvSpPr>
            <p:nvPr/>
          </p:nvSpPr>
          <p:spPr bwMode="auto">
            <a:xfrm>
              <a:off x="4524" y="3281"/>
              <a:ext cx="6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spcBef>
                  <a:spcPct val="50000"/>
                </a:spcBef>
              </a:pPr>
              <a:r>
                <a:rPr lang="en-US" altLang="zh-TW" sz="2000">
                  <a:solidFill>
                    <a:schemeClr val="folHlink"/>
                  </a:solidFill>
                  <a:latin typeface="Times New Roman" pitchFamily="18" charset="0"/>
                </a:rPr>
                <a:t>Level 3</a:t>
              </a:r>
            </a:p>
          </p:txBody>
        </p:sp>
        <p:sp>
          <p:nvSpPr>
            <p:cNvPr id="10268" name="Text Box 27"/>
            <p:cNvSpPr txBox="1">
              <a:spLocks noChangeArrowheads="1"/>
            </p:cNvSpPr>
            <p:nvPr/>
          </p:nvSpPr>
          <p:spPr bwMode="auto">
            <a:xfrm>
              <a:off x="4540" y="3849"/>
              <a:ext cx="6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spcBef>
                  <a:spcPct val="50000"/>
                </a:spcBef>
              </a:pPr>
              <a:r>
                <a:rPr lang="en-US" altLang="zh-TW" sz="2000">
                  <a:solidFill>
                    <a:schemeClr val="folHlink"/>
                  </a:solidFill>
                  <a:latin typeface="Times New Roman" pitchFamily="18" charset="0"/>
                </a:rPr>
                <a:t>Level 4</a:t>
              </a:r>
            </a:p>
          </p:txBody>
        </p:sp>
        <p:sp>
          <p:nvSpPr>
            <p:cNvPr id="10269" name="Text Box 30"/>
            <p:cNvSpPr txBox="1">
              <a:spLocks noChangeArrowheads="1"/>
            </p:cNvSpPr>
            <p:nvPr/>
          </p:nvSpPr>
          <p:spPr bwMode="auto">
            <a:xfrm>
              <a:off x="516" y="2961"/>
              <a:ext cx="10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spcBef>
                  <a:spcPct val="50000"/>
                </a:spcBef>
              </a:pPr>
              <a:r>
                <a:rPr lang="en-US" altLang="zh-TW" sz="2800" b="1">
                  <a:solidFill>
                    <a:schemeClr val="folHlink"/>
                  </a:solidFill>
                  <a:latin typeface="Times New Roman" pitchFamily="18" charset="0"/>
                </a:rPr>
                <a:t>height=4</a:t>
              </a:r>
            </a:p>
          </p:txBody>
        </p:sp>
        <p:sp>
          <p:nvSpPr>
            <p:cNvPr id="10270" name="Line 31"/>
            <p:cNvSpPr>
              <a:spLocks noChangeShapeType="1"/>
            </p:cNvSpPr>
            <p:nvPr/>
          </p:nvSpPr>
          <p:spPr bwMode="auto">
            <a:xfrm>
              <a:off x="1524" y="2265"/>
              <a:ext cx="0" cy="1968"/>
            </a:xfrm>
            <a:prstGeom prst="line">
              <a:avLst/>
            </a:prstGeom>
            <a:noFill/>
            <a:ln w="9525">
              <a:solidFill>
                <a:schemeClr val="folHlink"/>
              </a:solidFill>
              <a:miter lim="800000"/>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grpSp>
    </p:spTree>
    <p:extLst>
      <p:ext uri="{BB962C8B-B14F-4D97-AF65-F5344CB8AC3E}">
        <p14:creationId xmlns:p14="http://schemas.microsoft.com/office/powerpoint/2010/main" val="14934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noChangeArrowheads="1"/>
          </p:cNvSpPr>
          <p:nvPr>
            <p:ph type="title"/>
          </p:nvPr>
        </p:nvSpPr>
        <p:spPr/>
        <p:txBody>
          <a:bodyPr/>
          <a:lstStyle/>
          <a:p>
            <a:pPr eaLnBrk="1" hangingPunct="1"/>
            <a:r>
              <a:rPr lang="en-US" altLang="zh-TW" smtClean="0">
                <a:ea typeface="新細明體" pitchFamily="18" charset="-120"/>
              </a:rPr>
              <a:t>Binary Tree</a:t>
            </a:r>
          </a:p>
        </p:txBody>
      </p:sp>
      <p:sp>
        <p:nvSpPr>
          <p:cNvPr id="11270" name="Rectangle 3"/>
          <p:cNvSpPr>
            <a:spLocks noGrp="1" noChangeArrowheads="1"/>
          </p:cNvSpPr>
          <p:nvPr>
            <p:ph type="body" idx="1"/>
          </p:nvPr>
        </p:nvSpPr>
        <p:spPr>
          <a:xfrm>
            <a:off x="711200" y="1371600"/>
            <a:ext cx="10972800" cy="2306638"/>
          </a:xfrm>
        </p:spPr>
        <p:txBody>
          <a:bodyPr/>
          <a:lstStyle/>
          <a:p>
            <a:pPr eaLnBrk="1" hangingPunct="1"/>
            <a:r>
              <a:rPr lang="en-US" altLang="zh-TW" sz="2800" smtClean="0">
                <a:ea typeface="新細明體" pitchFamily="18" charset="-120"/>
              </a:rPr>
              <a:t>Binary Tree: Tree in which every node has at most 2 children</a:t>
            </a:r>
          </a:p>
          <a:p>
            <a:pPr eaLnBrk="1" hangingPunct="1"/>
            <a:r>
              <a:rPr lang="en-US" altLang="zh-TW" sz="2800" smtClean="0">
                <a:solidFill>
                  <a:srgbClr val="FF3300"/>
                </a:solidFill>
                <a:ea typeface="新細明體" pitchFamily="18" charset="-120"/>
              </a:rPr>
              <a:t>Left child</a:t>
            </a:r>
            <a:r>
              <a:rPr lang="en-US" altLang="zh-TW" sz="2800" smtClean="0">
                <a:ea typeface="新細明體" pitchFamily="18" charset="-120"/>
              </a:rPr>
              <a:t> of u: the child on the left of u</a:t>
            </a:r>
          </a:p>
          <a:p>
            <a:pPr eaLnBrk="1" hangingPunct="1"/>
            <a:r>
              <a:rPr lang="en-US" altLang="zh-TW" sz="2800" smtClean="0">
                <a:solidFill>
                  <a:srgbClr val="FF3300"/>
                </a:solidFill>
                <a:ea typeface="新細明體" pitchFamily="18" charset="-120"/>
              </a:rPr>
              <a:t>Right child</a:t>
            </a:r>
            <a:r>
              <a:rPr lang="en-US" altLang="zh-TW" sz="2800" smtClean="0">
                <a:ea typeface="新細明體" pitchFamily="18" charset="-120"/>
              </a:rPr>
              <a:t> of u: the child on the right of u</a:t>
            </a:r>
          </a:p>
        </p:txBody>
      </p:sp>
      <p:grpSp>
        <p:nvGrpSpPr>
          <p:cNvPr id="11271" name="Group 30"/>
          <p:cNvGrpSpPr>
            <a:grpSpLocks/>
          </p:cNvGrpSpPr>
          <p:nvPr/>
        </p:nvGrpSpPr>
        <p:grpSpPr bwMode="auto">
          <a:xfrm>
            <a:off x="2540000" y="3581401"/>
            <a:ext cx="6741583" cy="2747963"/>
            <a:chOff x="1200" y="2473"/>
            <a:chExt cx="3185" cy="1731"/>
          </a:xfrm>
        </p:grpSpPr>
        <p:sp>
          <p:nvSpPr>
            <p:cNvPr id="11272" name="Oval 4"/>
            <p:cNvSpPr>
              <a:spLocks noChangeArrowheads="1"/>
            </p:cNvSpPr>
            <p:nvPr/>
          </p:nvSpPr>
          <p:spPr bwMode="auto">
            <a:xfrm>
              <a:off x="1818" y="2473"/>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11273" name="Oval 5"/>
            <p:cNvSpPr>
              <a:spLocks noChangeArrowheads="1"/>
            </p:cNvSpPr>
            <p:nvPr/>
          </p:nvSpPr>
          <p:spPr bwMode="auto">
            <a:xfrm>
              <a:off x="1536" y="3024"/>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u</a:t>
              </a:r>
            </a:p>
          </p:txBody>
        </p:sp>
        <p:sp>
          <p:nvSpPr>
            <p:cNvPr id="11274" name="Oval 6"/>
            <p:cNvSpPr>
              <a:spLocks noChangeArrowheads="1"/>
            </p:cNvSpPr>
            <p:nvPr/>
          </p:nvSpPr>
          <p:spPr bwMode="auto">
            <a:xfrm>
              <a:off x="2193" y="3024"/>
              <a:ext cx="248"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11275" name="Oval 7"/>
            <p:cNvSpPr>
              <a:spLocks noChangeArrowheads="1"/>
            </p:cNvSpPr>
            <p:nvPr/>
          </p:nvSpPr>
          <p:spPr bwMode="auto">
            <a:xfrm>
              <a:off x="1200" y="3600"/>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x</a:t>
              </a:r>
            </a:p>
          </p:txBody>
        </p:sp>
        <p:sp>
          <p:nvSpPr>
            <p:cNvPr id="11276" name="Oval 8"/>
            <p:cNvSpPr>
              <a:spLocks noChangeArrowheads="1"/>
            </p:cNvSpPr>
            <p:nvPr/>
          </p:nvSpPr>
          <p:spPr bwMode="auto">
            <a:xfrm>
              <a:off x="1824" y="3600"/>
              <a:ext cx="248"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y</a:t>
              </a:r>
            </a:p>
          </p:txBody>
        </p:sp>
        <p:sp>
          <p:nvSpPr>
            <p:cNvPr id="11277" name="Oval 9"/>
            <p:cNvSpPr>
              <a:spLocks noChangeArrowheads="1"/>
            </p:cNvSpPr>
            <p:nvPr/>
          </p:nvSpPr>
          <p:spPr bwMode="auto">
            <a:xfrm>
              <a:off x="2304" y="3984"/>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z</a:t>
              </a:r>
            </a:p>
          </p:txBody>
        </p:sp>
        <p:sp>
          <p:nvSpPr>
            <p:cNvPr id="11278" name="Oval 10"/>
            <p:cNvSpPr>
              <a:spLocks noChangeArrowheads="1"/>
            </p:cNvSpPr>
            <p:nvPr/>
          </p:nvSpPr>
          <p:spPr bwMode="auto">
            <a:xfrm>
              <a:off x="2551" y="3626"/>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w</a:t>
              </a:r>
            </a:p>
          </p:txBody>
        </p:sp>
        <p:sp>
          <p:nvSpPr>
            <p:cNvPr id="11279" name="Line 11"/>
            <p:cNvSpPr>
              <a:spLocks noChangeShapeType="1"/>
            </p:cNvSpPr>
            <p:nvPr/>
          </p:nvSpPr>
          <p:spPr bwMode="auto">
            <a:xfrm flipH="1">
              <a:off x="1708" y="2696"/>
              <a:ext cx="207" cy="33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280" name="Line 12"/>
            <p:cNvSpPr>
              <a:spLocks noChangeShapeType="1"/>
            </p:cNvSpPr>
            <p:nvPr/>
          </p:nvSpPr>
          <p:spPr bwMode="auto">
            <a:xfrm>
              <a:off x="2009" y="2679"/>
              <a:ext cx="244" cy="33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281" name="Line 13"/>
            <p:cNvSpPr>
              <a:spLocks noChangeShapeType="1"/>
            </p:cNvSpPr>
            <p:nvPr/>
          </p:nvSpPr>
          <p:spPr bwMode="auto">
            <a:xfrm flipH="1">
              <a:off x="1296" y="3231"/>
              <a:ext cx="299" cy="369"/>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282" name="Line 14"/>
            <p:cNvSpPr>
              <a:spLocks noChangeShapeType="1"/>
            </p:cNvSpPr>
            <p:nvPr/>
          </p:nvSpPr>
          <p:spPr bwMode="auto">
            <a:xfrm>
              <a:off x="1728" y="3216"/>
              <a:ext cx="192" cy="38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283" name="Line 15"/>
            <p:cNvSpPr>
              <a:spLocks noChangeShapeType="1"/>
            </p:cNvSpPr>
            <p:nvPr/>
          </p:nvSpPr>
          <p:spPr bwMode="auto">
            <a:xfrm flipH="1">
              <a:off x="2400" y="3792"/>
              <a:ext cx="192" cy="192"/>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284" name="Line 16"/>
            <p:cNvSpPr>
              <a:spLocks noChangeShapeType="1"/>
            </p:cNvSpPr>
            <p:nvPr/>
          </p:nvSpPr>
          <p:spPr bwMode="auto">
            <a:xfrm>
              <a:off x="2385" y="3247"/>
              <a:ext cx="263" cy="368"/>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285" name="Text Box 23"/>
            <p:cNvSpPr txBox="1">
              <a:spLocks noChangeArrowheads="1"/>
            </p:cNvSpPr>
            <p:nvPr/>
          </p:nvSpPr>
          <p:spPr bwMode="auto">
            <a:xfrm>
              <a:off x="2272" y="2949"/>
              <a:ext cx="16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algn="ctr" eaLnBrk="1" hangingPunct="1"/>
              <a:r>
                <a:rPr kumimoji="1" lang="en-US" altLang="zh-TW" sz="2400">
                  <a:latin typeface="Tahoma" pitchFamily="34" charset="0"/>
                </a:rPr>
                <a:t>v</a:t>
              </a:r>
            </a:p>
          </p:txBody>
        </p:sp>
        <p:sp>
          <p:nvSpPr>
            <p:cNvPr id="11286" name="Text Box 29"/>
            <p:cNvSpPr txBox="1">
              <a:spLocks noChangeArrowheads="1"/>
            </p:cNvSpPr>
            <p:nvPr/>
          </p:nvSpPr>
          <p:spPr bwMode="auto">
            <a:xfrm>
              <a:off x="3168" y="2784"/>
              <a:ext cx="1217" cy="9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r>
                <a:rPr kumimoji="1" lang="en-US" altLang="zh-TW" sz="2400">
                  <a:solidFill>
                    <a:schemeClr val="folHlink"/>
                  </a:solidFill>
                  <a:latin typeface="Tahoma" pitchFamily="34" charset="0"/>
                </a:rPr>
                <a:t>x: left child of u</a:t>
              </a:r>
            </a:p>
            <a:p>
              <a:pPr eaLnBrk="1" hangingPunct="1"/>
              <a:r>
                <a:rPr kumimoji="1" lang="en-US" altLang="zh-TW" sz="2400">
                  <a:solidFill>
                    <a:schemeClr val="folHlink"/>
                  </a:solidFill>
                  <a:latin typeface="Tahoma" pitchFamily="34" charset="0"/>
                </a:rPr>
                <a:t>y: right child of u</a:t>
              </a:r>
            </a:p>
            <a:p>
              <a:pPr eaLnBrk="1" hangingPunct="1"/>
              <a:r>
                <a:rPr kumimoji="1" lang="en-US" altLang="zh-TW" sz="2400">
                  <a:solidFill>
                    <a:schemeClr val="folHlink"/>
                  </a:solidFill>
                  <a:latin typeface="Tahoma" pitchFamily="34" charset="0"/>
                </a:rPr>
                <a:t>w: right child of v</a:t>
              </a:r>
            </a:p>
            <a:p>
              <a:pPr eaLnBrk="1" hangingPunct="1"/>
              <a:r>
                <a:rPr kumimoji="1" lang="en-US" altLang="zh-TW" sz="2400">
                  <a:solidFill>
                    <a:schemeClr val="folHlink"/>
                  </a:solidFill>
                  <a:latin typeface="Tahoma" pitchFamily="34" charset="0"/>
                </a:rPr>
                <a:t>z: left child of w</a:t>
              </a:r>
            </a:p>
          </p:txBody>
        </p:sp>
      </p:grpSp>
    </p:spTree>
    <p:extLst>
      <p:ext uri="{BB962C8B-B14F-4D97-AF65-F5344CB8AC3E}">
        <p14:creationId xmlns:p14="http://schemas.microsoft.com/office/powerpoint/2010/main" val="240073313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p:txBody>
          <a:bodyPr/>
          <a:lstStyle/>
          <a:p>
            <a:pPr eaLnBrk="1" hangingPunct="1"/>
            <a:r>
              <a:rPr lang="en-US" altLang="zh-TW" smtClean="0">
                <a:ea typeface="新細明體" pitchFamily="18" charset="-120"/>
              </a:rPr>
              <a:t>Full binary tree</a:t>
            </a:r>
          </a:p>
        </p:txBody>
      </p:sp>
      <p:sp>
        <p:nvSpPr>
          <p:cNvPr id="12294" name="Rectangle 3"/>
          <p:cNvSpPr>
            <a:spLocks noGrp="1" noChangeArrowheads="1"/>
          </p:cNvSpPr>
          <p:nvPr>
            <p:ph type="body" idx="1"/>
          </p:nvPr>
        </p:nvSpPr>
        <p:spPr>
          <a:xfrm>
            <a:off x="609600" y="1600200"/>
            <a:ext cx="10972800" cy="2641600"/>
          </a:xfrm>
        </p:spPr>
        <p:txBody>
          <a:bodyPr/>
          <a:lstStyle/>
          <a:p>
            <a:pPr eaLnBrk="1" hangingPunct="1"/>
            <a:r>
              <a:rPr lang="en-US" altLang="zh-TW" sz="2800" smtClean="0">
                <a:ea typeface="新細明體" pitchFamily="18" charset="-120"/>
              </a:rPr>
              <a:t>If T is empty, T is a full binary tree of height 0.</a:t>
            </a:r>
          </a:p>
          <a:p>
            <a:pPr eaLnBrk="1" hangingPunct="1"/>
            <a:r>
              <a:rPr lang="en-US" altLang="zh-TW" sz="2800" smtClean="0">
                <a:ea typeface="新細明體" pitchFamily="18" charset="-120"/>
              </a:rPr>
              <a:t>If T is not empty and of height h &gt;0, T is a full binary tree if both subtrees of the root of T are full binary trees of height h-1.</a:t>
            </a:r>
          </a:p>
        </p:txBody>
      </p:sp>
      <p:grpSp>
        <p:nvGrpSpPr>
          <p:cNvPr id="12295" name="Group 24"/>
          <p:cNvGrpSpPr>
            <a:grpSpLocks/>
          </p:cNvGrpSpPr>
          <p:nvPr/>
        </p:nvGrpSpPr>
        <p:grpSpPr bwMode="auto">
          <a:xfrm>
            <a:off x="2743201" y="3733800"/>
            <a:ext cx="6910916" cy="2178050"/>
            <a:chOff x="1296" y="2688"/>
            <a:chExt cx="3265" cy="1372"/>
          </a:xfrm>
        </p:grpSpPr>
        <p:sp>
          <p:nvSpPr>
            <p:cNvPr id="12296" name="Oval 4"/>
            <p:cNvSpPr>
              <a:spLocks noChangeArrowheads="1"/>
            </p:cNvSpPr>
            <p:nvPr/>
          </p:nvSpPr>
          <p:spPr bwMode="auto">
            <a:xfrm>
              <a:off x="2064" y="2688"/>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12297" name="Oval 5"/>
            <p:cNvSpPr>
              <a:spLocks noChangeArrowheads="1"/>
            </p:cNvSpPr>
            <p:nvPr/>
          </p:nvSpPr>
          <p:spPr bwMode="auto">
            <a:xfrm>
              <a:off x="1680" y="3264"/>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12298" name="Oval 6"/>
            <p:cNvSpPr>
              <a:spLocks noChangeArrowheads="1"/>
            </p:cNvSpPr>
            <p:nvPr/>
          </p:nvSpPr>
          <p:spPr bwMode="auto">
            <a:xfrm>
              <a:off x="2496" y="3264"/>
              <a:ext cx="248"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12299" name="Oval 7"/>
            <p:cNvSpPr>
              <a:spLocks noChangeArrowheads="1"/>
            </p:cNvSpPr>
            <p:nvPr/>
          </p:nvSpPr>
          <p:spPr bwMode="auto">
            <a:xfrm>
              <a:off x="1296" y="3840"/>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12300" name="Oval 8"/>
            <p:cNvSpPr>
              <a:spLocks noChangeArrowheads="1"/>
            </p:cNvSpPr>
            <p:nvPr/>
          </p:nvSpPr>
          <p:spPr bwMode="auto">
            <a:xfrm>
              <a:off x="1872" y="3840"/>
              <a:ext cx="248"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12301" name="Line 11"/>
            <p:cNvSpPr>
              <a:spLocks noChangeShapeType="1"/>
            </p:cNvSpPr>
            <p:nvPr/>
          </p:nvSpPr>
          <p:spPr bwMode="auto">
            <a:xfrm flipH="1">
              <a:off x="1804" y="2880"/>
              <a:ext cx="308" cy="39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302" name="Line 12"/>
            <p:cNvSpPr>
              <a:spLocks noChangeShapeType="1"/>
            </p:cNvSpPr>
            <p:nvPr/>
          </p:nvSpPr>
          <p:spPr bwMode="auto">
            <a:xfrm>
              <a:off x="2256" y="2880"/>
              <a:ext cx="336" cy="38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303" name="Line 13"/>
            <p:cNvSpPr>
              <a:spLocks noChangeShapeType="1"/>
            </p:cNvSpPr>
            <p:nvPr/>
          </p:nvSpPr>
          <p:spPr bwMode="auto">
            <a:xfrm flipH="1">
              <a:off x="1392" y="3471"/>
              <a:ext cx="299" cy="369"/>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304" name="Line 14"/>
            <p:cNvSpPr>
              <a:spLocks noChangeShapeType="1"/>
            </p:cNvSpPr>
            <p:nvPr/>
          </p:nvSpPr>
          <p:spPr bwMode="auto">
            <a:xfrm>
              <a:off x="1824" y="3456"/>
              <a:ext cx="192" cy="38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305" name="Line 16"/>
            <p:cNvSpPr>
              <a:spLocks noChangeShapeType="1"/>
            </p:cNvSpPr>
            <p:nvPr/>
          </p:nvSpPr>
          <p:spPr bwMode="auto">
            <a:xfrm>
              <a:off x="2688" y="3456"/>
              <a:ext cx="240" cy="38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306" name="Oval 18"/>
            <p:cNvSpPr>
              <a:spLocks noChangeArrowheads="1"/>
            </p:cNvSpPr>
            <p:nvPr/>
          </p:nvSpPr>
          <p:spPr bwMode="auto">
            <a:xfrm>
              <a:off x="2208" y="3840"/>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12307" name="Oval 19"/>
            <p:cNvSpPr>
              <a:spLocks noChangeArrowheads="1"/>
            </p:cNvSpPr>
            <p:nvPr/>
          </p:nvSpPr>
          <p:spPr bwMode="auto">
            <a:xfrm>
              <a:off x="2784" y="3840"/>
              <a:ext cx="248"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12308" name="Line 20"/>
            <p:cNvSpPr>
              <a:spLocks noChangeShapeType="1"/>
            </p:cNvSpPr>
            <p:nvPr/>
          </p:nvSpPr>
          <p:spPr bwMode="auto">
            <a:xfrm flipH="1">
              <a:off x="2304" y="3456"/>
              <a:ext cx="240" cy="38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309" name="Text Box 21"/>
            <p:cNvSpPr txBox="1">
              <a:spLocks noChangeArrowheads="1"/>
            </p:cNvSpPr>
            <p:nvPr/>
          </p:nvSpPr>
          <p:spPr bwMode="auto">
            <a:xfrm>
              <a:off x="3510" y="2901"/>
              <a:ext cx="1051" cy="5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algn="ctr" eaLnBrk="1" hangingPunct="1"/>
              <a:r>
                <a:rPr kumimoji="1" lang="en-US" altLang="zh-TW" sz="2400">
                  <a:solidFill>
                    <a:schemeClr val="folHlink"/>
                  </a:solidFill>
                  <a:latin typeface="Tahoma" pitchFamily="34" charset="0"/>
                </a:rPr>
                <a:t>Full binary tree</a:t>
              </a:r>
            </a:p>
            <a:p>
              <a:pPr algn="ctr" eaLnBrk="1" hangingPunct="1"/>
              <a:r>
                <a:rPr kumimoji="1" lang="en-US" altLang="zh-TW" sz="2400">
                  <a:solidFill>
                    <a:schemeClr val="folHlink"/>
                  </a:solidFill>
                  <a:latin typeface="Tahoma" pitchFamily="34" charset="0"/>
                </a:rPr>
                <a:t>of height 3</a:t>
              </a:r>
            </a:p>
          </p:txBody>
        </p:sp>
        <p:sp>
          <p:nvSpPr>
            <p:cNvPr id="12310" name="Line 22"/>
            <p:cNvSpPr>
              <a:spLocks noChangeShapeType="1"/>
            </p:cNvSpPr>
            <p:nvPr/>
          </p:nvSpPr>
          <p:spPr bwMode="auto">
            <a:xfrm flipH="1">
              <a:off x="2976" y="3216"/>
              <a:ext cx="432" cy="144"/>
            </a:xfrm>
            <a:prstGeom prst="line">
              <a:avLst/>
            </a:prstGeom>
            <a:noFill/>
            <a:ln w="952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grpSp>
    </p:spTree>
    <p:extLst>
      <p:ext uri="{BB962C8B-B14F-4D97-AF65-F5344CB8AC3E}">
        <p14:creationId xmlns:p14="http://schemas.microsoft.com/office/powerpoint/2010/main" val="16747958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1026"/>
          <p:cNvSpPr>
            <a:spLocks noGrp="1" noChangeArrowheads="1"/>
          </p:cNvSpPr>
          <p:nvPr>
            <p:ph type="title"/>
          </p:nvPr>
        </p:nvSpPr>
        <p:spPr/>
        <p:txBody>
          <a:bodyPr/>
          <a:lstStyle/>
          <a:p>
            <a:pPr eaLnBrk="1" hangingPunct="1"/>
            <a:r>
              <a:rPr lang="en-US" altLang="zh-TW" smtClean="0">
                <a:ea typeface="新細明體" pitchFamily="18" charset="-120"/>
              </a:rPr>
              <a:t>Property of binary tree (I)</a:t>
            </a:r>
          </a:p>
        </p:txBody>
      </p:sp>
      <p:sp>
        <p:nvSpPr>
          <p:cNvPr id="13318" name="Rectangle 1027"/>
          <p:cNvSpPr>
            <a:spLocks noGrp="1" noChangeArrowheads="1"/>
          </p:cNvSpPr>
          <p:nvPr>
            <p:ph type="body" idx="1"/>
          </p:nvPr>
        </p:nvSpPr>
        <p:spPr/>
        <p:txBody>
          <a:bodyPr/>
          <a:lstStyle/>
          <a:p>
            <a:pPr eaLnBrk="1" hangingPunct="1"/>
            <a:r>
              <a:rPr lang="en-US" altLang="zh-TW" dirty="0" smtClean="0">
                <a:ea typeface="新細明體" pitchFamily="18" charset="-120"/>
              </a:rPr>
              <a:t>A full binary tree of height h has 2</a:t>
            </a:r>
            <a:r>
              <a:rPr lang="en-US" altLang="zh-TW" baseline="30000" dirty="0" smtClean="0">
                <a:ea typeface="新細明體" pitchFamily="18" charset="-120"/>
              </a:rPr>
              <a:t>h</a:t>
            </a:r>
            <a:r>
              <a:rPr lang="en-US" altLang="zh-TW" dirty="0" smtClean="0">
                <a:ea typeface="新細明體" pitchFamily="18" charset="-120"/>
              </a:rPr>
              <a:t>-1 nodes</a:t>
            </a:r>
          </a:p>
          <a:p>
            <a:pPr eaLnBrk="1" hangingPunct="1">
              <a:buFontTx/>
              <a:buNone/>
            </a:pPr>
            <a:r>
              <a:rPr lang="en-US" altLang="zh-TW" dirty="0" smtClean="0">
                <a:solidFill>
                  <a:schemeClr val="accent2"/>
                </a:solidFill>
                <a:ea typeface="新細明體" pitchFamily="18" charset="-120"/>
              </a:rPr>
              <a:t>No. of nodes 	= 2</a:t>
            </a:r>
            <a:r>
              <a:rPr lang="en-US" altLang="zh-TW" baseline="30000" dirty="0" smtClean="0">
                <a:solidFill>
                  <a:schemeClr val="accent2"/>
                </a:solidFill>
                <a:ea typeface="新細明體" pitchFamily="18" charset="-120"/>
              </a:rPr>
              <a:t>0</a:t>
            </a:r>
            <a:r>
              <a:rPr lang="en-US" altLang="zh-TW" dirty="0" smtClean="0">
                <a:solidFill>
                  <a:schemeClr val="accent2"/>
                </a:solidFill>
                <a:ea typeface="新細明體" pitchFamily="18" charset="-120"/>
              </a:rPr>
              <a:t> + 2</a:t>
            </a:r>
            <a:r>
              <a:rPr lang="en-US" altLang="zh-TW" baseline="30000" dirty="0" smtClean="0">
                <a:solidFill>
                  <a:schemeClr val="accent2"/>
                </a:solidFill>
                <a:ea typeface="新細明體" pitchFamily="18" charset="-120"/>
              </a:rPr>
              <a:t>1</a:t>
            </a:r>
            <a:r>
              <a:rPr lang="en-US" altLang="zh-TW" dirty="0" smtClean="0">
                <a:solidFill>
                  <a:schemeClr val="accent2"/>
                </a:solidFill>
                <a:ea typeface="新細明體" pitchFamily="18" charset="-120"/>
              </a:rPr>
              <a:t> + </a:t>
            </a:r>
            <a:r>
              <a:rPr lang="en-US" altLang="zh-TW" dirty="0" smtClean="0">
                <a:solidFill>
                  <a:schemeClr val="accent2"/>
                </a:solidFill>
                <a:latin typeface="Tahoma" pitchFamily="34" charset="0"/>
                <a:ea typeface="新細明體" pitchFamily="18" charset="-120"/>
              </a:rPr>
              <a:t>…</a:t>
            </a:r>
            <a:r>
              <a:rPr lang="en-US" altLang="zh-TW" dirty="0" smtClean="0">
                <a:solidFill>
                  <a:schemeClr val="accent2"/>
                </a:solidFill>
                <a:ea typeface="新細明體" pitchFamily="18" charset="-120"/>
              </a:rPr>
              <a:t> + 2</a:t>
            </a:r>
            <a:r>
              <a:rPr lang="en-US" altLang="zh-TW" baseline="30000" dirty="0" smtClean="0">
                <a:solidFill>
                  <a:schemeClr val="accent2"/>
                </a:solidFill>
                <a:ea typeface="新細明體" pitchFamily="18" charset="-120"/>
              </a:rPr>
              <a:t>(h-1)</a:t>
            </a:r>
          </a:p>
          <a:p>
            <a:pPr eaLnBrk="1" hangingPunct="1">
              <a:buFontTx/>
              <a:buNone/>
            </a:pPr>
            <a:r>
              <a:rPr lang="en-US" altLang="zh-TW" dirty="0" smtClean="0">
                <a:solidFill>
                  <a:schemeClr val="accent2"/>
                </a:solidFill>
                <a:ea typeface="新細明體" pitchFamily="18" charset="-120"/>
              </a:rPr>
              <a:t>				= 2</a:t>
            </a:r>
            <a:r>
              <a:rPr lang="en-US" altLang="zh-TW" baseline="30000" dirty="0" smtClean="0">
                <a:solidFill>
                  <a:schemeClr val="accent2"/>
                </a:solidFill>
                <a:ea typeface="新細明體" pitchFamily="18" charset="-120"/>
              </a:rPr>
              <a:t>h</a:t>
            </a:r>
            <a:r>
              <a:rPr lang="en-US" altLang="zh-TW" dirty="0" smtClean="0">
                <a:solidFill>
                  <a:schemeClr val="accent2"/>
                </a:solidFill>
                <a:ea typeface="新細明體" pitchFamily="18" charset="-120"/>
              </a:rPr>
              <a:t> </a:t>
            </a:r>
            <a:r>
              <a:rPr lang="en-US" altLang="zh-TW" dirty="0" smtClean="0">
                <a:solidFill>
                  <a:schemeClr val="accent2"/>
                </a:solidFill>
                <a:latin typeface="Tahoma" pitchFamily="34" charset="0"/>
                <a:ea typeface="新細明體" pitchFamily="18" charset="-120"/>
              </a:rPr>
              <a:t>–</a:t>
            </a:r>
            <a:r>
              <a:rPr lang="en-US" altLang="zh-TW" dirty="0" smtClean="0">
                <a:solidFill>
                  <a:schemeClr val="accent2"/>
                </a:solidFill>
                <a:ea typeface="新細明體" pitchFamily="18" charset="-120"/>
              </a:rPr>
              <a:t> 1</a:t>
            </a:r>
          </a:p>
        </p:txBody>
      </p:sp>
      <p:grpSp>
        <p:nvGrpSpPr>
          <p:cNvPr id="13319" name="Group 1045"/>
          <p:cNvGrpSpPr>
            <a:grpSpLocks/>
          </p:cNvGrpSpPr>
          <p:nvPr/>
        </p:nvGrpSpPr>
        <p:grpSpPr bwMode="auto">
          <a:xfrm>
            <a:off x="2336800" y="3733800"/>
            <a:ext cx="6496050" cy="2330450"/>
            <a:chOff x="2304" y="2640"/>
            <a:chExt cx="3069" cy="1468"/>
          </a:xfrm>
        </p:grpSpPr>
        <p:sp>
          <p:nvSpPr>
            <p:cNvPr id="13320" name="Oval 1028"/>
            <p:cNvSpPr>
              <a:spLocks noChangeArrowheads="1"/>
            </p:cNvSpPr>
            <p:nvPr/>
          </p:nvSpPr>
          <p:spPr bwMode="auto">
            <a:xfrm>
              <a:off x="3072" y="2736"/>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13321" name="Oval 1029"/>
            <p:cNvSpPr>
              <a:spLocks noChangeArrowheads="1"/>
            </p:cNvSpPr>
            <p:nvPr/>
          </p:nvSpPr>
          <p:spPr bwMode="auto">
            <a:xfrm>
              <a:off x="2688" y="3312"/>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13322" name="Oval 1030"/>
            <p:cNvSpPr>
              <a:spLocks noChangeArrowheads="1"/>
            </p:cNvSpPr>
            <p:nvPr/>
          </p:nvSpPr>
          <p:spPr bwMode="auto">
            <a:xfrm>
              <a:off x="3504" y="3312"/>
              <a:ext cx="248"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13323" name="Oval 1031"/>
            <p:cNvSpPr>
              <a:spLocks noChangeArrowheads="1"/>
            </p:cNvSpPr>
            <p:nvPr/>
          </p:nvSpPr>
          <p:spPr bwMode="auto">
            <a:xfrm>
              <a:off x="2304" y="3888"/>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13324" name="Oval 1032"/>
            <p:cNvSpPr>
              <a:spLocks noChangeArrowheads="1"/>
            </p:cNvSpPr>
            <p:nvPr/>
          </p:nvSpPr>
          <p:spPr bwMode="auto">
            <a:xfrm>
              <a:off x="2880" y="3888"/>
              <a:ext cx="248"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13325" name="Line 1033"/>
            <p:cNvSpPr>
              <a:spLocks noChangeShapeType="1"/>
            </p:cNvSpPr>
            <p:nvPr/>
          </p:nvSpPr>
          <p:spPr bwMode="auto">
            <a:xfrm flipH="1">
              <a:off x="2812" y="2928"/>
              <a:ext cx="308" cy="39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26" name="Line 1034"/>
            <p:cNvSpPr>
              <a:spLocks noChangeShapeType="1"/>
            </p:cNvSpPr>
            <p:nvPr/>
          </p:nvSpPr>
          <p:spPr bwMode="auto">
            <a:xfrm>
              <a:off x="3264" y="2928"/>
              <a:ext cx="336" cy="38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27" name="Line 1035"/>
            <p:cNvSpPr>
              <a:spLocks noChangeShapeType="1"/>
            </p:cNvSpPr>
            <p:nvPr/>
          </p:nvSpPr>
          <p:spPr bwMode="auto">
            <a:xfrm flipH="1">
              <a:off x="2400" y="3519"/>
              <a:ext cx="299" cy="369"/>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28" name="Line 1036"/>
            <p:cNvSpPr>
              <a:spLocks noChangeShapeType="1"/>
            </p:cNvSpPr>
            <p:nvPr/>
          </p:nvSpPr>
          <p:spPr bwMode="auto">
            <a:xfrm>
              <a:off x="2832" y="3504"/>
              <a:ext cx="192" cy="38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29" name="Line 1037"/>
            <p:cNvSpPr>
              <a:spLocks noChangeShapeType="1"/>
            </p:cNvSpPr>
            <p:nvPr/>
          </p:nvSpPr>
          <p:spPr bwMode="auto">
            <a:xfrm>
              <a:off x="3696" y="3504"/>
              <a:ext cx="240" cy="38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30" name="Oval 1038"/>
            <p:cNvSpPr>
              <a:spLocks noChangeArrowheads="1"/>
            </p:cNvSpPr>
            <p:nvPr/>
          </p:nvSpPr>
          <p:spPr bwMode="auto">
            <a:xfrm>
              <a:off x="3216" y="3888"/>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13331" name="Oval 1039"/>
            <p:cNvSpPr>
              <a:spLocks noChangeArrowheads="1"/>
            </p:cNvSpPr>
            <p:nvPr/>
          </p:nvSpPr>
          <p:spPr bwMode="auto">
            <a:xfrm>
              <a:off x="3792" y="3888"/>
              <a:ext cx="248"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Tahoma" pitchFamily="34" charset="0"/>
              </a:endParaRPr>
            </a:p>
          </p:txBody>
        </p:sp>
        <p:sp>
          <p:nvSpPr>
            <p:cNvPr id="13332" name="Line 1040"/>
            <p:cNvSpPr>
              <a:spLocks noChangeShapeType="1"/>
            </p:cNvSpPr>
            <p:nvPr/>
          </p:nvSpPr>
          <p:spPr bwMode="auto">
            <a:xfrm flipH="1">
              <a:off x="3312" y="3504"/>
              <a:ext cx="240" cy="38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33" name="Text Box 1042"/>
            <p:cNvSpPr txBox="1">
              <a:spLocks noChangeArrowheads="1"/>
            </p:cNvSpPr>
            <p:nvPr/>
          </p:nvSpPr>
          <p:spPr bwMode="auto">
            <a:xfrm>
              <a:off x="4174" y="2640"/>
              <a:ext cx="119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r>
                <a:rPr kumimoji="1" lang="en-US" altLang="zh-TW" sz="2400">
                  <a:solidFill>
                    <a:srgbClr val="33CC33"/>
                  </a:solidFill>
                  <a:latin typeface="Tahoma" pitchFamily="34" charset="0"/>
                </a:rPr>
                <a:t>Level 1: 2</a:t>
              </a:r>
              <a:r>
                <a:rPr kumimoji="1" lang="en-US" altLang="zh-TW" sz="2400" baseline="30000">
                  <a:solidFill>
                    <a:srgbClr val="33CC33"/>
                  </a:solidFill>
                  <a:latin typeface="Tahoma" pitchFamily="34" charset="0"/>
                </a:rPr>
                <a:t>0</a:t>
              </a:r>
              <a:r>
                <a:rPr kumimoji="1" lang="en-US" altLang="zh-TW" sz="2400">
                  <a:solidFill>
                    <a:srgbClr val="33CC33"/>
                  </a:solidFill>
                  <a:latin typeface="Tahoma" pitchFamily="34" charset="0"/>
                </a:rPr>
                <a:t> nodes</a:t>
              </a:r>
            </a:p>
          </p:txBody>
        </p:sp>
        <p:sp>
          <p:nvSpPr>
            <p:cNvPr id="13334" name="Text Box 1043"/>
            <p:cNvSpPr txBox="1">
              <a:spLocks noChangeArrowheads="1"/>
            </p:cNvSpPr>
            <p:nvPr/>
          </p:nvSpPr>
          <p:spPr bwMode="auto">
            <a:xfrm>
              <a:off x="4174" y="3264"/>
              <a:ext cx="119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r>
                <a:rPr kumimoji="1" lang="en-US" altLang="zh-TW" sz="2400">
                  <a:solidFill>
                    <a:srgbClr val="33CC33"/>
                  </a:solidFill>
                  <a:latin typeface="Tahoma" pitchFamily="34" charset="0"/>
                </a:rPr>
                <a:t>Level 2: 2</a:t>
              </a:r>
              <a:r>
                <a:rPr kumimoji="1" lang="en-US" altLang="zh-TW" sz="2400" baseline="30000">
                  <a:solidFill>
                    <a:srgbClr val="33CC33"/>
                  </a:solidFill>
                  <a:latin typeface="Tahoma" pitchFamily="34" charset="0"/>
                </a:rPr>
                <a:t>1</a:t>
              </a:r>
              <a:r>
                <a:rPr kumimoji="1" lang="en-US" altLang="zh-TW" sz="2400">
                  <a:solidFill>
                    <a:srgbClr val="33CC33"/>
                  </a:solidFill>
                  <a:latin typeface="Tahoma" pitchFamily="34" charset="0"/>
                </a:rPr>
                <a:t> nodes</a:t>
              </a:r>
            </a:p>
          </p:txBody>
        </p:sp>
        <p:sp>
          <p:nvSpPr>
            <p:cNvPr id="13335" name="Text Box 1044"/>
            <p:cNvSpPr txBox="1">
              <a:spLocks noChangeArrowheads="1"/>
            </p:cNvSpPr>
            <p:nvPr/>
          </p:nvSpPr>
          <p:spPr bwMode="auto">
            <a:xfrm>
              <a:off x="4174" y="3792"/>
              <a:ext cx="119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新細明體" pitchFamily="18" charset="-120"/>
                </a:defRPr>
              </a:lvl1pPr>
              <a:lvl2pPr marL="742950" indent="-285750" eaLnBrk="0" hangingPunct="0">
                <a:defRPr>
                  <a:solidFill>
                    <a:schemeClr val="tx1"/>
                  </a:solidFill>
                  <a:latin typeface="Arial" charset="0"/>
                  <a:ea typeface="新細明體" pitchFamily="18" charset="-120"/>
                </a:defRPr>
              </a:lvl2pPr>
              <a:lvl3pPr marL="1143000" indent="-228600" eaLnBrk="0" hangingPunct="0">
                <a:defRPr>
                  <a:solidFill>
                    <a:schemeClr val="tx1"/>
                  </a:solidFill>
                  <a:latin typeface="Arial" charset="0"/>
                  <a:ea typeface="新細明體" pitchFamily="18" charset="-120"/>
                </a:defRPr>
              </a:lvl3pPr>
              <a:lvl4pPr marL="1600200" indent="-228600" eaLnBrk="0" hangingPunct="0">
                <a:defRPr>
                  <a:solidFill>
                    <a:schemeClr val="tx1"/>
                  </a:solidFill>
                  <a:latin typeface="Arial" charset="0"/>
                  <a:ea typeface="新細明體" pitchFamily="18" charset="-120"/>
                </a:defRPr>
              </a:lvl4pPr>
              <a:lvl5pPr marL="2057400" indent="-228600" eaLnBrk="0" hangingPunct="0">
                <a:defRPr>
                  <a:solidFill>
                    <a:schemeClr val="tx1"/>
                  </a:solidFill>
                  <a:latin typeface="Arial" charset="0"/>
                  <a:ea typeface="新細明體" pitchFamily="18" charset="-120"/>
                </a:defRPr>
              </a:lvl5pPr>
              <a:lvl6pPr marL="2514600" indent="-228600" eaLnBrk="0" fontAlgn="base" hangingPunct="0">
                <a:spcBef>
                  <a:spcPct val="0"/>
                </a:spcBef>
                <a:spcAft>
                  <a:spcPct val="0"/>
                </a:spcAft>
                <a:defRPr>
                  <a:solidFill>
                    <a:schemeClr val="tx1"/>
                  </a:solidFill>
                  <a:latin typeface="Arial" charset="0"/>
                  <a:ea typeface="新細明體" pitchFamily="18" charset="-120"/>
                </a:defRPr>
              </a:lvl6pPr>
              <a:lvl7pPr marL="2971800" indent="-228600" eaLnBrk="0" fontAlgn="base" hangingPunct="0">
                <a:spcBef>
                  <a:spcPct val="0"/>
                </a:spcBef>
                <a:spcAft>
                  <a:spcPct val="0"/>
                </a:spcAft>
                <a:defRPr>
                  <a:solidFill>
                    <a:schemeClr val="tx1"/>
                  </a:solidFill>
                  <a:latin typeface="Arial" charset="0"/>
                  <a:ea typeface="新細明體" pitchFamily="18" charset="-120"/>
                </a:defRPr>
              </a:lvl7pPr>
              <a:lvl8pPr marL="3429000" indent="-228600" eaLnBrk="0" fontAlgn="base" hangingPunct="0">
                <a:spcBef>
                  <a:spcPct val="0"/>
                </a:spcBef>
                <a:spcAft>
                  <a:spcPct val="0"/>
                </a:spcAft>
                <a:defRPr>
                  <a:solidFill>
                    <a:schemeClr val="tx1"/>
                  </a:solidFill>
                  <a:latin typeface="Arial" charset="0"/>
                  <a:ea typeface="新細明體" pitchFamily="18" charset="-120"/>
                </a:defRPr>
              </a:lvl8pPr>
              <a:lvl9pPr marL="3886200" indent="-228600" eaLnBrk="0" fontAlgn="base" hangingPunct="0">
                <a:spcBef>
                  <a:spcPct val="0"/>
                </a:spcBef>
                <a:spcAft>
                  <a:spcPct val="0"/>
                </a:spcAft>
                <a:defRPr>
                  <a:solidFill>
                    <a:schemeClr val="tx1"/>
                  </a:solidFill>
                  <a:latin typeface="Arial" charset="0"/>
                  <a:ea typeface="新細明體" pitchFamily="18" charset="-120"/>
                </a:defRPr>
              </a:lvl9pPr>
            </a:lstStyle>
            <a:p>
              <a:pPr eaLnBrk="1" hangingPunct="1"/>
              <a:r>
                <a:rPr kumimoji="1" lang="en-US" altLang="zh-TW" sz="2400">
                  <a:solidFill>
                    <a:srgbClr val="33CC33"/>
                  </a:solidFill>
                  <a:latin typeface="Tahoma" pitchFamily="34" charset="0"/>
                </a:rPr>
                <a:t>Level 3: 2</a:t>
              </a:r>
              <a:r>
                <a:rPr kumimoji="1" lang="en-US" altLang="zh-TW" sz="2400" baseline="30000">
                  <a:solidFill>
                    <a:srgbClr val="33CC33"/>
                  </a:solidFill>
                  <a:latin typeface="Tahoma" pitchFamily="34" charset="0"/>
                </a:rPr>
                <a:t>2</a:t>
              </a:r>
              <a:r>
                <a:rPr kumimoji="1" lang="en-US" altLang="zh-TW" sz="2400">
                  <a:solidFill>
                    <a:srgbClr val="33CC33"/>
                  </a:solidFill>
                  <a:latin typeface="Tahoma" pitchFamily="34" charset="0"/>
                </a:rPr>
                <a:t> nodes</a:t>
              </a:r>
            </a:p>
          </p:txBody>
        </p:sp>
      </p:grpSp>
    </p:spTree>
    <p:extLst>
      <p:ext uri="{BB962C8B-B14F-4D97-AF65-F5344CB8AC3E}">
        <p14:creationId xmlns:p14="http://schemas.microsoft.com/office/powerpoint/2010/main" val="10560887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p:txBody>
          <a:bodyPr/>
          <a:lstStyle/>
          <a:p>
            <a:pPr eaLnBrk="1" hangingPunct="1"/>
            <a:r>
              <a:rPr lang="en-US" altLang="zh-TW" smtClean="0">
                <a:ea typeface="新細明體" pitchFamily="18" charset="-120"/>
              </a:rPr>
              <a:t>Tree Traversal</a:t>
            </a:r>
          </a:p>
        </p:txBody>
      </p:sp>
      <p:sp>
        <p:nvSpPr>
          <p:cNvPr id="20486" name="Rectangle 3"/>
          <p:cNvSpPr>
            <a:spLocks noGrp="1" noChangeArrowheads="1"/>
          </p:cNvSpPr>
          <p:nvPr>
            <p:ph type="body" idx="1"/>
          </p:nvPr>
        </p:nvSpPr>
        <p:spPr/>
        <p:txBody>
          <a:bodyPr/>
          <a:lstStyle/>
          <a:p>
            <a:pPr eaLnBrk="1" hangingPunct="1"/>
            <a:r>
              <a:rPr lang="en-US" altLang="zh-TW" dirty="0" smtClean="0">
                <a:ea typeface="新細明體" pitchFamily="18" charset="-120"/>
              </a:rPr>
              <a:t>Given a binary tree, we may like to do some operations on all nodes in a binary tree. For example, we may want to double the value in every node in a binary tree.</a:t>
            </a:r>
          </a:p>
          <a:p>
            <a:pPr eaLnBrk="1" hangingPunct="1"/>
            <a:r>
              <a:rPr lang="en-US" altLang="zh-TW" dirty="0" smtClean="0">
                <a:ea typeface="新細明體" pitchFamily="18" charset="-120"/>
              </a:rPr>
              <a:t>To do this, we need a traversal algorithm which visits every node in the binary tree.</a:t>
            </a:r>
          </a:p>
        </p:txBody>
      </p:sp>
    </p:spTree>
    <p:extLst>
      <p:ext uri="{BB962C8B-B14F-4D97-AF65-F5344CB8AC3E}">
        <p14:creationId xmlns:p14="http://schemas.microsoft.com/office/powerpoint/2010/main" val="37949513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p:nvPr>
        </p:nvSpPr>
        <p:spPr>
          <a:xfrm>
            <a:off x="609600" y="228600"/>
            <a:ext cx="10972800" cy="1036638"/>
          </a:xfrm>
        </p:spPr>
        <p:txBody>
          <a:bodyPr/>
          <a:lstStyle/>
          <a:p>
            <a:pPr eaLnBrk="1" hangingPunct="1"/>
            <a:r>
              <a:rPr lang="en-US" altLang="zh-TW" smtClean="0">
                <a:ea typeface="新細明體" pitchFamily="18" charset="-120"/>
              </a:rPr>
              <a:t>Ways to traverse a tree</a:t>
            </a:r>
          </a:p>
        </p:txBody>
      </p:sp>
      <p:sp>
        <p:nvSpPr>
          <p:cNvPr id="21510" name="Rectangle 3"/>
          <p:cNvSpPr>
            <a:spLocks noGrp="1" noChangeArrowheads="1"/>
          </p:cNvSpPr>
          <p:nvPr>
            <p:ph type="body" idx="1"/>
          </p:nvPr>
        </p:nvSpPr>
        <p:spPr>
          <a:xfrm>
            <a:off x="609600" y="1295401"/>
            <a:ext cx="10972800" cy="4830763"/>
          </a:xfrm>
        </p:spPr>
        <p:txBody>
          <a:bodyPr/>
          <a:lstStyle/>
          <a:p>
            <a:pPr eaLnBrk="1" hangingPunct="1">
              <a:lnSpc>
                <a:spcPct val="80000"/>
              </a:lnSpc>
            </a:pPr>
            <a:r>
              <a:rPr lang="en-US" altLang="zh-TW" sz="2800" dirty="0" smtClean="0">
                <a:ea typeface="新細明體" pitchFamily="18" charset="-120"/>
              </a:rPr>
              <a:t>There are three main ways to traverse a tree:</a:t>
            </a:r>
          </a:p>
          <a:p>
            <a:pPr lvl="1" eaLnBrk="1" hangingPunct="1">
              <a:lnSpc>
                <a:spcPct val="80000"/>
              </a:lnSpc>
            </a:pPr>
            <a:r>
              <a:rPr lang="en-US" altLang="zh-TW" sz="2400" dirty="0" smtClean="0">
                <a:ea typeface="新細明體" pitchFamily="18" charset="-120"/>
              </a:rPr>
              <a:t>Pre-order: </a:t>
            </a:r>
          </a:p>
          <a:p>
            <a:pPr lvl="2" eaLnBrk="1" hangingPunct="1">
              <a:lnSpc>
                <a:spcPct val="80000"/>
              </a:lnSpc>
            </a:pPr>
            <a:r>
              <a:rPr lang="en-US" altLang="zh-TW" sz="2000" dirty="0" smtClean="0">
                <a:ea typeface="新細明體" pitchFamily="18" charset="-120"/>
              </a:rPr>
              <a:t>(1) visit the root node, (2) recursively visit left </a:t>
            </a:r>
            <a:r>
              <a:rPr lang="en-US" altLang="zh-TW" sz="2000" dirty="0" err="1" smtClean="0">
                <a:ea typeface="新細明體" pitchFamily="18" charset="-120"/>
              </a:rPr>
              <a:t>subtree</a:t>
            </a:r>
            <a:r>
              <a:rPr lang="en-US" altLang="zh-TW" sz="2000" dirty="0" smtClean="0">
                <a:ea typeface="新細明體" pitchFamily="18" charset="-120"/>
              </a:rPr>
              <a:t> in pre-order, (3) recursively visit right </a:t>
            </a:r>
            <a:r>
              <a:rPr lang="en-US" altLang="zh-TW" sz="2000" dirty="0" err="1" smtClean="0">
                <a:ea typeface="新細明體" pitchFamily="18" charset="-120"/>
              </a:rPr>
              <a:t>subtree</a:t>
            </a:r>
            <a:r>
              <a:rPr lang="en-US" altLang="zh-TW" sz="2000" dirty="0" smtClean="0">
                <a:ea typeface="新細明體" pitchFamily="18" charset="-120"/>
              </a:rPr>
              <a:t> in pre-order.</a:t>
            </a:r>
          </a:p>
          <a:p>
            <a:pPr lvl="1" eaLnBrk="1" hangingPunct="1">
              <a:lnSpc>
                <a:spcPct val="80000"/>
              </a:lnSpc>
            </a:pPr>
            <a:r>
              <a:rPr lang="en-US" altLang="zh-TW" sz="2400" dirty="0" smtClean="0">
                <a:ea typeface="新細明體" pitchFamily="18" charset="-120"/>
              </a:rPr>
              <a:t>In-order:</a:t>
            </a:r>
          </a:p>
          <a:p>
            <a:pPr lvl="2" eaLnBrk="1" hangingPunct="1">
              <a:lnSpc>
                <a:spcPct val="80000"/>
              </a:lnSpc>
            </a:pPr>
            <a:r>
              <a:rPr lang="en-US" altLang="zh-TW" sz="2000" dirty="0" smtClean="0">
                <a:ea typeface="新細明體" pitchFamily="18" charset="-120"/>
              </a:rPr>
              <a:t>(1) recursively visit left </a:t>
            </a:r>
            <a:r>
              <a:rPr lang="en-US" altLang="zh-TW" sz="2000" dirty="0" err="1" smtClean="0">
                <a:ea typeface="新細明體" pitchFamily="18" charset="-120"/>
              </a:rPr>
              <a:t>subtree</a:t>
            </a:r>
            <a:r>
              <a:rPr lang="en-US" altLang="zh-TW" sz="2000" dirty="0" smtClean="0">
                <a:ea typeface="新細明體" pitchFamily="18" charset="-120"/>
              </a:rPr>
              <a:t> in in-order, (2) visit the root node, (3) recursively visit the right </a:t>
            </a:r>
            <a:r>
              <a:rPr lang="en-US" altLang="zh-TW" sz="2000" dirty="0" err="1" smtClean="0">
                <a:ea typeface="新細明體" pitchFamily="18" charset="-120"/>
              </a:rPr>
              <a:t>subtree</a:t>
            </a:r>
            <a:r>
              <a:rPr lang="en-US" altLang="zh-TW" sz="2000" dirty="0" smtClean="0">
                <a:ea typeface="新細明體" pitchFamily="18" charset="-120"/>
              </a:rPr>
              <a:t> in in-order.</a:t>
            </a:r>
          </a:p>
          <a:p>
            <a:pPr lvl="1" eaLnBrk="1" hangingPunct="1">
              <a:lnSpc>
                <a:spcPct val="80000"/>
              </a:lnSpc>
            </a:pPr>
            <a:r>
              <a:rPr lang="en-US" altLang="zh-TW" sz="2400" dirty="0" smtClean="0">
                <a:ea typeface="新細明體" pitchFamily="18" charset="-120"/>
              </a:rPr>
              <a:t>Post-order:</a:t>
            </a:r>
          </a:p>
          <a:p>
            <a:pPr lvl="2" eaLnBrk="1" hangingPunct="1">
              <a:lnSpc>
                <a:spcPct val="80000"/>
              </a:lnSpc>
            </a:pPr>
            <a:r>
              <a:rPr lang="en-US" altLang="zh-TW" sz="2000" dirty="0" smtClean="0">
                <a:ea typeface="新細明體" pitchFamily="18" charset="-120"/>
              </a:rPr>
              <a:t>(1) recursively visit left </a:t>
            </a:r>
            <a:r>
              <a:rPr lang="en-US" altLang="zh-TW" sz="2000" dirty="0" err="1" smtClean="0">
                <a:ea typeface="新細明體" pitchFamily="18" charset="-120"/>
              </a:rPr>
              <a:t>subtree</a:t>
            </a:r>
            <a:r>
              <a:rPr lang="en-US" altLang="zh-TW" sz="2000" dirty="0" smtClean="0">
                <a:ea typeface="新細明體" pitchFamily="18" charset="-120"/>
              </a:rPr>
              <a:t> in post-order, (2) recursively visit right </a:t>
            </a:r>
            <a:r>
              <a:rPr lang="en-US" altLang="zh-TW" sz="2000" dirty="0" err="1" smtClean="0">
                <a:ea typeface="新細明體" pitchFamily="18" charset="-120"/>
              </a:rPr>
              <a:t>subtree</a:t>
            </a:r>
            <a:r>
              <a:rPr lang="en-US" altLang="zh-TW" sz="2000" dirty="0" smtClean="0">
                <a:ea typeface="新細明體" pitchFamily="18" charset="-120"/>
              </a:rPr>
              <a:t> in post-order, (3) visit the root node.</a:t>
            </a:r>
          </a:p>
          <a:p>
            <a:pPr lvl="1" eaLnBrk="1" hangingPunct="1">
              <a:lnSpc>
                <a:spcPct val="80000"/>
              </a:lnSpc>
            </a:pPr>
            <a:r>
              <a:rPr lang="en-US" altLang="zh-TW" sz="2400" dirty="0" smtClean="0">
                <a:ea typeface="新細明體" pitchFamily="18" charset="-120"/>
              </a:rPr>
              <a:t>Level-order:</a:t>
            </a:r>
          </a:p>
          <a:p>
            <a:pPr lvl="2" eaLnBrk="1" hangingPunct="1">
              <a:lnSpc>
                <a:spcPct val="80000"/>
              </a:lnSpc>
            </a:pPr>
            <a:r>
              <a:rPr lang="en-US" altLang="zh-TW" sz="2000" dirty="0" smtClean="0">
                <a:ea typeface="新細明體" pitchFamily="18" charset="-120"/>
              </a:rPr>
              <a:t>Traverse the nodes level by level</a:t>
            </a:r>
          </a:p>
          <a:p>
            <a:pPr eaLnBrk="1" hangingPunct="1">
              <a:lnSpc>
                <a:spcPct val="80000"/>
              </a:lnSpc>
            </a:pPr>
            <a:r>
              <a:rPr lang="en-US" altLang="zh-TW" sz="2800" dirty="0" smtClean="0">
                <a:ea typeface="新細明體" pitchFamily="18" charset="-120"/>
              </a:rPr>
              <a:t>In different situations, we use different traversal algorithm.</a:t>
            </a:r>
          </a:p>
        </p:txBody>
      </p:sp>
    </p:spTree>
    <p:extLst>
      <p:ext uri="{BB962C8B-B14F-4D97-AF65-F5344CB8AC3E}">
        <p14:creationId xmlns:p14="http://schemas.microsoft.com/office/powerpoint/2010/main" val="36709121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p:txBody>
          <a:bodyPr/>
          <a:lstStyle/>
          <a:p>
            <a:pPr eaLnBrk="1" hangingPunct="1"/>
            <a:r>
              <a:rPr lang="en-US" altLang="zh-TW" smtClean="0">
                <a:ea typeface="新細明體" pitchFamily="18" charset="-120"/>
              </a:rPr>
              <a:t>Examples for expression tree</a:t>
            </a:r>
          </a:p>
        </p:txBody>
      </p:sp>
      <p:sp>
        <p:nvSpPr>
          <p:cNvPr id="27651" name="Rectangle 3"/>
          <p:cNvSpPr>
            <a:spLocks noGrp="1" noChangeArrowheads="1"/>
          </p:cNvSpPr>
          <p:nvPr>
            <p:ph type="body" idx="1"/>
          </p:nvPr>
        </p:nvSpPr>
        <p:spPr>
          <a:xfrm>
            <a:off x="1016000" y="1295400"/>
            <a:ext cx="10363200" cy="4876800"/>
          </a:xfrm>
        </p:spPr>
        <p:txBody>
          <a:bodyPr/>
          <a:lstStyle/>
          <a:p>
            <a:pPr eaLnBrk="1" hangingPunct="1">
              <a:lnSpc>
                <a:spcPct val="90000"/>
              </a:lnSpc>
            </a:pPr>
            <a:r>
              <a:rPr lang="en-US" altLang="zh-TW" sz="2800" dirty="0" smtClean="0">
                <a:ea typeface="新細明體" pitchFamily="18" charset="-120"/>
              </a:rPr>
              <a:t>By pre-order, (prefix)</a:t>
            </a:r>
          </a:p>
          <a:p>
            <a:pPr lvl="1" eaLnBrk="1" hangingPunct="1">
              <a:lnSpc>
                <a:spcPct val="90000"/>
              </a:lnSpc>
              <a:buFontTx/>
              <a:buNone/>
            </a:pPr>
            <a:r>
              <a:rPr lang="en-US" altLang="zh-TW" sz="2400" dirty="0" smtClean="0">
                <a:ea typeface="新細明體" pitchFamily="18" charset="-120"/>
              </a:rPr>
              <a:t>+ * 2 3 / 8 4</a:t>
            </a:r>
          </a:p>
          <a:p>
            <a:pPr eaLnBrk="1" hangingPunct="1">
              <a:lnSpc>
                <a:spcPct val="90000"/>
              </a:lnSpc>
            </a:pPr>
            <a:r>
              <a:rPr lang="en-US" altLang="zh-TW" sz="2800" dirty="0" smtClean="0">
                <a:ea typeface="新細明體" pitchFamily="18" charset="-120"/>
              </a:rPr>
              <a:t>By in-order, (infix)</a:t>
            </a:r>
          </a:p>
          <a:p>
            <a:pPr lvl="1" eaLnBrk="1" hangingPunct="1">
              <a:lnSpc>
                <a:spcPct val="90000"/>
              </a:lnSpc>
              <a:buFontTx/>
              <a:buNone/>
            </a:pPr>
            <a:r>
              <a:rPr lang="en-US" altLang="zh-TW" sz="2400" dirty="0" smtClean="0">
                <a:ea typeface="新細明體" pitchFamily="18" charset="-120"/>
              </a:rPr>
              <a:t>2 * 3 + 8 / 4</a:t>
            </a:r>
          </a:p>
          <a:p>
            <a:pPr eaLnBrk="1" hangingPunct="1">
              <a:lnSpc>
                <a:spcPct val="90000"/>
              </a:lnSpc>
            </a:pPr>
            <a:r>
              <a:rPr lang="en-US" altLang="zh-TW" sz="2800" dirty="0" smtClean="0">
                <a:ea typeface="新細明體" pitchFamily="18" charset="-120"/>
              </a:rPr>
              <a:t>By post-order, (postfix)</a:t>
            </a:r>
          </a:p>
          <a:p>
            <a:pPr lvl="1" eaLnBrk="1" hangingPunct="1">
              <a:lnSpc>
                <a:spcPct val="90000"/>
              </a:lnSpc>
              <a:buFontTx/>
              <a:buNone/>
            </a:pPr>
            <a:r>
              <a:rPr lang="en-US" altLang="zh-TW" sz="2400" dirty="0" smtClean="0">
                <a:ea typeface="新細明體" pitchFamily="18" charset="-120"/>
              </a:rPr>
              <a:t>2 3 * 8 4 / +</a:t>
            </a:r>
          </a:p>
          <a:p>
            <a:pPr eaLnBrk="1" hangingPunct="1">
              <a:lnSpc>
                <a:spcPct val="90000"/>
              </a:lnSpc>
            </a:pPr>
            <a:r>
              <a:rPr lang="en-US" altLang="zh-TW" sz="2800" dirty="0" smtClean="0">
                <a:ea typeface="新細明體" pitchFamily="18" charset="-120"/>
              </a:rPr>
              <a:t>By level-order,</a:t>
            </a:r>
          </a:p>
          <a:p>
            <a:pPr lvl="1" eaLnBrk="1" hangingPunct="1">
              <a:lnSpc>
                <a:spcPct val="90000"/>
              </a:lnSpc>
              <a:buFontTx/>
              <a:buNone/>
            </a:pPr>
            <a:r>
              <a:rPr lang="en-US" altLang="zh-TW" sz="2400" dirty="0" smtClean="0">
                <a:ea typeface="新細明體" pitchFamily="18" charset="-120"/>
              </a:rPr>
              <a:t>+ * / 2 3 8 4</a:t>
            </a:r>
          </a:p>
          <a:p>
            <a:pPr eaLnBrk="1" hangingPunct="1">
              <a:lnSpc>
                <a:spcPct val="90000"/>
              </a:lnSpc>
            </a:pPr>
            <a:r>
              <a:rPr lang="en-US" altLang="zh-TW" sz="2800" dirty="0" smtClean="0">
                <a:ea typeface="新細明體" pitchFamily="18" charset="-120"/>
              </a:rPr>
              <a:t>Note 1: Infix is what we read!</a:t>
            </a:r>
          </a:p>
          <a:p>
            <a:pPr eaLnBrk="1" hangingPunct="1">
              <a:lnSpc>
                <a:spcPct val="90000"/>
              </a:lnSpc>
            </a:pPr>
            <a:r>
              <a:rPr lang="en-US" altLang="zh-TW" sz="2800" dirty="0" smtClean="0">
                <a:ea typeface="新細明體" pitchFamily="18" charset="-120"/>
              </a:rPr>
              <a:t>Note 2: Postfix expression can be computed efficiently using stack</a:t>
            </a:r>
          </a:p>
        </p:txBody>
      </p:sp>
      <p:grpSp>
        <p:nvGrpSpPr>
          <p:cNvPr id="22535" name="Group 32"/>
          <p:cNvGrpSpPr>
            <a:grpSpLocks/>
          </p:cNvGrpSpPr>
          <p:nvPr/>
        </p:nvGrpSpPr>
        <p:grpSpPr bwMode="auto">
          <a:xfrm>
            <a:off x="7620000" y="2362200"/>
            <a:ext cx="3572933" cy="1644650"/>
            <a:chOff x="3072" y="2880"/>
            <a:chExt cx="1688" cy="1036"/>
          </a:xfrm>
        </p:grpSpPr>
        <p:sp>
          <p:nvSpPr>
            <p:cNvPr id="22536" name="Oval 4"/>
            <p:cNvSpPr>
              <a:spLocks noChangeArrowheads="1"/>
            </p:cNvSpPr>
            <p:nvPr/>
          </p:nvSpPr>
          <p:spPr bwMode="auto">
            <a:xfrm>
              <a:off x="3744" y="2880"/>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a:t>
              </a:r>
            </a:p>
          </p:txBody>
        </p:sp>
        <p:sp>
          <p:nvSpPr>
            <p:cNvPr id="22537" name="Oval 5"/>
            <p:cNvSpPr>
              <a:spLocks noChangeArrowheads="1"/>
            </p:cNvSpPr>
            <p:nvPr/>
          </p:nvSpPr>
          <p:spPr bwMode="auto">
            <a:xfrm>
              <a:off x="3360" y="3264"/>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a:t>
              </a:r>
            </a:p>
          </p:txBody>
        </p:sp>
        <p:sp>
          <p:nvSpPr>
            <p:cNvPr id="22538" name="Oval 6"/>
            <p:cNvSpPr>
              <a:spLocks noChangeArrowheads="1"/>
            </p:cNvSpPr>
            <p:nvPr/>
          </p:nvSpPr>
          <p:spPr bwMode="auto">
            <a:xfrm>
              <a:off x="4224" y="3264"/>
              <a:ext cx="248"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a:t>
              </a:r>
            </a:p>
          </p:txBody>
        </p:sp>
        <p:sp>
          <p:nvSpPr>
            <p:cNvPr id="22539" name="Oval 7"/>
            <p:cNvSpPr>
              <a:spLocks noChangeArrowheads="1"/>
            </p:cNvSpPr>
            <p:nvPr/>
          </p:nvSpPr>
          <p:spPr bwMode="auto">
            <a:xfrm>
              <a:off x="3072" y="3696"/>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2</a:t>
              </a:r>
            </a:p>
          </p:txBody>
        </p:sp>
        <p:sp>
          <p:nvSpPr>
            <p:cNvPr id="22540" name="Oval 8"/>
            <p:cNvSpPr>
              <a:spLocks noChangeArrowheads="1"/>
            </p:cNvSpPr>
            <p:nvPr/>
          </p:nvSpPr>
          <p:spPr bwMode="auto">
            <a:xfrm>
              <a:off x="3552" y="3696"/>
              <a:ext cx="248"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3</a:t>
              </a:r>
            </a:p>
          </p:txBody>
        </p:sp>
        <p:sp>
          <p:nvSpPr>
            <p:cNvPr id="22541" name="Line 9"/>
            <p:cNvSpPr>
              <a:spLocks noChangeShapeType="1"/>
            </p:cNvSpPr>
            <p:nvPr/>
          </p:nvSpPr>
          <p:spPr bwMode="auto">
            <a:xfrm flipH="1">
              <a:off x="3504" y="3072"/>
              <a:ext cx="288" cy="192"/>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2" name="Line 10"/>
            <p:cNvSpPr>
              <a:spLocks noChangeShapeType="1"/>
            </p:cNvSpPr>
            <p:nvPr/>
          </p:nvSpPr>
          <p:spPr bwMode="auto">
            <a:xfrm>
              <a:off x="3936" y="3072"/>
              <a:ext cx="432" cy="192"/>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3" name="Line 11"/>
            <p:cNvSpPr>
              <a:spLocks noChangeShapeType="1"/>
            </p:cNvSpPr>
            <p:nvPr/>
          </p:nvSpPr>
          <p:spPr bwMode="auto">
            <a:xfrm flipH="1">
              <a:off x="3216" y="3456"/>
              <a:ext cx="192" cy="24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4" name="Line 12"/>
            <p:cNvSpPr>
              <a:spLocks noChangeShapeType="1"/>
            </p:cNvSpPr>
            <p:nvPr/>
          </p:nvSpPr>
          <p:spPr bwMode="auto">
            <a:xfrm>
              <a:off x="3552" y="3456"/>
              <a:ext cx="96" cy="24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5" name="Line 13"/>
            <p:cNvSpPr>
              <a:spLocks noChangeShapeType="1"/>
            </p:cNvSpPr>
            <p:nvPr/>
          </p:nvSpPr>
          <p:spPr bwMode="auto">
            <a:xfrm>
              <a:off x="4416" y="3456"/>
              <a:ext cx="192" cy="24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6" name="Oval 14"/>
            <p:cNvSpPr>
              <a:spLocks noChangeArrowheads="1"/>
            </p:cNvSpPr>
            <p:nvPr/>
          </p:nvSpPr>
          <p:spPr bwMode="auto">
            <a:xfrm>
              <a:off x="3936" y="3696"/>
              <a:ext cx="247"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8</a:t>
              </a:r>
            </a:p>
          </p:txBody>
        </p:sp>
        <p:sp>
          <p:nvSpPr>
            <p:cNvPr id="22547" name="Oval 15"/>
            <p:cNvSpPr>
              <a:spLocks noChangeArrowheads="1"/>
            </p:cNvSpPr>
            <p:nvPr/>
          </p:nvSpPr>
          <p:spPr bwMode="auto">
            <a:xfrm>
              <a:off x="4512" y="3696"/>
              <a:ext cx="248" cy="220"/>
            </a:xfrm>
            <a:prstGeom prst="ellipse">
              <a:avLst/>
            </a:prstGeom>
            <a:solidFill>
              <a:schemeClr val="accent1"/>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TW" sz="2400">
                  <a:latin typeface="Tahoma" pitchFamily="34" charset="0"/>
                </a:rPr>
                <a:t>4</a:t>
              </a:r>
            </a:p>
          </p:txBody>
        </p:sp>
        <p:sp>
          <p:nvSpPr>
            <p:cNvPr id="22548" name="Line 16"/>
            <p:cNvSpPr>
              <a:spLocks noChangeShapeType="1"/>
            </p:cNvSpPr>
            <p:nvPr/>
          </p:nvSpPr>
          <p:spPr bwMode="auto">
            <a:xfrm flipH="1">
              <a:off x="4080" y="3456"/>
              <a:ext cx="192" cy="24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Tree>
    <p:extLst>
      <p:ext uri="{BB962C8B-B14F-4D97-AF65-F5344CB8AC3E}">
        <p14:creationId xmlns:p14="http://schemas.microsoft.com/office/powerpoint/2010/main" val="30106214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additive="base">
                                        <p:cTn id="7" dur="500" fill="hold"/>
                                        <p:tgtEl>
                                          <p:spTgt spid="276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65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par>
                                <p:cTn id="9" presetID="2" presetClass="entr" presetSubtype="8" fill="hold" grpId="0" nodeType="with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anim calcmode="lin" valueType="num">
                                      <p:cBhvr additive="base">
                                        <p:cTn id="11" dur="500" fill="hold"/>
                                        <p:tgtEl>
                                          <p:spTgt spid="2765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765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2" name="whoosh.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7651">
                                            <p:txEl>
                                              <p:pRg st="2" end="2"/>
                                            </p:txEl>
                                          </p:spTgt>
                                        </p:tgtEl>
                                        <p:attrNameLst>
                                          <p:attrName>style.visibility</p:attrName>
                                        </p:attrNameLst>
                                      </p:cBhvr>
                                      <p:to>
                                        <p:strVal val="visible"/>
                                      </p:to>
                                    </p:set>
                                    <p:anim calcmode="lin" valueType="num">
                                      <p:cBhvr additive="base">
                                        <p:cTn id="17" dur="500" fill="hold"/>
                                        <p:tgtEl>
                                          <p:spTgt spid="27651">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765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2" name="whoosh.wav"/>
                                        </p:tgtEl>
                                      </p:cMediaNode>
                                    </p:audio>
                                  </p:subTnLst>
                                </p:cTn>
                              </p:par>
                              <p:par>
                                <p:cTn id="19" presetID="2" presetClass="entr" presetSubtype="8" fill="hold" grpId="0" nodeType="withEffect">
                                  <p:stCondLst>
                                    <p:cond delay="0"/>
                                  </p:stCondLst>
                                  <p:childTnLst>
                                    <p:set>
                                      <p:cBhvr>
                                        <p:cTn id="20" dur="1" fill="hold">
                                          <p:stCondLst>
                                            <p:cond delay="0"/>
                                          </p:stCondLst>
                                        </p:cTn>
                                        <p:tgtEl>
                                          <p:spTgt spid="27651">
                                            <p:txEl>
                                              <p:pRg st="3" end="3"/>
                                            </p:txEl>
                                          </p:spTgt>
                                        </p:tgtEl>
                                        <p:attrNameLst>
                                          <p:attrName>style.visibility</p:attrName>
                                        </p:attrNameLst>
                                      </p:cBhvr>
                                      <p:to>
                                        <p:strVal val="visible"/>
                                      </p:to>
                                    </p:set>
                                    <p:anim calcmode="lin" valueType="num">
                                      <p:cBhvr additive="base">
                                        <p:cTn id="21" dur="500" fill="hold"/>
                                        <p:tgtEl>
                                          <p:spTgt spid="27651">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7651">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2" name="whoosh.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7651">
                                            <p:txEl>
                                              <p:pRg st="4" end="4"/>
                                            </p:txEl>
                                          </p:spTgt>
                                        </p:tgtEl>
                                        <p:attrNameLst>
                                          <p:attrName>style.visibility</p:attrName>
                                        </p:attrNameLst>
                                      </p:cBhvr>
                                      <p:to>
                                        <p:strVal val="visible"/>
                                      </p:to>
                                    </p:set>
                                    <p:anim calcmode="lin" valueType="num">
                                      <p:cBhvr additive="base">
                                        <p:cTn id="27" dur="500" fill="hold"/>
                                        <p:tgtEl>
                                          <p:spTgt spid="27651">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7651">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5"/>
                                            </p:cond>
                                          </p:stCondLst>
                                          <p:endCondLst>
                                            <p:cond evt="onStopAudio" delay="0">
                                              <p:tgtEl>
                                                <p:sldTgt/>
                                              </p:tgtEl>
                                            </p:cond>
                                          </p:endCondLst>
                                        </p:cTn>
                                        <p:tgtEl>
                                          <p:sndTgt r:embed="rId2" name="whoosh.wav"/>
                                        </p:tgtEl>
                                      </p:cMediaNode>
                                    </p:audio>
                                  </p:subTnLst>
                                </p:cTn>
                              </p:par>
                              <p:par>
                                <p:cTn id="29" presetID="2" presetClass="entr" presetSubtype="8" fill="hold" grpId="0" nodeType="withEffect">
                                  <p:stCondLst>
                                    <p:cond delay="0"/>
                                  </p:stCondLst>
                                  <p:childTnLst>
                                    <p:set>
                                      <p:cBhvr>
                                        <p:cTn id="30" dur="1" fill="hold">
                                          <p:stCondLst>
                                            <p:cond delay="0"/>
                                          </p:stCondLst>
                                        </p:cTn>
                                        <p:tgtEl>
                                          <p:spTgt spid="27651">
                                            <p:txEl>
                                              <p:pRg st="5" end="5"/>
                                            </p:txEl>
                                          </p:spTgt>
                                        </p:tgtEl>
                                        <p:attrNameLst>
                                          <p:attrName>style.visibility</p:attrName>
                                        </p:attrNameLst>
                                      </p:cBhvr>
                                      <p:to>
                                        <p:strVal val="visible"/>
                                      </p:to>
                                    </p:set>
                                    <p:anim calcmode="lin" valueType="num">
                                      <p:cBhvr additive="base">
                                        <p:cTn id="31" dur="500" fill="hold"/>
                                        <p:tgtEl>
                                          <p:spTgt spid="27651">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7651">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7651">
                                            <p:txEl>
                                              <p:pRg st="6" end="6"/>
                                            </p:txEl>
                                          </p:spTgt>
                                        </p:tgtEl>
                                        <p:attrNameLst>
                                          <p:attrName>style.visibility</p:attrName>
                                        </p:attrNameLst>
                                      </p:cBhvr>
                                      <p:to>
                                        <p:strVal val="visible"/>
                                      </p:to>
                                    </p:set>
                                    <p:anim calcmode="lin" valueType="num">
                                      <p:cBhvr additive="base">
                                        <p:cTn id="37" dur="500" fill="hold"/>
                                        <p:tgtEl>
                                          <p:spTgt spid="27651">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7651">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par>
                                <p:cTn id="39" presetID="2" presetClass="entr" presetSubtype="8" fill="hold" grpId="0" nodeType="withEffect">
                                  <p:stCondLst>
                                    <p:cond delay="0"/>
                                  </p:stCondLst>
                                  <p:childTnLst>
                                    <p:set>
                                      <p:cBhvr>
                                        <p:cTn id="40" dur="1" fill="hold">
                                          <p:stCondLst>
                                            <p:cond delay="0"/>
                                          </p:stCondLst>
                                        </p:cTn>
                                        <p:tgtEl>
                                          <p:spTgt spid="27651">
                                            <p:txEl>
                                              <p:pRg st="7" end="7"/>
                                            </p:txEl>
                                          </p:spTgt>
                                        </p:tgtEl>
                                        <p:attrNameLst>
                                          <p:attrName>style.visibility</p:attrName>
                                        </p:attrNameLst>
                                      </p:cBhvr>
                                      <p:to>
                                        <p:strVal val="visible"/>
                                      </p:to>
                                    </p:set>
                                    <p:anim calcmode="lin" valueType="num">
                                      <p:cBhvr additive="base">
                                        <p:cTn id="41" dur="500" fill="hold"/>
                                        <p:tgtEl>
                                          <p:spTgt spid="27651">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7651">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2" name="whoosh.wav"/>
                                        </p:tgtEl>
                                      </p:cMediaNode>
                                    </p:audio>
                                  </p:sub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27651">
                                            <p:txEl>
                                              <p:pRg st="8" end="8"/>
                                            </p:txEl>
                                          </p:spTgt>
                                        </p:tgtEl>
                                        <p:attrNameLst>
                                          <p:attrName>style.visibility</p:attrName>
                                        </p:attrNameLst>
                                      </p:cBhvr>
                                      <p:to>
                                        <p:strVal val="visible"/>
                                      </p:to>
                                    </p:set>
                                    <p:anim calcmode="lin" valueType="num">
                                      <p:cBhvr additive="base">
                                        <p:cTn id="47" dur="500" fill="hold"/>
                                        <p:tgtEl>
                                          <p:spTgt spid="27651">
                                            <p:txEl>
                                              <p:pRg st="8" end="8"/>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27651">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5"/>
                                            </p:cond>
                                          </p:stCondLst>
                                          <p:endCondLst>
                                            <p:cond evt="onStopAudio" delay="0">
                                              <p:tgtEl>
                                                <p:sldTgt/>
                                              </p:tgtEl>
                                            </p:cond>
                                          </p:endCondLst>
                                        </p:cTn>
                                        <p:tgtEl>
                                          <p:sndTgt r:embed="rId2" name="whoosh.wav"/>
                                        </p:tgtEl>
                                      </p:cMediaNode>
                                    </p:audio>
                                  </p:sub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27651">
                                            <p:txEl>
                                              <p:pRg st="9" end="9"/>
                                            </p:txEl>
                                          </p:spTgt>
                                        </p:tgtEl>
                                        <p:attrNameLst>
                                          <p:attrName>style.visibility</p:attrName>
                                        </p:attrNameLst>
                                      </p:cBhvr>
                                      <p:to>
                                        <p:strVal val="visible"/>
                                      </p:to>
                                    </p:set>
                                    <p:anim calcmode="lin" valueType="num">
                                      <p:cBhvr additive="base">
                                        <p:cTn id="53" dur="500" fill="hold"/>
                                        <p:tgtEl>
                                          <p:spTgt spid="27651">
                                            <p:txEl>
                                              <p:pRg st="9" end="9"/>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27651">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1"/>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9855" y="140916"/>
            <a:ext cx="6289963" cy="523220"/>
          </a:xfrm>
          <a:prstGeom prst="rect">
            <a:avLst/>
          </a:prstGeom>
        </p:spPr>
        <p:txBody>
          <a:bodyPr wrap="square">
            <a:spAutoFit/>
          </a:bodyPr>
          <a:lstStyle/>
          <a:p>
            <a:pPr algn="ctr"/>
            <a:r>
              <a:rPr lang="en-US" sz="2800" b="1" i="1" dirty="0" smtClean="0">
                <a:solidFill>
                  <a:srgbClr val="FF0000"/>
                </a:solidFill>
              </a:rPr>
              <a:t>Trees</a:t>
            </a:r>
            <a:endParaRPr lang="en-IN" sz="2800" dirty="0">
              <a:solidFill>
                <a:srgbClr val="FF0000"/>
              </a:solidFill>
            </a:endParaRPr>
          </a:p>
        </p:txBody>
      </p:sp>
      <p:sp>
        <p:nvSpPr>
          <p:cNvPr id="3" name="Rectangle 2"/>
          <p:cNvSpPr/>
          <p:nvPr/>
        </p:nvSpPr>
        <p:spPr>
          <a:xfrm>
            <a:off x="544285" y="896035"/>
            <a:ext cx="11397343" cy="369332"/>
          </a:xfrm>
          <a:prstGeom prst="rect">
            <a:avLst/>
          </a:prstGeom>
        </p:spPr>
        <p:txBody>
          <a:bodyPr wrap="square">
            <a:spAutoFit/>
          </a:bodyPr>
          <a:lstStyle/>
          <a:p>
            <a:r>
              <a:rPr lang="en-US" dirty="0"/>
              <a:t> </a:t>
            </a:r>
            <a:r>
              <a:rPr lang="en-US" dirty="0" smtClean="0"/>
              <a:t>1. A </a:t>
            </a:r>
            <a:r>
              <a:rPr lang="en-US" dirty="0"/>
              <a:t>simple graph is a tree if and only if any two distinct </a:t>
            </a:r>
            <a:r>
              <a:rPr lang="en-US" dirty="0" smtClean="0"/>
              <a:t>vertices </a:t>
            </a:r>
            <a:r>
              <a:rPr lang="en-US" dirty="0"/>
              <a:t>are connected by a </a:t>
            </a:r>
            <a:r>
              <a:rPr lang="en-US" dirty="0" smtClean="0"/>
              <a:t>unique path</a:t>
            </a:r>
            <a:r>
              <a:rPr lang="en-US" dirty="0"/>
              <a:t>. </a:t>
            </a:r>
            <a:endParaRPr lang="en-IN" dirty="0"/>
          </a:p>
        </p:txBody>
      </p:sp>
      <p:sp>
        <p:nvSpPr>
          <p:cNvPr id="4" name="Rectangle 3"/>
          <p:cNvSpPr/>
          <p:nvPr/>
        </p:nvSpPr>
        <p:spPr>
          <a:xfrm>
            <a:off x="544285" y="1287530"/>
            <a:ext cx="5128177" cy="369332"/>
          </a:xfrm>
          <a:prstGeom prst="rect">
            <a:avLst/>
          </a:prstGeom>
        </p:spPr>
        <p:txBody>
          <a:bodyPr wrap="square">
            <a:spAutoFit/>
          </a:bodyPr>
          <a:lstStyle/>
          <a:p>
            <a:r>
              <a:rPr lang="en-US" dirty="0" smtClean="0"/>
              <a:t> 2. Every </a:t>
            </a:r>
            <a:r>
              <a:rPr lang="en-US" dirty="0"/>
              <a:t>connected graph contains a spanning tree. </a:t>
            </a:r>
            <a:endParaRPr lang="en-IN" dirty="0"/>
          </a:p>
        </p:txBody>
      </p:sp>
      <p:sp>
        <p:nvSpPr>
          <p:cNvPr id="5" name="Rectangle 4"/>
          <p:cNvSpPr/>
          <p:nvPr/>
        </p:nvSpPr>
        <p:spPr>
          <a:xfrm>
            <a:off x="544284" y="1671154"/>
            <a:ext cx="11223173" cy="646331"/>
          </a:xfrm>
          <a:prstGeom prst="rect">
            <a:avLst/>
          </a:prstGeom>
        </p:spPr>
        <p:txBody>
          <a:bodyPr wrap="square">
            <a:spAutoFit/>
          </a:bodyPr>
          <a:lstStyle/>
          <a:p>
            <a:r>
              <a:rPr lang="en-US" dirty="0" smtClean="0"/>
              <a:t> 3. </a:t>
            </a:r>
            <a:r>
              <a:rPr lang="en-US" dirty="0"/>
              <a:t>The </a:t>
            </a:r>
            <a:r>
              <a:rPr lang="en-US" dirty="0" smtClean="0"/>
              <a:t>number of </a:t>
            </a:r>
            <a:r>
              <a:rPr lang="en-US" dirty="0"/>
              <a:t>edges in a tree on n vertices is </a:t>
            </a:r>
            <a:r>
              <a:rPr lang="en-US" dirty="0" smtClean="0"/>
              <a:t>n-1</a:t>
            </a:r>
            <a:r>
              <a:rPr lang="en-US" dirty="0"/>
              <a:t>. Conversely, a connected graph on n vertices and </a:t>
            </a:r>
            <a:r>
              <a:rPr lang="en-US" dirty="0" smtClean="0"/>
              <a:t>n-1 </a:t>
            </a:r>
            <a:r>
              <a:rPr lang="en-US" dirty="0"/>
              <a:t>edges </a:t>
            </a:r>
            <a:endParaRPr lang="en-US" dirty="0" smtClean="0"/>
          </a:p>
          <a:p>
            <a:r>
              <a:rPr lang="en-US" dirty="0"/>
              <a:t> </a:t>
            </a:r>
            <a:r>
              <a:rPr lang="en-US" dirty="0" smtClean="0"/>
              <a:t>     is </a:t>
            </a:r>
            <a:r>
              <a:rPr lang="en-US" dirty="0"/>
              <a:t>a tree. </a:t>
            </a:r>
            <a:endParaRPr lang="en-IN" dirty="0"/>
          </a:p>
        </p:txBody>
      </p:sp>
      <p:sp>
        <p:nvSpPr>
          <p:cNvPr id="6" name="Rectangle 5"/>
          <p:cNvSpPr/>
          <p:nvPr/>
        </p:nvSpPr>
        <p:spPr>
          <a:xfrm>
            <a:off x="544284" y="2317485"/>
            <a:ext cx="11397343" cy="369332"/>
          </a:xfrm>
          <a:prstGeom prst="rect">
            <a:avLst/>
          </a:prstGeom>
        </p:spPr>
        <p:txBody>
          <a:bodyPr wrap="square">
            <a:spAutoFit/>
          </a:bodyPr>
          <a:lstStyle/>
          <a:p>
            <a:r>
              <a:rPr lang="en-US" dirty="0"/>
              <a:t> </a:t>
            </a:r>
            <a:r>
              <a:rPr lang="en-US" dirty="0" smtClean="0"/>
              <a:t>4. A </a:t>
            </a:r>
            <a:r>
              <a:rPr lang="en-US" dirty="0"/>
              <a:t>tree with at least two vertices contains at least two pendant vertices (i.e., end vertices or vertices of degree 1). </a:t>
            </a:r>
            <a:endParaRPr lang="en-IN" dirty="0"/>
          </a:p>
        </p:txBody>
      </p:sp>
      <p:sp>
        <p:nvSpPr>
          <p:cNvPr id="7" name="Rectangle 6"/>
          <p:cNvSpPr/>
          <p:nvPr/>
        </p:nvSpPr>
        <p:spPr>
          <a:xfrm>
            <a:off x="544284" y="2786075"/>
            <a:ext cx="10929259" cy="369332"/>
          </a:xfrm>
          <a:prstGeom prst="rect">
            <a:avLst/>
          </a:prstGeom>
        </p:spPr>
        <p:txBody>
          <a:bodyPr wrap="square">
            <a:spAutoFit/>
          </a:bodyPr>
          <a:lstStyle/>
          <a:p>
            <a:r>
              <a:rPr lang="en-US" dirty="0"/>
              <a:t> </a:t>
            </a:r>
            <a:r>
              <a:rPr lang="en-US" dirty="0" smtClean="0"/>
              <a:t>5. A </a:t>
            </a:r>
            <a:r>
              <a:rPr lang="en-US" dirty="0"/>
              <a:t>connected graph G is a tree if and only if every edge of G is a cut edge of G.</a:t>
            </a:r>
            <a:endParaRPr lang="en-IN" dirty="0"/>
          </a:p>
        </p:txBody>
      </p:sp>
      <p:sp>
        <p:nvSpPr>
          <p:cNvPr id="8" name="Rectangle 7"/>
          <p:cNvSpPr/>
          <p:nvPr/>
        </p:nvSpPr>
        <p:spPr>
          <a:xfrm>
            <a:off x="517068" y="3309257"/>
            <a:ext cx="11152418" cy="646331"/>
          </a:xfrm>
          <a:prstGeom prst="rect">
            <a:avLst/>
          </a:prstGeom>
        </p:spPr>
        <p:txBody>
          <a:bodyPr wrap="square">
            <a:spAutoFit/>
          </a:bodyPr>
          <a:lstStyle/>
          <a:p>
            <a:r>
              <a:rPr lang="en-US" dirty="0"/>
              <a:t> </a:t>
            </a:r>
            <a:r>
              <a:rPr lang="en-US" dirty="0" smtClean="0"/>
              <a:t>6. A connected graph G </a:t>
            </a:r>
            <a:r>
              <a:rPr lang="en-US" dirty="0"/>
              <a:t>with </a:t>
            </a:r>
            <a:r>
              <a:rPr lang="en-US" dirty="0" smtClean="0"/>
              <a:t>at least two </a:t>
            </a:r>
            <a:r>
              <a:rPr lang="en-US" dirty="0"/>
              <a:t>vertices </a:t>
            </a:r>
            <a:r>
              <a:rPr lang="en-US" dirty="0" smtClean="0"/>
              <a:t>is a tree if and only </a:t>
            </a:r>
            <a:r>
              <a:rPr lang="en-US" dirty="0"/>
              <a:t>if its </a:t>
            </a:r>
            <a:r>
              <a:rPr lang="en-US" dirty="0" smtClean="0"/>
              <a:t>degree sequence{d1,d2,…,</a:t>
            </a:r>
            <a:r>
              <a:rPr lang="en-US" dirty="0" err="1" smtClean="0"/>
              <a:t>dn</a:t>
            </a:r>
            <a:r>
              <a:rPr lang="en-US" dirty="0" smtClean="0"/>
              <a:t>} </a:t>
            </a:r>
            <a:r>
              <a:rPr lang="en-US" dirty="0"/>
              <a:t>satisﬁes the condition: </a:t>
            </a:r>
            <a:r>
              <a:rPr lang="en-US" dirty="0" smtClean="0">
                <a:sym typeface="Symbol" pitchFamily="18" charset="2"/>
              </a:rPr>
              <a:t></a:t>
            </a:r>
            <a:r>
              <a:rPr lang="en-US" baseline="-25000" dirty="0" smtClean="0">
                <a:sym typeface="Symbol" pitchFamily="18" charset="2"/>
              </a:rPr>
              <a:t>i=1</a:t>
            </a:r>
            <a:r>
              <a:rPr lang="en-US" dirty="0" smtClean="0">
                <a:sym typeface="Symbol" pitchFamily="18" charset="2"/>
              </a:rPr>
              <a:t> </a:t>
            </a:r>
            <a:r>
              <a:rPr lang="en-US" baseline="30000" dirty="0" smtClean="0">
                <a:sym typeface="Symbol" pitchFamily="18" charset="2"/>
              </a:rPr>
              <a:t>n </a:t>
            </a:r>
            <a:r>
              <a:rPr lang="en-US" dirty="0" smtClean="0"/>
              <a:t>d</a:t>
            </a:r>
            <a:r>
              <a:rPr lang="en-US" baseline="-25000" dirty="0" smtClean="0"/>
              <a:t>i</a:t>
            </a:r>
            <a:r>
              <a:rPr lang="en-US" dirty="0" smtClean="0"/>
              <a:t>=2(n-1) with </a:t>
            </a:r>
            <a:r>
              <a:rPr lang="en-US" dirty="0"/>
              <a:t>d</a:t>
            </a:r>
            <a:r>
              <a:rPr lang="en-US" baseline="-25000" dirty="0"/>
              <a:t>i</a:t>
            </a:r>
            <a:r>
              <a:rPr lang="en-US" dirty="0"/>
              <a:t> &gt;</a:t>
            </a:r>
            <a:r>
              <a:rPr lang="en-US" dirty="0" smtClean="0"/>
              <a:t>0 for </a:t>
            </a:r>
            <a:r>
              <a:rPr lang="en-US" dirty="0"/>
              <a:t>each i. </a:t>
            </a:r>
            <a:endParaRPr lang="en-IN" dirty="0"/>
          </a:p>
        </p:txBody>
      </p:sp>
      <p:sp>
        <p:nvSpPr>
          <p:cNvPr id="9" name="Rectangle 8"/>
          <p:cNvSpPr/>
          <p:nvPr/>
        </p:nvSpPr>
        <p:spPr>
          <a:xfrm>
            <a:off x="517068" y="4052892"/>
            <a:ext cx="11152418" cy="369332"/>
          </a:xfrm>
          <a:prstGeom prst="rect">
            <a:avLst/>
          </a:prstGeom>
        </p:spPr>
        <p:txBody>
          <a:bodyPr wrap="square">
            <a:spAutoFit/>
          </a:bodyPr>
          <a:lstStyle/>
          <a:p>
            <a:r>
              <a:rPr lang="en-IN" dirty="0"/>
              <a:t> </a:t>
            </a:r>
            <a:r>
              <a:rPr lang="en-IN" dirty="0" smtClean="0"/>
              <a:t>7.If u and v are non adjacent vertices of a tree </a:t>
            </a:r>
            <a:r>
              <a:rPr lang="en-IN" dirty="0"/>
              <a:t>T</a:t>
            </a:r>
            <a:r>
              <a:rPr lang="en-IN" dirty="0" smtClean="0"/>
              <a:t>, then T+ </a:t>
            </a:r>
            <a:r>
              <a:rPr lang="en-IN" dirty="0" err="1" smtClean="0"/>
              <a:t>uv</a:t>
            </a:r>
            <a:r>
              <a:rPr lang="en-IN" dirty="0" smtClean="0"/>
              <a:t> contains </a:t>
            </a:r>
            <a:r>
              <a:rPr lang="en-IN" dirty="0"/>
              <a:t>a unique cycle. </a:t>
            </a:r>
          </a:p>
        </p:txBody>
      </p:sp>
      <p:sp>
        <p:nvSpPr>
          <p:cNvPr id="10" name="Rectangle 9"/>
          <p:cNvSpPr/>
          <p:nvPr/>
        </p:nvSpPr>
        <p:spPr>
          <a:xfrm>
            <a:off x="402771" y="4793121"/>
            <a:ext cx="11538856" cy="369332"/>
          </a:xfrm>
          <a:prstGeom prst="rect">
            <a:avLst/>
          </a:prstGeom>
        </p:spPr>
        <p:txBody>
          <a:bodyPr wrap="square">
            <a:spAutoFit/>
          </a:bodyPr>
          <a:lstStyle/>
          <a:p>
            <a:r>
              <a:rPr lang="en-US" i="1" dirty="0" smtClean="0"/>
              <a:t>   8. Every </a:t>
            </a:r>
            <a:r>
              <a:rPr lang="en-US" i="1" dirty="0"/>
              <a:t>tree has a center consisting of either </a:t>
            </a:r>
            <a:r>
              <a:rPr lang="en-US" i="1" dirty="0" smtClean="0"/>
              <a:t>a single </a:t>
            </a:r>
            <a:r>
              <a:rPr lang="en-US" i="1" dirty="0"/>
              <a:t>vertex or two adjacent vertices.</a:t>
            </a:r>
            <a:endParaRPr lang="en-IN" dirty="0"/>
          </a:p>
        </p:txBody>
      </p:sp>
    </p:spTree>
    <p:extLst>
      <p:ext uri="{BB962C8B-B14F-4D97-AF65-F5344CB8AC3E}">
        <p14:creationId xmlns:p14="http://schemas.microsoft.com/office/powerpoint/2010/main" val="293766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662E0F9-A378-489A-832C-641EE6DA540F}"/>
              </a:ext>
            </a:extLst>
          </p:cNvPr>
          <p:cNvSpPr/>
          <p:nvPr/>
        </p:nvSpPr>
        <p:spPr>
          <a:xfrm>
            <a:off x="1708727" y="83128"/>
            <a:ext cx="8192655" cy="461665"/>
          </a:xfrm>
          <a:prstGeom prst="rect">
            <a:avLst/>
          </a:prstGeom>
          <a:solidFill>
            <a:srgbClr val="FFC000"/>
          </a:solidFill>
        </p:spPr>
        <p:txBody>
          <a:bodyPr wrap="squar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UNIT-I</a:t>
            </a:r>
            <a:endParaRPr lang="en-US" sz="2400" dirty="0">
              <a:ln w="0"/>
              <a:effectLst>
                <a:outerShdw blurRad="38100" dist="19050" dir="2700000" algn="tl" rotWithShape="0">
                  <a:schemeClr val="dk1">
                    <a:alpha val="40000"/>
                  </a:schemeClr>
                </a:outerShdw>
              </a:effectLst>
            </a:endParaRPr>
          </a:p>
        </p:txBody>
      </p:sp>
      <p:sp>
        <p:nvSpPr>
          <p:cNvPr id="1026" name="AutoShape 2" descr="Königsberg graph.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13" name="Rectangle 112"/>
          <p:cNvSpPr/>
          <p:nvPr/>
        </p:nvSpPr>
        <p:spPr>
          <a:xfrm>
            <a:off x="288758" y="1275347"/>
            <a:ext cx="11706726" cy="5355312"/>
          </a:xfrm>
          <a:prstGeom prst="rect">
            <a:avLst/>
          </a:prstGeom>
        </p:spPr>
        <p:txBody>
          <a:bodyPr wrap="square">
            <a:spAutoFit/>
          </a:bodyPr>
          <a:lstStyle/>
          <a:p>
            <a:r>
              <a:rPr lang="en-US" b="1" dirty="0" smtClean="0">
                <a:latin typeface="Times New Roman" pitchFamily="18" charset="0"/>
                <a:cs typeface="Times New Roman" pitchFamily="18" charset="0"/>
              </a:rPr>
              <a:t>Definition 2. </a:t>
            </a:r>
            <a:r>
              <a:rPr lang="en-US" dirty="0" smtClean="0">
                <a:latin typeface="Times New Roman" pitchFamily="18" charset="0"/>
                <a:cs typeface="Times New Roman" pitchFamily="18" charset="0"/>
              </a:rPr>
              <a:t>If I</a:t>
            </a:r>
            <a:r>
              <a:rPr lang="en-US" baseline="-25000" dirty="0" smtClean="0">
                <a:latin typeface="Times New Roman" pitchFamily="18" charset="0"/>
                <a:cs typeface="Times New Roman" pitchFamily="18" charset="0"/>
              </a:rPr>
              <a:t>G </a:t>
            </a:r>
            <a:r>
              <a:rPr lang="en-US" dirty="0" smtClean="0">
                <a:latin typeface="Times New Roman" pitchFamily="18" charset="0"/>
                <a:cs typeface="Times New Roman" pitchFamily="18" charset="0"/>
              </a:rPr>
              <a:t>(e)={</a:t>
            </a:r>
            <a:r>
              <a:rPr lang="en-US" i="1" dirty="0" err="1" smtClean="0">
                <a:latin typeface="Times New Roman" pitchFamily="18" charset="0"/>
                <a:cs typeface="Times New Roman" pitchFamily="18" charset="0"/>
              </a:rPr>
              <a:t>u,v</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then the vertices </a:t>
            </a:r>
            <a:r>
              <a:rPr lang="en-US" i="1" dirty="0" smtClean="0">
                <a:latin typeface="Times New Roman" pitchFamily="18" charset="0"/>
                <a:cs typeface="Times New Roman" pitchFamily="18" charset="0"/>
              </a:rPr>
              <a:t>u </a:t>
            </a:r>
            <a:r>
              <a:rPr lang="en-US" dirty="0" smtClean="0">
                <a:latin typeface="Times New Roman" pitchFamily="18" charset="0"/>
                <a:cs typeface="Times New Roman" pitchFamily="18" charset="0"/>
              </a:rPr>
              <a:t>and </a:t>
            </a:r>
            <a:r>
              <a:rPr lang="en-US" i="1" dirty="0" smtClean="0">
                <a:latin typeface="Times New Roman" pitchFamily="18" charset="0"/>
                <a:cs typeface="Times New Roman" pitchFamily="18" charset="0"/>
              </a:rPr>
              <a:t>v </a:t>
            </a:r>
            <a:r>
              <a:rPr lang="en-US" dirty="0" smtClean="0">
                <a:latin typeface="Times New Roman" pitchFamily="18" charset="0"/>
                <a:cs typeface="Times New Roman" pitchFamily="18" charset="0"/>
              </a:rPr>
              <a:t>are called the</a:t>
            </a:r>
            <a:r>
              <a:rPr lang="en-US" b="1" i="1" dirty="0" smtClean="0">
                <a:latin typeface="Times New Roman" pitchFamily="18" charset="0"/>
                <a:cs typeface="Times New Roman" pitchFamily="18" charset="0"/>
              </a:rPr>
              <a:t> end vertices or ends</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of the edge e.</a:t>
            </a:r>
          </a:p>
          <a:p>
            <a:r>
              <a:rPr lang="en-US" dirty="0" smtClean="0">
                <a:latin typeface="Times New Roman" pitchFamily="18" charset="0"/>
                <a:cs typeface="Times New Roman" pitchFamily="18" charset="0"/>
              </a:rPr>
              <a:t> Each edge is said to join its ends, in this case, we say that e is</a:t>
            </a:r>
            <a:r>
              <a:rPr lang="en-US" b="1" i="1" dirty="0" smtClean="0">
                <a:latin typeface="Times New Roman" pitchFamily="18" charset="0"/>
                <a:cs typeface="Times New Roman" pitchFamily="18" charset="0"/>
              </a:rPr>
              <a:t> incident</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with each one of its ends. Also, the vertices </a:t>
            </a:r>
            <a:r>
              <a:rPr lang="en-US" i="1" dirty="0" smtClean="0">
                <a:latin typeface="Times New Roman" pitchFamily="18" charset="0"/>
                <a:cs typeface="Times New Roman" pitchFamily="18" charset="0"/>
              </a:rPr>
              <a:t>u </a:t>
            </a:r>
            <a:r>
              <a:rPr lang="en-US" dirty="0" smtClean="0">
                <a:latin typeface="Times New Roman" pitchFamily="18" charset="0"/>
                <a:cs typeface="Times New Roman" pitchFamily="18" charset="0"/>
              </a:rPr>
              <a:t>and </a:t>
            </a:r>
            <a:r>
              <a:rPr lang="en-US" i="1" dirty="0" smtClean="0">
                <a:latin typeface="Times New Roman" pitchFamily="18" charset="0"/>
                <a:cs typeface="Times New Roman" pitchFamily="18" charset="0"/>
              </a:rPr>
              <a:t>v </a:t>
            </a:r>
            <a:r>
              <a:rPr lang="en-US" dirty="0" smtClean="0">
                <a:latin typeface="Times New Roman" pitchFamily="18" charset="0"/>
                <a:cs typeface="Times New Roman" pitchFamily="18" charset="0"/>
              </a:rPr>
              <a:t>are then </a:t>
            </a:r>
            <a:r>
              <a:rPr lang="en-US" b="1" i="1" dirty="0" smtClean="0">
                <a:latin typeface="Times New Roman" pitchFamily="18" charset="0"/>
                <a:cs typeface="Times New Roman" pitchFamily="18" charset="0"/>
              </a:rPr>
              <a:t>incident </a:t>
            </a:r>
            <a:r>
              <a:rPr lang="en-US" dirty="0" smtClean="0">
                <a:latin typeface="Times New Roman" pitchFamily="18" charset="0"/>
                <a:cs typeface="Times New Roman" pitchFamily="18" charset="0"/>
              </a:rPr>
              <a:t>with e.</a:t>
            </a:r>
          </a:p>
          <a:p>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A set of two or more edges of a graph G is called a set of </a:t>
            </a:r>
            <a:r>
              <a:rPr lang="en-US" b="1" i="1" dirty="0" smtClean="0">
                <a:latin typeface="Times New Roman" pitchFamily="18" charset="0"/>
                <a:cs typeface="Times New Roman" pitchFamily="18" charset="0"/>
              </a:rPr>
              <a:t>multiple or parallel edges</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if they have the same pair of distinct ends. If e is an edge with end vertices </a:t>
            </a:r>
            <a:r>
              <a:rPr lang="en-US" i="1" dirty="0" smtClean="0">
                <a:latin typeface="Times New Roman" pitchFamily="18" charset="0"/>
                <a:cs typeface="Times New Roman" pitchFamily="18" charset="0"/>
              </a:rPr>
              <a:t>u </a:t>
            </a:r>
            <a:r>
              <a:rPr lang="en-US" dirty="0" smtClean="0">
                <a:latin typeface="Times New Roman" pitchFamily="18" charset="0"/>
                <a:cs typeface="Times New Roman" pitchFamily="18" charset="0"/>
              </a:rPr>
              <a:t>and </a:t>
            </a:r>
            <a:r>
              <a:rPr lang="en-US" i="1" dirty="0" smtClean="0">
                <a:latin typeface="Times New Roman" pitchFamily="18" charset="0"/>
                <a:cs typeface="Times New Roman" pitchFamily="18" charset="0"/>
              </a:rPr>
              <a:t>v, </a:t>
            </a:r>
            <a:r>
              <a:rPr lang="en-US" dirty="0" smtClean="0">
                <a:latin typeface="Times New Roman" pitchFamily="18" charset="0"/>
                <a:cs typeface="Times New Roman" pitchFamily="18" charset="0"/>
              </a:rPr>
              <a:t>we write e= </a:t>
            </a:r>
            <a:r>
              <a:rPr lang="en-US" i="1" dirty="0" err="1" smtClean="0">
                <a:latin typeface="Times New Roman" pitchFamily="18" charset="0"/>
                <a:cs typeface="Times New Roman" pitchFamily="18" charset="0"/>
              </a:rPr>
              <a:t>uv</a:t>
            </a:r>
            <a:r>
              <a:rPr lang="en-US" i="1" dirty="0" smtClean="0">
                <a:latin typeface="Times New Roman" pitchFamily="18" charset="0"/>
                <a:cs typeface="Times New Roman" pitchFamily="18" charset="0"/>
              </a:rPr>
              <a:t>. </a:t>
            </a:r>
          </a:p>
          <a:p>
            <a:endParaRPr lang="en-US" i="1"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An edge for which the two ends are the same is called a </a:t>
            </a:r>
            <a:r>
              <a:rPr lang="en-US" b="1" i="1" dirty="0" smtClean="0">
                <a:latin typeface="Times New Roman" pitchFamily="18" charset="0"/>
                <a:cs typeface="Times New Roman" pitchFamily="18" charset="0"/>
              </a:rPr>
              <a:t>loop </a:t>
            </a:r>
            <a:r>
              <a:rPr lang="en-US" dirty="0" smtClean="0">
                <a:latin typeface="Times New Roman" pitchFamily="18" charset="0"/>
                <a:cs typeface="Times New Roman" pitchFamily="18" charset="0"/>
              </a:rPr>
              <a:t>at the common vertex.</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A vertex </a:t>
            </a:r>
            <a:r>
              <a:rPr lang="en-US" i="1" dirty="0" smtClean="0">
                <a:latin typeface="Times New Roman" pitchFamily="18" charset="0"/>
                <a:cs typeface="Times New Roman" pitchFamily="18" charset="0"/>
              </a:rPr>
              <a:t>u </a:t>
            </a:r>
            <a:r>
              <a:rPr lang="en-US" dirty="0" smtClean="0">
                <a:latin typeface="Times New Roman" pitchFamily="18" charset="0"/>
                <a:cs typeface="Times New Roman" pitchFamily="18" charset="0"/>
              </a:rPr>
              <a:t>is a </a:t>
            </a:r>
            <a:r>
              <a:rPr lang="en-US" b="1" i="1" dirty="0" smtClean="0">
                <a:latin typeface="Times New Roman" pitchFamily="18" charset="0"/>
                <a:cs typeface="Times New Roman" pitchFamily="18" charset="0"/>
              </a:rPr>
              <a:t>neighbor</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of </a:t>
            </a:r>
            <a:r>
              <a:rPr lang="en-US" i="1" dirty="0" smtClean="0">
                <a:latin typeface="Times New Roman" pitchFamily="18" charset="0"/>
                <a:cs typeface="Times New Roman" pitchFamily="18" charset="0"/>
              </a:rPr>
              <a:t>v </a:t>
            </a:r>
            <a:r>
              <a:rPr lang="en-US" dirty="0" smtClean="0">
                <a:latin typeface="Times New Roman" pitchFamily="18" charset="0"/>
                <a:cs typeface="Times New Roman" pitchFamily="18" charset="0"/>
              </a:rPr>
              <a:t>in G, if </a:t>
            </a:r>
            <a:r>
              <a:rPr lang="en-US" i="1" dirty="0" err="1" smtClean="0">
                <a:latin typeface="Times New Roman" pitchFamily="18" charset="0"/>
                <a:cs typeface="Times New Roman" pitchFamily="18" charset="0"/>
              </a:rPr>
              <a:t>uv</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is an edge of G,  and </a:t>
            </a:r>
            <a:r>
              <a:rPr lang="en-US" i="1" dirty="0" smtClean="0">
                <a:latin typeface="Times New Roman" pitchFamily="18" charset="0"/>
                <a:cs typeface="Times New Roman" pitchFamily="18" charset="0"/>
              </a:rPr>
              <a:t>u ≠</a:t>
            </a:r>
            <a:r>
              <a:rPr lang="en-US"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v. </a:t>
            </a:r>
            <a:r>
              <a:rPr lang="en-US" dirty="0" smtClean="0">
                <a:latin typeface="Times New Roman" pitchFamily="18" charset="0"/>
                <a:cs typeface="Times New Roman" pitchFamily="18" charset="0"/>
              </a:rPr>
              <a:t>The set of all neighbors of </a:t>
            </a:r>
            <a:r>
              <a:rPr lang="en-US" i="1" dirty="0" smtClean="0">
                <a:latin typeface="Times New Roman" pitchFamily="18" charset="0"/>
                <a:cs typeface="Times New Roman" pitchFamily="18" charset="0"/>
              </a:rPr>
              <a:t>v </a:t>
            </a:r>
            <a:r>
              <a:rPr lang="en-US" dirty="0" smtClean="0">
                <a:latin typeface="Times New Roman" pitchFamily="18" charset="0"/>
                <a:cs typeface="Times New Roman" pitchFamily="18" charset="0"/>
              </a:rPr>
              <a:t>is the </a:t>
            </a:r>
            <a:r>
              <a:rPr lang="en-US" b="1" i="1" dirty="0" smtClean="0">
                <a:latin typeface="Times New Roman" pitchFamily="18" charset="0"/>
                <a:cs typeface="Times New Roman" pitchFamily="18" charset="0"/>
              </a:rPr>
              <a:t>open neighborhood </a:t>
            </a:r>
            <a:r>
              <a:rPr lang="en-US" b="1" dirty="0" smtClean="0">
                <a:latin typeface="Times New Roman" pitchFamily="18" charset="0"/>
                <a:cs typeface="Times New Roman" pitchFamily="18" charset="0"/>
              </a:rPr>
              <a:t>of </a:t>
            </a:r>
            <a:r>
              <a:rPr lang="en-US" b="1" i="1" dirty="0" smtClean="0">
                <a:latin typeface="Times New Roman" pitchFamily="18" charset="0"/>
                <a:cs typeface="Times New Roman" pitchFamily="18" charset="0"/>
              </a:rPr>
              <a:t>v</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or the </a:t>
            </a:r>
            <a:r>
              <a:rPr lang="en-US" b="1" i="1" dirty="0" smtClean="0">
                <a:latin typeface="Times New Roman" pitchFamily="18" charset="0"/>
                <a:cs typeface="Times New Roman" pitchFamily="18" charset="0"/>
              </a:rPr>
              <a:t>neighbor set</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of </a:t>
            </a:r>
            <a:r>
              <a:rPr lang="en-US" i="1" dirty="0" smtClean="0">
                <a:latin typeface="Times New Roman" pitchFamily="18" charset="0"/>
                <a:cs typeface="Times New Roman" pitchFamily="18" charset="0"/>
              </a:rPr>
              <a:t>v, </a:t>
            </a:r>
            <a:r>
              <a:rPr lang="en-US" dirty="0" smtClean="0">
                <a:latin typeface="Times New Roman" pitchFamily="18" charset="0"/>
                <a:cs typeface="Times New Roman" pitchFamily="18" charset="0"/>
              </a:rPr>
              <a:t> and is denoted by N(</a:t>
            </a:r>
            <a:r>
              <a:rPr lang="en-US" i="1" dirty="0" smtClean="0">
                <a:latin typeface="Times New Roman" pitchFamily="18" charset="0"/>
                <a:cs typeface="Times New Roman" pitchFamily="18" charset="0"/>
              </a:rPr>
              <a:t>v), </a:t>
            </a:r>
            <a:r>
              <a:rPr lang="en-US" dirty="0" smtClean="0">
                <a:latin typeface="Times New Roman" pitchFamily="18" charset="0"/>
                <a:cs typeface="Times New Roman" pitchFamily="18" charset="0"/>
              </a:rPr>
              <a:t> the set </a:t>
            </a:r>
            <a:r>
              <a:rPr lang="en-US" i="1" dirty="0" smtClean="0">
                <a:latin typeface="Times New Roman" pitchFamily="18" charset="0"/>
                <a:cs typeface="Times New Roman" pitchFamily="18" charset="0"/>
              </a:rPr>
              <a:t>N[v]= N(v) U {v}</a:t>
            </a:r>
            <a:r>
              <a:rPr lang="en-US" dirty="0" smtClean="0">
                <a:latin typeface="Times New Roman" pitchFamily="18" charset="0"/>
                <a:cs typeface="Times New Roman" pitchFamily="18" charset="0"/>
              </a:rPr>
              <a:t> is the </a:t>
            </a:r>
            <a:r>
              <a:rPr lang="en-US" b="1" i="1" dirty="0" smtClean="0">
                <a:latin typeface="Times New Roman" pitchFamily="18" charset="0"/>
                <a:cs typeface="Times New Roman" pitchFamily="18" charset="0"/>
              </a:rPr>
              <a:t>closed neighborhood </a:t>
            </a:r>
            <a:r>
              <a:rPr lang="en-US" dirty="0" smtClean="0">
                <a:latin typeface="Times New Roman" pitchFamily="18" charset="0"/>
                <a:cs typeface="Times New Roman" pitchFamily="18" charset="0"/>
              </a:rPr>
              <a:t>of </a:t>
            </a:r>
            <a:r>
              <a:rPr lang="en-US" i="1" dirty="0" smtClean="0">
                <a:latin typeface="Times New Roman" pitchFamily="18" charset="0"/>
                <a:cs typeface="Times New Roman" pitchFamily="18" charset="0"/>
              </a:rPr>
              <a:t>v </a:t>
            </a:r>
            <a:r>
              <a:rPr lang="en-US" dirty="0" smtClean="0">
                <a:latin typeface="Times New Roman" pitchFamily="18" charset="0"/>
                <a:cs typeface="Times New Roman" pitchFamily="18" charset="0"/>
              </a:rPr>
              <a:t>in G.</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Vertices </a:t>
            </a:r>
            <a:r>
              <a:rPr lang="en-US" i="1" dirty="0" smtClean="0">
                <a:latin typeface="Times New Roman" pitchFamily="18" charset="0"/>
                <a:cs typeface="Times New Roman" pitchFamily="18" charset="0"/>
              </a:rPr>
              <a:t>u </a:t>
            </a:r>
            <a:r>
              <a:rPr lang="en-US" dirty="0" smtClean="0">
                <a:latin typeface="Times New Roman" pitchFamily="18" charset="0"/>
                <a:cs typeface="Times New Roman" pitchFamily="18" charset="0"/>
              </a:rPr>
              <a:t>and </a:t>
            </a:r>
            <a:r>
              <a:rPr lang="en-US" i="1" dirty="0" smtClean="0">
                <a:latin typeface="Times New Roman" pitchFamily="18" charset="0"/>
                <a:cs typeface="Times New Roman" pitchFamily="18" charset="0"/>
              </a:rPr>
              <a:t>v </a:t>
            </a:r>
            <a:r>
              <a:rPr lang="en-US" dirty="0" smtClean="0">
                <a:latin typeface="Times New Roman" pitchFamily="18" charset="0"/>
                <a:cs typeface="Times New Roman" pitchFamily="18" charset="0"/>
              </a:rPr>
              <a:t>are </a:t>
            </a:r>
            <a:r>
              <a:rPr lang="en-US" b="1" i="1" dirty="0" smtClean="0">
                <a:latin typeface="Times New Roman" pitchFamily="18" charset="0"/>
                <a:cs typeface="Times New Roman" pitchFamily="18" charset="0"/>
              </a:rPr>
              <a:t>adjacent </a:t>
            </a:r>
            <a:r>
              <a:rPr lang="en-US" dirty="0" smtClean="0">
                <a:latin typeface="Times New Roman" pitchFamily="18" charset="0"/>
                <a:cs typeface="Times New Roman" pitchFamily="18" charset="0"/>
              </a:rPr>
              <a:t>to each other in G if and only if there is an edge of G with </a:t>
            </a:r>
            <a:r>
              <a:rPr lang="en-US" i="1" dirty="0" smtClean="0">
                <a:latin typeface="Times New Roman" pitchFamily="18" charset="0"/>
                <a:cs typeface="Times New Roman" pitchFamily="18" charset="0"/>
              </a:rPr>
              <a:t>u </a:t>
            </a:r>
            <a:r>
              <a:rPr lang="en-US" dirty="0" smtClean="0">
                <a:latin typeface="Times New Roman" pitchFamily="18" charset="0"/>
                <a:cs typeface="Times New Roman" pitchFamily="18" charset="0"/>
              </a:rPr>
              <a:t>and </a:t>
            </a:r>
            <a:r>
              <a:rPr lang="en-US" i="1" dirty="0" smtClean="0">
                <a:latin typeface="Times New Roman" pitchFamily="18" charset="0"/>
                <a:cs typeface="Times New Roman" pitchFamily="18" charset="0"/>
              </a:rPr>
              <a:t>v </a:t>
            </a:r>
            <a:r>
              <a:rPr lang="en-US" dirty="0" smtClean="0">
                <a:latin typeface="Times New Roman" pitchFamily="18" charset="0"/>
                <a:cs typeface="Times New Roman" pitchFamily="18" charset="0"/>
              </a:rPr>
              <a:t>as its ends. Two distinct edges e and f are said to be </a:t>
            </a:r>
            <a:r>
              <a:rPr lang="en-US" b="1" i="1" dirty="0" smtClean="0">
                <a:latin typeface="Times New Roman" pitchFamily="18" charset="0"/>
                <a:cs typeface="Times New Roman" pitchFamily="18" charset="0"/>
              </a:rPr>
              <a:t>adjacent</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if and only if they have a common end vertex.</a:t>
            </a:r>
          </a:p>
          <a:p>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A graph is </a:t>
            </a:r>
            <a:r>
              <a:rPr lang="en-US" b="1" i="1" dirty="0" smtClean="0">
                <a:latin typeface="Times New Roman" pitchFamily="18" charset="0"/>
                <a:cs typeface="Times New Roman" pitchFamily="18" charset="0"/>
              </a:rPr>
              <a:t>simple</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if it has no loops and no multiple edges. Thus, for a simple graph G, the incidence function I</a:t>
            </a:r>
            <a:r>
              <a:rPr lang="en-US" baseline="-25000" dirty="0" smtClean="0">
                <a:latin typeface="Times New Roman" pitchFamily="18" charset="0"/>
                <a:cs typeface="Times New Roman" pitchFamily="18" charset="0"/>
              </a:rPr>
              <a:t>G </a:t>
            </a:r>
            <a:r>
              <a:rPr lang="en-US" dirty="0" smtClean="0">
                <a:latin typeface="Times New Roman" pitchFamily="18" charset="0"/>
                <a:cs typeface="Times New Roman" pitchFamily="18" charset="0"/>
              </a:rPr>
              <a:t>is one-to-one. Hence, an edge of a simple graph is identified with the pair of its ends. A simple graph therefore may be considered as an ordered pair (V(G), E(G)), where V(G) is a nonempty set and E(G) is a set of unordered pairs of elements of V(G) (each edge of the graph being identified with the pair of its ends).</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811541242"/>
      </p:ext>
    </p:extLst>
  </p:cSld>
  <p:clrMapOvr>
    <a:masterClrMapping/>
  </p:clrMapOvr>
  <p:transition spd="slow">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9855" y="140916"/>
            <a:ext cx="6289963" cy="523220"/>
          </a:xfrm>
          <a:prstGeom prst="rect">
            <a:avLst/>
          </a:prstGeom>
        </p:spPr>
        <p:txBody>
          <a:bodyPr wrap="square">
            <a:spAutoFit/>
          </a:bodyPr>
          <a:lstStyle/>
          <a:p>
            <a:pPr algn="ctr"/>
            <a:r>
              <a:rPr lang="en-US" sz="2800" b="1" i="1" dirty="0" smtClean="0">
                <a:solidFill>
                  <a:srgbClr val="FF0000"/>
                </a:solidFill>
              </a:rPr>
              <a:t>Trees</a:t>
            </a:r>
            <a:endParaRPr lang="en-IN" sz="2800" dirty="0">
              <a:solidFill>
                <a:srgbClr val="FF0000"/>
              </a:solidFill>
            </a:endParaRPr>
          </a:p>
        </p:txBody>
      </p:sp>
      <p:sp>
        <p:nvSpPr>
          <p:cNvPr id="3" name="Rectangle 2"/>
          <p:cNvSpPr/>
          <p:nvPr/>
        </p:nvSpPr>
        <p:spPr>
          <a:xfrm>
            <a:off x="359227" y="859695"/>
            <a:ext cx="11332029" cy="1477328"/>
          </a:xfrm>
          <a:prstGeom prst="rect">
            <a:avLst/>
          </a:prstGeom>
        </p:spPr>
        <p:txBody>
          <a:bodyPr wrap="square">
            <a:spAutoFit/>
          </a:bodyPr>
          <a:lstStyle/>
          <a:p>
            <a:r>
              <a:rPr lang="en-IN" dirty="0" smtClean="0"/>
              <a:t>Deﬁnitions: </a:t>
            </a:r>
            <a:r>
              <a:rPr lang="en-IN" dirty="0"/>
              <a:t>Let G be a </a:t>
            </a:r>
            <a:r>
              <a:rPr lang="en-IN" dirty="0" smtClean="0"/>
              <a:t>connected graph.</a:t>
            </a:r>
          </a:p>
          <a:p>
            <a:r>
              <a:rPr lang="en-IN" dirty="0" smtClean="0"/>
              <a:t> </a:t>
            </a:r>
            <a:r>
              <a:rPr lang="en-IN" dirty="0"/>
              <a:t>1. The diameter of G is deﬁned as </a:t>
            </a:r>
            <a:r>
              <a:rPr lang="en-IN" dirty="0" smtClean="0"/>
              <a:t>max{d(</a:t>
            </a:r>
            <a:r>
              <a:rPr lang="en-IN" dirty="0" err="1" smtClean="0"/>
              <a:t>u,v</a:t>
            </a:r>
            <a:r>
              <a:rPr lang="en-IN" dirty="0" smtClean="0"/>
              <a:t>) : </a:t>
            </a:r>
            <a:r>
              <a:rPr lang="en-IN" dirty="0" err="1" smtClean="0"/>
              <a:t>u,v</a:t>
            </a:r>
            <a:r>
              <a:rPr lang="en-IN" dirty="0" smtClean="0"/>
              <a:t> Ɛ V(G) and </a:t>
            </a:r>
            <a:r>
              <a:rPr lang="en-IN" dirty="0"/>
              <a:t>is denoted by </a:t>
            </a:r>
            <a:r>
              <a:rPr lang="en-IN" i="1" dirty="0" err="1" smtClean="0"/>
              <a:t>diam</a:t>
            </a:r>
            <a:r>
              <a:rPr lang="en-IN" i="1" dirty="0" smtClean="0"/>
              <a:t>(G)</a:t>
            </a:r>
            <a:r>
              <a:rPr lang="en-IN" dirty="0" smtClean="0"/>
              <a:t>.</a:t>
            </a:r>
          </a:p>
          <a:p>
            <a:r>
              <a:rPr lang="en-IN" dirty="0" smtClean="0"/>
              <a:t> </a:t>
            </a:r>
            <a:r>
              <a:rPr lang="en-IN" dirty="0"/>
              <a:t>2. If v is a </a:t>
            </a:r>
            <a:r>
              <a:rPr lang="en-IN" dirty="0" smtClean="0"/>
              <a:t>vertex of </a:t>
            </a:r>
            <a:r>
              <a:rPr lang="en-IN" dirty="0"/>
              <a:t>G, its eccentricity </a:t>
            </a:r>
            <a:r>
              <a:rPr lang="en-IN" dirty="0" smtClean="0"/>
              <a:t>e(v) </a:t>
            </a:r>
            <a:r>
              <a:rPr lang="en-IN" dirty="0"/>
              <a:t>is </a:t>
            </a:r>
            <a:r>
              <a:rPr lang="en-IN" dirty="0" smtClean="0"/>
              <a:t>deﬁned by e(v)= max {d(v, u) : u</a:t>
            </a:r>
            <a:r>
              <a:rPr lang="en-IN" dirty="0"/>
              <a:t> </a:t>
            </a:r>
            <a:r>
              <a:rPr lang="en-IN" dirty="0" smtClean="0"/>
              <a:t>Ɛ V(G). </a:t>
            </a:r>
          </a:p>
          <a:p>
            <a:r>
              <a:rPr lang="en-IN" dirty="0" smtClean="0"/>
              <a:t>3</a:t>
            </a:r>
            <a:r>
              <a:rPr lang="en-IN" dirty="0"/>
              <a:t>. The radius </a:t>
            </a:r>
            <a:r>
              <a:rPr lang="en-IN" dirty="0" smtClean="0"/>
              <a:t>r(G) </a:t>
            </a:r>
            <a:r>
              <a:rPr lang="en-IN" dirty="0"/>
              <a:t>of G is the minimum eccentricity of </a:t>
            </a:r>
            <a:r>
              <a:rPr lang="en-IN" dirty="0" smtClean="0"/>
              <a:t>G: </a:t>
            </a:r>
            <a:r>
              <a:rPr lang="en-IN" dirty="0"/>
              <a:t>that is, </a:t>
            </a:r>
            <a:r>
              <a:rPr lang="en-IN" dirty="0" smtClean="0"/>
              <a:t>r(G)= min{e(v) : v</a:t>
            </a:r>
            <a:r>
              <a:rPr lang="en-IN" dirty="0"/>
              <a:t> Ɛ </a:t>
            </a:r>
            <a:r>
              <a:rPr lang="en-IN" dirty="0" smtClean="0"/>
              <a:t>V(G). </a:t>
            </a:r>
          </a:p>
          <a:p>
            <a:r>
              <a:rPr lang="en-IN" dirty="0" smtClean="0"/>
              <a:t>4</a:t>
            </a:r>
            <a:r>
              <a:rPr lang="en-IN" dirty="0"/>
              <a:t>. A vertex v of G is called a central vertex if </a:t>
            </a:r>
            <a:r>
              <a:rPr lang="en-IN" dirty="0" smtClean="0"/>
              <a:t>e(v)= r(G). </a:t>
            </a:r>
            <a:r>
              <a:rPr lang="en-IN" dirty="0"/>
              <a:t>The set of central vertices of G is called the </a:t>
            </a:r>
            <a:r>
              <a:rPr lang="en-IN" dirty="0" err="1"/>
              <a:t>center</a:t>
            </a:r>
            <a:r>
              <a:rPr lang="en-IN" dirty="0"/>
              <a:t> of G.</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186" y="2808514"/>
            <a:ext cx="7255328"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67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9855" y="140916"/>
            <a:ext cx="6289963" cy="523220"/>
          </a:xfrm>
          <a:prstGeom prst="rect">
            <a:avLst/>
          </a:prstGeom>
        </p:spPr>
        <p:txBody>
          <a:bodyPr wrap="square">
            <a:spAutoFit/>
          </a:bodyPr>
          <a:lstStyle/>
          <a:p>
            <a:pPr algn="ctr"/>
            <a:r>
              <a:rPr lang="en-US" sz="2800" b="1" i="1" dirty="0" smtClean="0">
                <a:solidFill>
                  <a:srgbClr val="FF0000"/>
                </a:solidFill>
              </a:rPr>
              <a:t>Trees</a:t>
            </a:r>
            <a:endParaRPr lang="en-IN" sz="2800" dirty="0">
              <a:solidFill>
                <a:srgbClr val="FF0000"/>
              </a:solidFill>
            </a:endParaRPr>
          </a:p>
        </p:txBody>
      </p:sp>
      <p:sp>
        <p:nvSpPr>
          <p:cNvPr id="3" name="Rectangle 2"/>
          <p:cNvSpPr/>
          <p:nvPr/>
        </p:nvSpPr>
        <p:spPr>
          <a:xfrm>
            <a:off x="424542" y="825197"/>
            <a:ext cx="11767457" cy="1477328"/>
          </a:xfrm>
          <a:prstGeom prst="rect">
            <a:avLst/>
          </a:prstGeom>
        </p:spPr>
        <p:txBody>
          <a:bodyPr wrap="square">
            <a:spAutoFit/>
          </a:bodyPr>
          <a:lstStyle/>
          <a:p>
            <a:r>
              <a:rPr lang="en-US" dirty="0" smtClean="0"/>
              <a:t>1. A </a:t>
            </a:r>
            <a:r>
              <a:rPr lang="en-US" i="1" dirty="0"/>
              <a:t>branch </a:t>
            </a:r>
            <a:r>
              <a:rPr lang="en-US" dirty="0"/>
              <a:t>at a vertex </a:t>
            </a:r>
            <a:r>
              <a:rPr lang="en-US" i="1" dirty="0"/>
              <a:t>u </a:t>
            </a:r>
            <a:r>
              <a:rPr lang="en-US" dirty="0"/>
              <a:t>of a tree T is a maximal </a:t>
            </a:r>
            <a:r>
              <a:rPr lang="en-US" dirty="0" smtClean="0"/>
              <a:t>sub tree containing </a:t>
            </a:r>
            <a:r>
              <a:rPr lang="en-US" i="1" dirty="0"/>
              <a:t>u </a:t>
            </a:r>
            <a:r>
              <a:rPr lang="en-US" dirty="0"/>
              <a:t>as an end vertex. Hence the number of </a:t>
            </a:r>
            <a:r>
              <a:rPr lang="en-US" dirty="0" smtClean="0"/>
              <a:t>branches</a:t>
            </a:r>
          </a:p>
          <a:p>
            <a:r>
              <a:rPr lang="en-US" dirty="0"/>
              <a:t> </a:t>
            </a:r>
            <a:r>
              <a:rPr lang="en-US" dirty="0" smtClean="0"/>
              <a:t>      </a:t>
            </a:r>
            <a:r>
              <a:rPr lang="en-US" dirty="0"/>
              <a:t>at </a:t>
            </a:r>
            <a:r>
              <a:rPr lang="en-US" i="1" dirty="0"/>
              <a:t>u </a:t>
            </a:r>
            <a:r>
              <a:rPr lang="en-US" dirty="0"/>
              <a:t>is </a:t>
            </a:r>
            <a:r>
              <a:rPr lang="en-US" dirty="0" err="1" smtClean="0"/>
              <a:t>deg</a:t>
            </a:r>
            <a:r>
              <a:rPr lang="en-US" dirty="0" smtClean="0"/>
              <a:t>(</a:t>
            </a:r>
            <a:r>
              <a:rPr lang="en-US" i="1" dirty="0" smtClean="0"/>
              <a:t>u).</a:t>
            </a:r>
            <a:endParaRPr lang="en-US" dirty="0"/>
          </a:p>
          <a:p>
            <a:r>
              <a:rPr lang="en-US" dirty="0" smtClean="0"/>
              <a:t>2. The </a:t>
            </a:r>
            <a:r>
              <a:rPr lang="en-US" i="1" dirty="0"/>
              <a:t>weight </a:t>
            </a:r>
            <a:r>
              <a:rPr lang="en-US" dirty="0"/>
              <a:t>of a vertex </a:t>
            </a:r>
            <a:r>
              <a:rPr lang="en-US" i="1" dirty="0"/>
              <a:t>u </a:t>
            </a:r>
            <a:r>
              <a:rPr lang="en-US" dirty="0"/>
              <a:t>of T is the maximum number of edges in any </a:t>
            </a:r>
            <a:r>
              <a:rPr lang="en-US" dirty="0" smtClean="0"/>
              <a:t>branch </a:t>
            </a:r>
            <a:r>
              <a:rPr lang="en-IN" dirty="0" smtClean="0"/>
              <a:t>at </a:t>
            </a:r>
            <a:r>
              <a:rPr lang="en-IN" i="1" dirty="0"/>
              <a:t>u</a:t>
            </a:r>
            <a:r>
              <a:rPr lang="en-IN" dirty="0"/>
              <a:t>.</a:t>
            </a:r>
          </a:p>
          <a:p>
            <a:r>
              <a:rPr lang="en-US" dirty="0" smtClean="0"/>
              <a:t>3. A </a:t>
            </a:r>
            <a:r>
              <a:rPr lang="en-US" dirty="0"/>
              <a:t>vertex </a:t>
            </a:r>
            <a:r>
              <a:rPr lang="en-US" i="1" dirty="0"/>
              <a:t>v </a:t>
            </a:r>
            <a:r>
              <a:rPr lang="en-US" dirty="0"/>
              <a:t>is a </a:t>
            </a:r>
            <a:r>
              <a:rPr lang="en-US" i="1" dirty="0"/>
              <a:t>centroid vertex </a:t>
            </a:r>
            <a:r>
              <a:rPr lang="en-US" dirty="0"/>
              <a:t>of T if </a:t>
            </a:r>
            <a:r>
              <a:rPr lang="en-US" i="1" dirty="0"/>
              <a:t>v </a:t>
            </a:r>
            <a:r>
              <a:rPr lang="en-US" dirty="0"/>
              <a:t>has minimum weight. </a:t>
            </a:r>
            <a:endParaRPr lang="en-US" dirty="0" smtClean="0"/>
          </a:p>
          <a:p>
            <a:r>
              <a:rPr lang="en-US" dirty="0"/>
              <a:t> </a:t>
            </a:r>
            <a:r>
              <a:rPr lang="en-US" dirty="0" smtClean="0"/>
              <a:t>   The </a:t>
            </a:r>
            <a:r>
              <a:rPr lang="en-US" dirty="0"/>
              <a:t>set of </a:t>
            </a:r>
            <a:r>
              <a:rPr lang="en-US" dirty="0" smtClean="0"/>
              <a:t>all centroid </a:t>
            </a:r>
            <a:r>
              <a:rPr lang="en-US" dirty="0"/>
              <a:t>vertices is called the </a:t>
            </a:r>
            <a:r>
              <a:rPr lang="en-US" i="1" dirty="0"/>
              <a:t>centroid </a:t>
            </a:r>
            <a:r>
              <a:rPr lang="en-US" dirty="0"/>
              <a:t>of T .</a:t>
            </a:r>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685" y="2628899"/>
            <a:ext cx="9176657" cy="3652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607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098"/>
                                        </p:tgtEl>
                                        <p:attrNameLst>
                                          <p:attrName>style.visibility</p:attrName>
                                        </p:attrNameLst>
                                      </p:cBhvr>
                                      <p:to>
                                        <p:strVal val="visible"/>
                                      </p:to>
                                    </p:set>
                                    <p:anim calcmode="lin" valueType="num">
                                      <p:cBhvr additive="base">
                                        <p:cTn id="33" dur="500" fill="hold"/>
                                        <p:tgtEl>
                                          <p:spTgt spid="4098"/>
                                        </p:tgtEl>
                                        <p:attrNameLst>
                                          <p:attrName>ppt_x</p:attrName>
                                        </p:attrNameLst>
                                      </p:cBhvr>
                                      <p:tavLst>
                                        <p:tav tm="0">
                                          <p:val>
                                            <p:strVal val="#ppt_x"/>
                                          </p:val>
                                        </p:tav>
                                        <p:tav tm="100000">
                                          <p:val>
                                            <p:strVal val="#ppt_x"/>
                                          </p:val>
                                        </p:tav>
                                      </p:tavLst>
                                    </p:anim>
                                    <p:anim calcmode="lin" valueType="num">
                                      <p:cBhvr additive="base">
                                        <p:cTn id="34"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199" y="889844"/>
            <a:ext cx="11473543" cy="3139321"/>
          </a:xfrm>
          <a:prstGeom prst="rect">
            <a:avLst/>
          </a:prstGeom>
        </p:spPr>
        <p:txBody>
          <a:bodyPr wrap="square">
            <a:spAutoFit/>
          </a:bodyPr>
          <a:lstStyle/>
          <a:p>
            <a:r>
              <a:rPr lang="en-US" dirty="0" smtClean="0"/>
              <a:t>Counting </a:t>
            </a:r>
            <a:r>
              <a:rPr lang="en-US" dirty="0"/>
              <a:t>the number of spanning trees in a graph occurs as a natural problem in </a:t>
            </a:r>
            <a:r>
              <a:rPr lang="en-US" dirty="0" smtClean="0"/>
              <a:t>many branches of science. Spanning trees were used by </a:t>
            </a:r>
            <a:r>
              <a:rPr lang="en-US" dirty="0" err="1" smtClean="0"/>
              <a:t>Kirchoff</a:t>
            </a:r>
            <a:r>
              <a:rPr lang="en-US" dirty="0" smtClean="0"/>
              <a:t> to generate </a:t>
            </a:r>
            <a:r>
              <a:rPr lang="en-US" dirty="0" err="1" smtClean="0"/>
              <a:t>a“cycle</a:t>
            </a:r>
            <a:r>
              <a:rPr lang="en-US" dirty="0" smtClean="0"/>
              <a:t> basis” for the cycles in the graphs of electrical networks.</a:t>
            </a:r>
          </a:p>
          <a:p>
            <a:r>
              <a:rPr lang="en-US" dirty="0" smtClean="0"/>
              <a:t> </a:t>
            </a:r>
          </a:p>
          <a:p>
            <a:r>
              <a:rPr lang="en-US" dirty="0" smtClean="0"/>
              <a:t>The </a:t>
            </a:r>
            <a:r>
              <a:rPr lang="en-US" dirty="0"/>
              <a:t>number of spanning trees of a connected labeled graph G will be denoted by </a:t>
            </a:r>
            <a:r>
              <a:rPr lang="en-US" sz="1000" dirty="0" smtClean="0"/>
              <a:t>Ʈ</a:t>
            </a:r>
            <a:r>
              <a:rPr lang="en-US" dirty="0" smtClean="0"/>
              <a:t>(G). If G </a:t>
            </a:r>
            <a:r>
              <a:rPr lang="en-US" dirty="0"/>
              <a:t>is disconnected, we </a:t>
            </a:r>
            <a:r>
              <a:rPr lang="en-US" dirty="0" smtClean="0"/>
              <a:t>take</a:t>
            </a:r>
          </a:p>
          <a:p>
            <a:r>
              <a:rPr lang="en-US" sz="1000" dirty="0" smtClean="0"/>
              <a:t>Ʈ</a:t>
            </a:r>
            <a:r>
              <a:rPr lang="en-US" dirty="0" smtClean="0"/>
              <a:t>(G)=0.</a:t>
            </a:r>
          </a:p>
          <a:p>
            <a:endParaRPr lang="en-US" dirty="0"/>
          </a:p>
          <a:p>
            <a:r>
              <a:rPr lang="en-US" dirty="0" smtClean="0"/>
              <a:t>There </a:t>
            </a:r>
            <a:r>
              <a:rPr lang="en-US" dirty="0"/>
              <a:t>is a recursive formula for </a:t>
            </a:r>
            <a:r>
              <a:rPr lang="en-US" dirty="0" smtClean="0"/>
              <a:t>(G). </a:t>
            </a:r>
            <a:r>
              <a:rPr lang="en-US" dirty="0"/>
              <a:t>Before </a:t>
            </a:r>
            <a:r>
              <a:rPr lang="en-US" dirty="0" smtClean="0"/>
              <a:t>establish </a:t>
            </a:r>
            <a:r>
              <a:rPr lang="en-US" dirty="0"/>
              <a:t>this formula, </a:t>
            </a:r>
            <a:r>
              <a:rPr lang="en-US" dirty="0" smtClean="0"/>
              <a:t>let us </a:t>
            </a:r>
            <a:r>
              <a:rPr lang="en-US" dirty="0"/>
              <a:t>deﬁne the concept of edge </a:t>
            </a:r>
            <a:r>
              <a:rPr lang="en-US" dirty="0" smtClean="0"/>
              <a:t>contraction in </a:t>
            </a:r>
            <a:r>
              <a:rPr lang="en-US" dirty="0"/>
              <a:t>graphs</a:t>
            </a:r>
            <a:r>
              <a:rPr lang="en-US" dirty="0" smtClean="0"/>
              <a:t>.</a:t>
            </a:r>
          </a:p>
          <a:p>
            <a:endParaRPr lang="en-US" dirty="0"/>
          </a:p>
          <a:p>
            <a:r>
              <a:rPr lang="en-US" i="1" dirty="0" smtClean="0">
                <a:solidFill>
                  <a:srgbClr val="FF0000"/>
                </a:solidFill>
              </a:rPr>
              <a:t>Deﬁnition:</a:t>
            </a:r>
            <a:r>
              <a:rPr lang="en-US" dirty="0" smtClean="0"/>
              <a:t> </a:t>
            </a:r>
            <a:r>
              <a:rPr lang="en-US" dirty="0"/>
              <a:t>An edge e of a graph G is said to be contracted if it is deleted from G and its ends are identiﬁed. The resulting graph is denoted by </a:t>
            </a:r>
            <a:r>
              <a:rPr lang="en-US" dirty="0" smtClean="0"/>
              <a:t>G </a:t>
            </a:r>
            <a:r>
              <a:rPr lang="en-US" sz="1000" dirty="0" smtClean="0"/>
              <a:t>o</a:t>
            </a:r>
            <a:r>
              <a:rPr lang="en-US" dirty="0" smtClean="0"/>
              <a:t> e</a:t>
            </a:r>
            <a:r>
              <a:rPr lang="en-US" dirty="0"/>
              <a:t>. Edge </a:t>
            </a:r>
            <a:r>
              <a:rPr lang="en-US" dirty="0" smtClean="0"/>
              <a:t>contraction is </a:t>
            </a:r>
            <a:r>
              <a:rPr lang="en-US" dirty="0"/>
              <a:t>illustrated in </a:t>
            </a:r>
            <a:r>
              <a:rPr lang="en-US" dirty="0" smtClean="0"/>
              <a:t>Fig. below.  </a:t>
            </a:r>
            <a:r>
              <a:rPr lang="en-US" dirty="0"/>
              <a:t>If e is not a loop of G, </a:t>
            </a:r>
            <a:r>
              <a:rPr lang="en-US" dirty="0" smtClean="0"/>
              <a:t>then </a:t>
            </a:r>
            <a:r>
              <a:rPr lang="en-US" b="1" i="1" dirty="0" smtClean="0">
                <a:solidFill>
                  <a:srgbClr val="00B050"/>
                </a:solidFill>
              </a:rPr>
              <a:t>n(G </a:t>
            </a:r>
            <a:r>
              <a:rPr lang="en-US" sz="1000" b="1" i="1" dirty="0" smtClean="0">
                <a:solidFill>
                  <a:srgbClr val="00B050"/>
                </a:solidFill>
              </a:rPr>
              <a:t>o</a:t>
            </a:r>
            <a:r>
              <a:rPr lang="en-US" b="1" i="1" dirty="0" smtClean="0">
                <a:solidFill>
                  <a:srgbClr val="00B050"/>
                </a:solidFill>
              </a:rPr>
              <a:t> e)= n(G)-1</a:t>
            </a:r>
            <a:r>
              <a:rPr lang="en-US" b="1" i="1" dirty="0">
                <a:solidFill>
                  <a:srgbClr val="00B050"/>
                </a:solidFill>
              </a:rPr>
              <a:t>, </a:t>
            </a:r>
            <a:endParaRPr lang="en-US" b="1" i="1" dirty="0" smtClean="0">
              <a:solidFill>
                <a:srgbClr val="00B050"/>
              </a:solidFill>
            </a:endParaRPr>
          </a:p>
          <a:p>
            <a:r>
              <a:rPr lang="en-US" b="1" i="1" dirty="0" smtClean="0">
                <a:solidFill>
                  <a:srgbClr val="00B050"/>
                </a:solidFill>
              </a:rPr>
              <a:t>m(G </a:t>
            </a:r>
            <a:r>
              <a:rPr lang="en-US" sz="1000" b="1" i="1" dirty="0" smtClean="0">
                <a:solidFill>
                  <a:srgbClr val="00B050"/>
                </a:solidFill>
              </a:rPr>
              <a:t>o</a:t>
            </a:r>
            <a:r>
              <a:rPr lang="en-US" b="1" i="1" dirty="0" smtClean="0">
                <a:solidFill>
                  <a:srgbClr val="00B050"/>
                </a:solidFill>
              </a:rPr>
              <a:t> e)= m(G)-1.</a:t>
            </a:r>
          </a:p>
        </p:txBody>
      </p:sp>
      <p:sp>
        <p:nvSpPr>
          <p:cNvPr id="3" name="Rectangle 2"/>
          <p:cNvSpPr/>
          <p:nvPr/>
        </p:nvSpPr>
        <p:spPr>
          <a:xfrm>
            <a:off x="3163297" y="98363"/>
            <a:ext cx="3937103" cy="369332"/>
          </a:xfrm>
          <a:prstGeom prst="rect">
            <a:avLst/>
          </a:prstGeom>
        </p:spPr>
        <p:txBody>
          <a:bodyPr wrap="none">
            <a:spAutoFit/>
          </a:bodyPr>
          <a:lstStyle/>
          <a:p>
            <a:r>
              <a:rPr lang="en-US" dirty="0">
                <a:solidFill>
                  <a:srgbClr val="FF0000"/>
                </a:solidFill>
              </a:rPr>
              <a:t>Counting the Number of </a:t>
            </a:r>
            <a:r>
              <a:rPr lang="en-US" dirty="0" smtClean="0">
                <a:solidFill>
                  <a:srgbClr val="FF0000"/>
                </a:solidFill>
              </a:rPr>
              <a:t>Spanning Trees</a:t>
            </a:r>
            <a:endParaRPr lang="en-US" dirty="0">
              <a:solidFill>
                <a:srgbClr val="FF0000"/>
              </a:solidFill>
            </a:endParaRPr>
          </a:p>
        </p:txBody>
      </p:sp>
      <p:sp>
        <p:nvSpPr>
          <p:cNvPr id="4" name="Rectangle 3"/>
          <p:cNvSpPr/>
          <p:nvPr/>
        </p:nvSpPr>
        <p:spPr>
          <a:xfrm>
            <a:off x="457198" y="4412121"/>
            <a:ext cx="11473543" cy="369332"/>
          </a:xfrm>
          <a:prstGeom prst="rect">
            <a:avLst/>
          </a:prstGeom>
        </p:spPr>
        <p:txBody>
          <a:bodyPr wrap="square">
            <a:spAutoFit/>
          </a:bodyPr>
          <a:lstStyle/>
          <a:p>
            <a:r>
              <a:rPr lang="en-US" dirty="0"/>
              <a:t> If e is not a loop of a connected graph G, </a:t>
            </a:r>
            <a:r>
              <a:rPr lang="en-US" sz="1000" dirty="0" smtClean="0"/>
              <a:t>Ʈ</a:t>
            </a:r>
            <a:r>
              <a:rPr lang="en-US" dirty="0" smtClean="0"/>
              <a:t>(G)=</a:t>
            </a:r>
            <a:r>
              <a:rPr lang="en-US" sz="1000" dirty="0"/>
              <a:t> </a:t>
            </a:r>
            <a:r>
              <a:rPr lang="en-US" sz="1000" dirty="0" smtClean="0"/>
              <a:t>Ʈ</a:t>
            </a:r>
            <a:r>
              <a:rPr lang="en-US" dirty="0" smtClean="0"/>
              <a:t>(G-e) + </a:t>
            </a:r>
            <a:r>
              <a:rPr lang="en-US" sz="1000" dirty="0" smtClean="0"/>
              <a:t>Ʈ</a:t>
            </a:r>
            <a:r>
              <a:rPr lang="en-US" dirty="0" smtClean="0"/>
              <a:t>(G </a:t>
            </a:r>
            <a:r>
              <a:rPr lang="en-US" sz="1000" dirty="0" smtClean="0"/>
              <a:t>o </a:t>
            </a:r>
            <a:r>
              <a:rPr lang="en-US" dirty="0" smtClean="0"/>
              <a:t>e).</a:t>
            </a:r>
            <a:endParaRPr lang="en-US" dirty="0"/>
          </a:p>
        </p:txBody>
      </p:sp>
    </p:spTree>
    <p:extLst>
      <p:ext uri="{BB962C8B-B14F-4D97-AF65-F5344CB8AC3E}">
        <p14:creationId xmlns:p14="http://schemas.microsoft.com/office/powerpoint/2010/main" val="27014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67468"/>
            <a:ext cx="10428514" cy="3996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163297" y="98363"/>
            <a:ext cx="3937103" cy="369332"/>
          </a:xfrm>
          <a:prstGeom prst="rect">
            <a:avLst/>
          </a:prstGeom>
        </p:spPr>
        <p:txBody>
          <a:bodyPr wrap="none">
            <a:spAutoFit/>
          </a:bodyPr>
          <a:lstStyle/>
          <a:p>
            <a:r>
              <a:rPr lang="en-US" dirty="0">
                <a:solidFill>
                  <a:srgbClr val="FF0000"/>
                </a:solidFill>
              </a:rPr>
              <a:t>Counting the Number of </a:t>
            </a:r>
            <a:r>
              <a:rPr lang="en-US" dirty="0" smtClean="0">
                <a:solidFill>
                  <a:srgbClr val="FF0000"/>
                </a:solidFill>
              </a:rPr>
              <a:t>Spanning Trees</a:t>
            </a:r>
            <a:endParaRPr lang="en-US" dirty="0">
              <a:solidFill>
                <a:srgbClr val="FF0000"/>
              </a:solidFill>
            </a:endParaRPr>
          </a:p>
        </p:txBody>
      </p:sp>
    </p:spTree>
    <p:extLst>
      <p:ext uri="{BB962C8B-B14F-4D97-AF65-F5344CB8AC3E}">
        <p14:creationId xmlns:p14="http://schemas.microsoft.com/office/powerpoint/2010/main" val="173287607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71" y="1455965"/>
            <a:ext cx="4408715"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41512" y="983121"/>
            <a:ext cx="11473543" cy="369332"/>
          </a:xfrm>
          <a:prstGeom prst="rect">
            <a:avLst/>
          </a:prstGeom>
        </p:spPr>
        <p:txBody>
          <a:bodyPr wrap="square">
            <a:spAutoFit/>
          </a:bodyPr>
          <a:lstStyle/>
          <a:p>
            <a:r>
              <a:rPr lang="en-US" dirty="0" smtClean="0"/>
              <a:t>Example 1: How many spanning trees are there for K</a:t>
            </a:r>
            <a:r>
              <a:rPr lang="en-US" baseline="-25000" dirty="0" smtClean="0"/>
              <a:t>3</a:t>
            </a:r>
            <a:r>
              <a:rPr lang="en-US" dirty="0" smtClean="0"/>
              <a:t>?</a:t>
            </a:r>
            <a:endParaRPr lang="en-US" dirty="0"/>
          </a:p>
        </p:txBody>
      </p:sp>
      <p:sp>
        <p:nvSpPr>
          <p:cNvPr id="4" name="Rectangle 3"/>
          <p:cNvSpPr/>
          <p:nvPr/>
        </p:nvSpPr>
        <p:spPr>
          <a:xfrm>
            <a:off x="141512" y="3661007"/>
            <a:ext cx="11473543" cy="369332"/>
          </a:xfrm>
          <a:prstGeom prst="rect">
            <a:avLst/>
          </a:prstGeom>
        </p:spPr>
        <p:txBody>
          <a:bodyPr wrap="square">
            <a:spAutoFit/>
          </a:bodyPr>
          <a:lstStyle/>
          <a:p>
            <a:r>
              <a:rPr lang="en-US" dirty="0" smtClean="0"/>
              <a:t>Example 2: How many spanning trees are there for K</a:t>
            </a:r>
            <a:r>
              <a:rPr lang="en-US" baseline="-25000" dirty="0" smtClean="0"/>
              <a:t>4</a:t>
            </a:r>
            <a:r>
              <a:rPr lang="en-US" dirty="0" smtClean="0"/>
              <a:t>?</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71" y="4030339"/>
            <a:ext cx="8817429" cy="2392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163297" y="98363"/>
            <a:ext cx="3937103" cy="369332"/>
          </a:xfrm>
          <a:prstGeom prst="rect">
            <a:avLst/>
          </a:prstGeom>
        </p:spPr>
        <p:txBody>
          <a:bodyPr wrap="none">
            <a:spAutoFit/>
          </a:bodyPr>
          <a:lstStyle/>
          <a:p>
            <a:r>
              <a:rPr lang="en-US" dirty="0">
                <a:solidFill>
                  <a:srgbClr val="FF0000"/>
                </a:solidFill>
              </a:rPr>
              <a:t>Counting the Number of </a:t>
            </a:r>
            <a:r>
              <a:rPr lang="en-US" dirty="0" smtClean="0">
                <a:solidFill>
                  <a:srgbClr val="FF0000"/>
                </a:solidFill>
              </a:rPr>
              <a:t>Spanning Trees</a:t>
            </a:r>
            <a:endParaRPr lang="en-US" dirty="0">
              <a:solidFill>
                <a:srgbClr val="FF0000"/>
              </a:solidFill>
            </a:endParaRPr>
          </a:p>
        </p:txBody>
      </p:sp>
    </p:spTree>
    <p:extLst>
      <p:ext uri="{BB962C8B-B14F-4D97-AF65-F5344CB8AC3E}">
        <p14:creationId xmlns:p14="http://schemas.microsoft.com/office/powerpoint/2010/main" val="72775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7"/>
                                        </p:tgtEl>
                                        <p:attrNameLst>
                                          <p:attrName>style.visibility</p:attrName>
                                        </p:attrNameLst>
                                      </p:cBhvr>
                                      <p:to>
                                        <p:strVal val="visible"/>
                                      </p:to>
                                    </p:set>
                                    <p:anim calcmode="lin" valueType="num">
                                      <p:cBhvr additive="base">
                                        <p:cTn id="25" dur="500" fill="hold"/>
                                        <p:tgtEl>
                                          <p:spTgt spid="1027"/>
                                        </p:tgtEl>
                                        <p:attrNameLst>
                                          <p:attrName>ppt_x</p:attrName>
                                        </p:attrNameLst>
                                      </p:cBhvr>
                                      <p:tavLst>
                                        <p:tav tm="0">
                                          <p:val>
                                            <p:strVal val="#ppt_x"/>
                                          </p:val>
                                        </p:tav>
                                        <p:tav tm="100000">
                                          <p:val>
                                            <p:strVal val="#ppt_x"/>
                                          </p:val>
                                        </p:tav>
                                      </p:tavLst>
                                    </p:anim>
                                    <p:anim calcmode="lin" valueType="num">
                                      <p:cBhvr additive="base">
                                        <p:cTn id="26"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sl-SI" dirty="0" smtClean="0"/>
              <a:t>How many spanning trees does the </a:t>
            </a:r>
            <a:r>
              <a:rPr lang="en-US" dirty="0" smtClean="0"/>
              <a:t>K</a:t>
            </a:r>
            <a:r>
              <a:rPr lang="en-US" baseline="-25000" dirty="0" smtClean="0"/>
              <a:t>3</a:t>
            </a:r>
            <a:r>
              <a:rPr lang="sl-SI" dirty="0" smtClean="0"/>
              <a:t> have?</a:t>
            </a:r>
            <a:endParaRPr lang="en-GB" dirty="0" smtClean="0"/>
          </a:p>
        </p:txBody>
      </p:sp>
      <p:grpSp>
        <p:nvGrpSpPr>
          <p:cNvPr id="64516" name="Group 4"/>
          <p:cNvGrpSpPr>
            <a:grpSpLocks/>
          </p:cNvGrpSpPr>
          <p:nvPr/>
        </p:nvGrpSpPr>
        <p:grpSpPr bwMode="auto">
          <a:xfrm>
            <a:off x="3520018" y="4343401"/>
            <a:ext cx="2575983" cy="1609725"/>
            <a:chOff x="1320" y="1430"/>
            <a:chExt cx="1217" cy="1014"/>
          </a:xfrm>
        </p:grpSpPr>
        <p:sp>
          <p:nvSpPr>
            <p:cNvPr id="64540" name="Oval 6"/>
            <p:cNvSpPr>
              <a:spLocks noChangeArrowheads="1"/>
            </p:cNvSpPr>
            <p:nvPr/>
          </p:nvSpPr>
          <p:spPr bwMode="auto">
            <a:xfrm>
              <a:off x="1320" y="229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4541" name="Oval 7"/>
            <p:cNvSpPr>
              <a:spLocks noChangeArrowheads="1"/>
            </p:cNvSpPr>
            <p:nvPr/>
          </p:nvSpPr>
          <p:spPr bwMode="auto">
            <a:xfrm>
              <a:off x="2393" y="230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4542" name="Oval 8"/>
            <p:cNvSpPr>
              <a:spLocks noChangeArrowheads="1"/>
            </p:cNvSpPr>
            <p:nvPr/>
          </p:nvSpPr>
          <p:spPr bwMode="auto">
            <a:xfrm>
              <a:off x="1810" y="143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64517" name="Group 9"/>
          <p:cNvGrpSpPr>
            <a:grpSpLocks/>
          </p:cNvGrpSpPr>
          <p:nvPr/>
        </p:nvGrpSpPr>
        <p:grpSpPr bwMode="auto">
          <a:xfrm>
            <a:off x="508000" y="2209801"/>
            <a:ext cx="2575984" cy="1609725"/>
            <a:chOff x="1320" y="1430"/>
            <a:chExt cx="1217" cy="1014"/>
          </a:xfrm>
        </p:grpSpPr>
        <p:sp>
          <p:nvSpPr>
            <p:cNvPr id="64535" name="AutoShape 10"/>
            <p:cNvSpPr>
              <a:spLocks noChangeArrowheads="1"/>
            </p:cNvSpPr>
            <p:nvPr/>
          </p:nvSpPr>
          <p:spPr bwMode="auto">
            <a:xfrm>
              <a:off x="1344" y="1488"/>
              <a:ext cx="1104" cy="903"/>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4536" name="Oval 11"/>
            <p:cNvSpPr>
              <a:spLocks noChangeArrowheads="1"/>
            </p:cNvSpPr>
            <p:nvPr/>
          </p:nvSpPr>
          <p:spPr bwMode="auto">
            <a:xfrm>
              <a:off x="1320" y="229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4537" name="Oval 12"/>
            <p:cNvSpPr>
              <a:spLocks noChangeArrowheads="1"/>
            </p:cNvSpPr>
            <p:nvPr/>
          </p:nvSpPr>
          <p:spPr bwMode="auto">
            <a:xfrm>
              <a:off x="2393" y="230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4538" name="Oval 13"/>
            <p:cNvSpPr>
              <a:spLocks noChangeArrowheads="1"/>
            </p:cNvSpPr>
            <p:nvPr/>
          </p:nvSpPr>
          <p:spPr bwMode="auto">
            <a:xfrm>
              <a:off x="1810" y="143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64518" name="Group 14"/>
          <p:cNvGrpSpPr>
            <a:grpSpLocks/>
          </p:cNvGrpSpPr>
          <p:nvPr/>
        </p:nvGrpSpPr>
        <p:grpSpPr bwMode="auto">
          <a:xfrm>
            <a:off x="3520018" y="2286001"/>
            <a:ext cx="2575983" cy="1609725"/>
            <a:chOff x="1320" y="1430"/>
            <a:chExt cx="1217" cy="1014"/>
          </a:xfrm>
        </p:grpSpPr>
        <p:sp>
          <p:nvSpPr>
            <p:cNvPr id="64532" name="Oval 16"/>
            <p:cNvSpPr>
              <a:spLocks noChangeArrowheads="1"/>
            </p:cNvSpPr>
            <p:nvPr/>
          </p:nvSpPr>
          <p:spPr bwMode="auto">
            <a:xfrm>
              <a:off x="1320" y="229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4533" name="Oval 17"/>
            <p:cNvSpPr>
              <a:spLocks noChangeArrowheads="1"/>
            </p:cNvSpPr>
            <p:nvPr/>
          </p:nvSpPr>
          <p:spPr bwMode="auto">
            <a:xfrm>
              <a:off x="2393" y="230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4534" name="Oval 18"/>
            <p:cNvSpPr>
              <a:spLocks noChangeArrowheads="1"/>
            </p:cNvSpPr>
            <p:nvPr/>
          </p:nvSpPr>
          <p:spPr bwMode="auto">
            <a:xfrm>
              <a:off x="1810" y="143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cxnSp>
        <p:nvCxnSpPr>
          <p:cNvPr id="64519" name="AutoShape 19"/>
          <p:cNvCxnSpPr>
            <a:cxnSpLocks noChangeShapeType="1"/>
          </p:cNvCxnSpPr>
          <p:nvPr/>
        </p:nvCxnSpPr>
        <p:spPr bwMode="auto">
          <a:xfrm flipH="1" flipV="1">
            <a:off x="3829051" y="3795714"/>
            <a:ext cx="1966383" cy="3175"/>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520" name="AutoShape 20"/>
          <p:cNvCxnSpPr>
            <a:cxnSpLocks noChangeShapeType="1"/>
            <a:stCxn id="64541" idx="2"/>
            <a:endCxn id="64540" idx="6"/>
          </p:cNvCxnSpPr>
          <p:nvPr/>
        </p:nvCxnSpPr>
        <p:spPr bwMode="auto">
          <a:xfrm flipH="1" flipV="1">
            <a:off x="3824818" y="5835651"/>
            <a:ext cx="1966383" cy="3175"/>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521" name="AutoShape 21"/>
          <p:cNvCxnSpPr>
            <a:cxnSpLocks noChangeShapeType="1"/>
            <a:stCxn id="64534" idx="3"/>
            <a:endCxn id="64532" idx="0"/>
          </p:cNvCxnSpPr>
          <p:nvPr/>
        </p:nvCxnSpPr>
        <p:spPr bwMode="auto">
          <a:xfrm flipH="1">
            <a:off x="3672417" y="2481264"/>
            <a:ext cx="929216" cy="1182687"/>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4522" name="Group 22"/>
          <p:cNvGrpSpPr>
            <a:grpSpLocks/>
          </p:cNvGrpSpPr>
          <p:nvPr/>
        </p:nvGrpSpPr>
        <p:grpSpPr bwMode="auto">
          <a:xfrm>
            <a:off x="609600" y="4343401"/>
            <a:ext cx="2575984" cy="1609725"/>
            <a:chOff x="432" y="2544"/>
            <a:chExt cx="1217" cy="1014"/>
          </a:xfrm>
        </p:grpSpPr>
        <p:grpSp>
          <p:nvGrpSpPr>
            <p:cNvPr id="64524" name="Group 23"/>
            <p:cNvGrpSpPr>
              <a:grpSpLocks/>
            </p:cNvGrpSpPr>
            <p:nvPr/>
          </p:nvGrpSpPr>
          <p:grpSpPr bwMode="auto">
            <a:xfrm>
              <a:off x="432" y="2544"/>
              <a:ext cx="1217" cy="1014"/>
              <a:chOff x="1320" y="1430"/>
              <a:chExt cx="1217" cy="1014"/>
            </a:xfrm>
          </p:grpSpPr>
          <p:sp>
            <p:nvSpPr>
              <p:cNvPr id="64528" name="Oval 25"/>
              <p:cNvSpPr>
                <a:spLocks noChangeArrowheads="1"/>
              </p:cNvSpPr>
              <p:nvPr/>
            </p:nvSpPr>
            <p:spPr bwMode="auto">
              <a:xfrm>
                <a:off x="1320" y="229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4529" name="Oval 26"/>
              <p:cNvSpPr>
                <a:spLocks noChangeArrowheads="1"/>
              </p:cNvSpPr>
              <p:nvPr/>
            </p:nvSpPr>
            <p:spPr bwMode="auto">
              <a:xfrm>
                <a:off x="2393" y="230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4530" name="Oval 27"/>
              <p:cNvSpPr>
                <a:spLocks noChangeArrowheads="1"/>
              </p:cNvSpPr>
              <p:nvPr/>
            </p:nvSpPr>
            <p:spPr bwMode="auto">
              <a:xfrm>
                <a:off x="1810" y="143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cxnSp>
          <p:nvCxnSpPr>
            <p:cNvPr id="64525" name="AutoShape 28"/>
            <p:cNvCxnSpPr>
              <a:cxnSpLocks noChangeShapeType="1"/>
            </p:cNvCxnSpPr>
            <p:nvPr/>
          </p:nvCxnSpPr>
          <p:spPr bwMode="auto">
            <a:xfrm flipH="1">
              <a:off x="528" y="2688"/>
              <a:ext cx="439" cy="745"/>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526" name="AutoShape 29"/>
            <p:cNvCxnSpPr>
              <a:cxnSpLocks noChangeShapeType="1"/>
              <a:stCxn id="64530" idx="5"/>
              <a:endCxn id="64529" idx="1"/>
            </p:cNvCxnSpPr>
            <p:nvPr/>
          </p:nvCxnSpPr>
          <p:spPr bwMode="auto">
            <a:xfrm>
              <a:off x="1045" y="2667"/>
              <a:ext cx="481" cy="768"/>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64523" name="AutoShape 30"/>
          <p:cNvCxnSpPr>
            <a:cxnSpLocks noChangeShapeType="1"/>
            <a:stCxn id="64542" idx="5"/>
            <a:endCxn id="64541" idx="1"/>
          </p:cNvCxnSpPr>
          <p:nvPr/>
        </p:nvCxnSpPr>
        <p:spPr bwMode="auto">
          <a:xfrm>
            <a:off x="4817534" y="4538663"/>
            <a:ext cx="1018117" cy="1219200"/>
          </a:xfrm>
          <a:prstGeom prst="straightConnector1">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5939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514"/>
                                        </p:tgtEl>
                                        <p:attrNameLst>
                                          <p:attrName>style.visibility</p:attrName>
                                        </p:attrNameLst>
                                      </p:cBhvr>
                                      <p:to>
                                        <p:strVal val="visible"/>
                                      </p:to>
                                    </p:set>
                                    <p:anim calcmode="lin" valueType="num">
                                      <p:cBhvr additive="base">
                                        <p:cTn id="7" dur="500" fill="hold"/>
                                        <p:tgtEl>
                                          <p:spTgt spid="64514"/>
                                        </p:tgtEl>
                                        <p:attrNameLst>
                                          <p:attrName>ppt_x</p:attrName>
                                        </p:attrNameLst>
                                      </p:cBhvr>
                                      <p:tavLst>
                                        <p:tav tm="0">
                                          <p:val>
                                            <p:strVal val="#ppt_x"/>
                                          </p:val>
                                        </p:tav>
                                        <p:tav tm="100000">
                                          <p:val>
                                            <p:strVal val="#ppt_x"/>
                                          </p:val>
                                        </p:tav>
                                      </p:tavLst>
                                    </p:anim>
                                    <p:anim calcmode="lin" valueType="num">
                                      <p:cBhvr additive="base">
                                        <p:cTn id="8" dur="500" fill="hold"/>
                                        <p:tgtEl>
                                          <p:spTgt spid="645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4517"/>
                                        </p:tgtEl>
                                        <p:attrNameLst>
                                          <p:attrName>style.visibility</p:attrName>
                                        </p:attrNameLst>
                                      </p:cBhvr>
                                      <p:to>
                                        <p:strVal val="visible"/>
                                      </p:to>
                                    </p:set>
                                    <p:anim calcmode="lin" valueType="num">
                                      <p:cBhvr additive="base">
                                        <p:cTn id="13" dur="500" fill="hold"/>
                                        <p:tgtEl>
                                          <p:spTgt spid="64517"/>
                                        </p:tgtEl>
                                        <p:attrNameLst>
                                          <p:attrName>ppt_x</p:attrName>
                                        </p:attrNameLst>
                                      </p:cBhvr>
                                      <p:tavLst>
                                        <p:tav tm="0">
                                          <p:val>
                                            <p:strVal val="#ppt_x"/>
                                          </p:val>
                                        </p:tav>
                                        <p:tav tm="100000">
                                          <p:val>
                                            <p:strVal val="#ppt_x"/>
                                          </p:val>
                                        </p:tav>
                                      </p:tavLst>
                                    </p:anim>
                                    <p:anim calcmode="lin" valueType="num">
                                      <p:cBhvr additive="base">
                                        <p:cTn id="14" dur="500" fill="hold"/>
                                        <p:tgtEl>
                                          <p:spTgt spid="645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4518"/>
                                        </p:tgtEl>
                                        <p:attrNameLst>
                                          <p:attrName>style.visibility</p:attrName>
                                        </p:attrNameLst>
                                      </p:cBhvr>
                                      <p:to>
                                        <p:strVal val="visible"/>
                                      </p:to>
                                    </p:set>
                                    <p:anim calcmode="lin" valueType="num">
                                      <p:cBhvr additive="base">
                                        <p:cTn id="19" dur="500" fill="hold"/>
                                        <p:tgtEl>
                                          <p:spTgt spid="64518"/>
                                        </p:tgtEl>
                                        <p:attrNameLst>
                                          <p:attrName>ppt_x</p:attrName>
                                        </p:attrNameLst>
                                      </p:cBhvr>
                                      <p:tavLst>
                                        <p:tav tm="0">
                                          <p:val>
                                            <p:strVal val="#ppt_x"/>
                                          </p:val>
                                        </p:tav>
                                        <p:tav tm="100000">
                                          <p:val>
                                            <p:strVal val="#ppt_x"/>
                                          </p:val>
                                        </p:tav>
                                      </p:tavLst>
                                    </p:anim>
                                    <p:anim calcmode="lin" valueType="num">
                                      <p:cBhvr additive="base">
                                        <p:cTn id="20" dur="500" fill="hold"/>
                                        <p:tgtEl>
                                          <p:spTgt spid="645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4522"/>
                                        </p:tgtEl>
                                        <p:attrNameLst>
                                          <p:attrName>style.visibility</p:attrName>
                                        </p:attrNameLst>
                                      </p:cBhvr>
                                      <p:to>
                                        <p:strVal val="visible"/>
                                      </p:to>
                                    </p:set>
                                    <p:anim calcmode="lin" valueType="num">
                                      <p:cBhvr additive="base">
                                        <p:cTn id="25" dur="500" fill="hold"/>
                                        <p:tgtEl>
                                          <p:spTgt spid="64522"/>
                                        </p:tgtEl>
                                        <p:attrNameLst>
                                          <p:attrName>ppt_x</p:attrName>
                                        </p:attrNameLst>
                                      </p:cBhvr>
                                      <p:tavLst>
                                        <p:tav tm="0">
                                          <p:val>
                                            <p:strVal val="#ppt_x"/>
                                          </p:val>
                                        </p:tav>
                                        <p:tav tm="100000">
                                          <p:val>
                                            <p:strVal val="#ppt_x"/>
                                          </p:val>
                                        </p:tav>
                                      </p:tavLst>
                                    </p:anim>
                                    <p:anim calcmode="lin" valueType="num">
                                      <p:cBhvr additive="base">
                                        <p:cTn id="26" dur="500" fill="hold"/>
                                        <p:tgtEl>
                                          <p:spTgt spid="6452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4516"/>
                                        </p:tgtEl>
                                        <p:attrNameLst>
                                          <p:attrName>style.visibility</p:attrName>
                                        </p:attrNameLst>
                                      </p:cBhvr>
                                      <p:to>
                                        <p:strVal val="visible"/>
                                      </p:to>
                                    </p:set>
                                    <p:anim calcmode="lin" valueType="num">
                                      <p:cBhvr additive="base">
                                        <p:cTn id="31" dur="500" fill="hold"/>
                                        <p:tgtEl>
                                          <p:spTgt spid="64516"/>
                                        </p:tgtEl>
                                        <p:attrNameLst>
                                          <p:attrName>ppt_x</p:attrName>
                                        </p:attrNameLst>
                                      </p:cBhvr>
                                      <p:tavLst>
                                        <p:tav tm="0">
                                          <p:val>
                                            <p:strVal val="#ppt_x"/>
                                          </p:val>
                                        </p:tav>
                                        <p:tav tm="100000">
                                          <p:val>
                                            <p:strVal val="#ppt_x"/>
                                          </p:val>
                                        </p:tav>
                                      </p:tavLst>
                                    </p:anim>
                                    <p:anim calcmode="lin" valueType="num">
                                      <p:cBhvr additive="base">
                                        <p:cTn id="32" dur="500" fill="hold"/>
                                        <p:tgtEl>
                                          <p:spTgt spid="645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1728788"/>
            <a:ext cx="9477375"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72083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744" y="-2177143"/>
            <a:ext cx="8501742" cy="952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25187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512" y="841607"/>
            <a:ext cx="11473543" cy="369332"/>
          </a:xfrm>
          <a:prstGeom prst="rect">
            <a:avLst/>
          </a:prstGeom>
        </p:spPr>
        <p:txBody>
          <a:bodyPr wrap="square">
            <a:spAutoFit/>
          </a:bodyPr>
          <a:lstStyle/>
          <a:p>
            <a:r>
              <a:rPr lang="en-US" dirty="0" smtClean="0"/>
              <a:t>Example 3: How many spanning trees are there for the graph G below?</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5860" y="1323295"/>
            <a:ext cx="4924426" cy="2802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163297" y="98363"/>
            <a:ext cx="3937103" cy="369332"/>
          </a:xfrm>
          <a:prstGeom prst="rect">
            <a:avLst/>
          </a:prstGeom>
        </p:spPr>
        <p:txBody>
          <a:bodyPr wrap="none">
            <a:spAutoFit/>
          </a:bodyPr>
          <a:lstStyle/>
          <a:p>
            <a:r>
              <a:rPr lang="en-US" dirty="0">
                <a:solidFill>
                  <a:srgbClr val="FF0000"/>
                </a:solidFill>
              </a:rPr>
              <a:t>Counting the Number of </a:t>
            </a:r>
            <a:r>
              <a:rPr lang="en-US" dirty="0" smtClean="0">
                <a:solidFill>
                  <a:srgbClr val="FF0000"/>
                </a:solidFill>
              </a:rPr>
              <a:t>Spanning Trees</a:t>
            </a:r>
            <a:endParaRPr lang="en-US" dirty="0">
              <a:solidFill>
                <a:srgbClr val="FF0000"/>
              </a:solidFill>
            </a:endParaRPr>
          </a:p>
        </p:txBody>
      </p:sp>
    </p:spTree>
    <p:extLst>
      <p:ext uri="{BB962C8B-B14F-4D97-AF65-F5344CB8AC3E}">
        <p14:creationId xmlns:p14="http://schemas.microsoft.com/office/powerpoint/2010/main" val="145858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71" y="914400"/>
            <a:ext cx="10885715"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163297" y="98363"/>
            <a:ext cx="3937103" cy="369332"/>
          </a:xfrm>
          <a:prstGeom prst="rect">
            <a:avLst/>
          </a:prstGeom>
        </p:spPr>
        <p:txBody>
          <a:bodyPr wrap="none">
            <a:spAutoFit/>
          </a:bodyPr>
          <a:lstStyle/>
          <a:p>
            <a:r>
              <a:rPr lang="en-US" dirty="0">
                <a:solidFill>
                  <a:srgbClr val="FF0000"/>
                </a:solidFill>
              </a:rPr>
              <a:t>Counting the Number of </a:t>
            </a:r>
            <a:r>
              <a:rPr lang="en-US" dirty="0" smtClean="0">
                <a:solidFill>
                  <a:srgbClr val="FF0000"/>
                </a:solidFill>
              </a:rPr>
              <a:t>Spanning Trees</a:t>
            </a:r>
            <a:endParaRPr lang="en-US" dirty="0">
              <a:solidFill>
                <a:srgbClr val="FF0000"/>
              </a:solidFill>
            </a:endParaRPr>
          </a:p>
        </p:txBody>
      </p:sp>
    </p:spTree>
    <p:extLst>
      <p:ext uri="{BB962C8B-B14F-4D97-AF65-F5344CB8AC3E}">
        <p14:creationId xmlns:p14="http://schemas.microsoft.com/office/powerpoint/2010/main" val="27004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662E0F9-A378-489A-832C-641EE6DA540F}"/>
              </a:ext>
            </a:extLst>
          </p:cNvPr>
          <p:cNvSpPr/>
          <p:nvPr/>
        </p:nvSpPr>
        <p:spPr>
          <a:xfrm>
            <a:off x="1708727" y="83128"/>
            <a:ext cx="8192655" cy="461665"/>
          </a:xfrm>
          <a:prstGeom prst="rect">
            <a:avLst/>
          </a:prstGeom>
          <a:solidFill>
            <a:srgbClr val="FFC000"/>
          </a:solidFill>
        </p:spPr>
        <p:txBody>
          <a:bodyPr wrap="squar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UNIT-I</a:t>
            </a:r>
            <a:endParaRPr lang="en-US" sz="2400" dirty="0">
              <a:ln w="0"/>
              <a:effectLst>
                <a:outerShdw blurRad="38100" dist="19050" dir="2700000" algn="tl" rotWithShape="0">
                  <a:schemeClr val="dk1">
                    <a:alpha val="40000"/>
                  </a:schemeClr>
                </a:outerShdw>
              </a:effectLst>
            </a:endParaRPr>
          </a:p>
        </p:txBody>
      </p:sp>
      <p:sp>
        <p:nvSpPr>
          <p:cNvPr id="1026" name="AutoShape 2" descr="Königsberg graph.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13" name="Rectangle 112"/>
          <p:cNvSpPr/>
          <p:nvPr/>
        </p:nvSpPr>
        <p:spPr>
          <a:xfrm>
            <a:off x="288758" y="1275347"/>
            <a:ext cx="11706726" cy="4524315"/>
          </a:xfrm>
          <a:prstGeom prst="rect">
            <a:avLst/>
          </a:prstGeom>
        </p:spPr>
        <p:txBody>
          <a:bodyPr wrap="square">
            <a:spAutoFit/>
          </a:bodyPr>
          <a:lstStyle/>
          <a:p>
            <a:r>
              <a:rPr lang="en-US" i="1" dirty="0" smtClean="0">
                <a:latin typeface="Times New Roman" pitchFamily="18" charset="0"/>
                <a:cs typeface="Times New Roman" pitchFamily="18" charset="0"/>
              </a:rPr>
              <a:t>Example 2. </a:t>
            </a:r>
            <a:r>
              <a:rPr lang="en-US" dirty="0" smtClean="0">
                <a:latin typeface="Times New Roman" pitchFamily="18" charset="0"/>
                <a:cs typeface="Times New Roman" pitchFamily="18" charset="0"/>
              </a:rPr>
              <a:t>In the graph of Fig(1), edge e</a:t>
            </a:r>
            <a:r>
              <a:rPr lang="en-US" baseline="-25000" dirty="0" smtClean="0">
                <a:latin typeface="Times New Roman" pitchFamily="18" charset="0"/>
                <a:cs typeface="Times New Roman" pitchFamily="18" charset="0"/>
              </a:rPr>
              <a:t>3 =</a:t>
            </a:r>
            <a:r>
              <a:rPr lang="en-US"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4</a:t>
            </a:r>
            <a:r>
              <a:rPr lang="en-US" dirty="0" smtClean="0">
                <a:latin typeface="Times New Roman" pitchFamily="18" charset="0"/>
                <a:cs typeface="Times New Roman" pitchFamily="18" charset="0"/>
              </a:rPr>
              <a:t>;, edges e</a:t>
            </a:r>
            <a:r>
              <a:rPr lang="en-US" baseline="-25000" dirty="0" smtClean="0">
                <a:latin typeface="Times New Roman" pitchFamily="18" charset="0"/>
                <a:cs typeface="Times New Roman" pitchFamily="18" charset="0"/>
              </a:rPr>
              <a:t>4 </a:t>
            </a:r>
            <a:r>
              <a:rPr lang="en-US" dirty="0" smtClean="0">
                <a:latin typeface="Times New Roman" pitchFamily="18" charset="0"/>
                <a:cs typeface="Times New Roman" pitchFamily="18" charset="0"/>
              </a:rPr>
              <a:t>and e</a:t>
            </a:r>
            <a:r>
              <a:rPr lang="en-US" baseline="-25000" dirty="0" smtClean="0">
                <a:latin typeface="Times New Roman" pitchFamily="18" charset="0"/>
                <a:cs typeface="Times New Roman" pitchFamily="18" charset="0"/>
              </a:rPr>
              <a:t>5 </a:t>
            </a:r>
            <a:r>
              <a:rPr lang="en-US" dirty="0" smtClean="0">
                <a:latin typeface="Times New Roman" pitchFamily="18" charset="0"/>
                <a:cs typeface="Times New Roman" pitchFamily="18" charset="0"/>
              </a:rPr>
              <a:t>form multiple edges, e</a:t>
            </a:r>
            <a:r>
              <a:rPr lang="en-US" baseline="-25000" dirty="0" smtClean="0">
                <a:latin typeface="Times New Roman" pitchFamily="18" charset="0"/>
                <a:cs typeface="Times New Roman" pitchFamily="18" charset="0"/>
              </a:rPr>
              <a:t>6 </a:t>
            </a:r>
            <a:r>
              <a:rPr lang="en-US" dirty="0" smtClean="0">
                <a:latin typeface="Times New Roman" pitchFamily="18" charset="0"/>
                <a:cs typeface="Times New Roman" pitchFamily="18" charset="0"/>
              </a:rPr>
              <a:t>is a loop at </a:t>
            </a:r>
            <a:r>
              <a:rPr lang="en-US" i="1"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3</a:t>
            </a:r>
            <a:r>
              <a:rPr lang="en-US" dirty="0" smtClean="0">
                <a:latin typeface="Times New Roman" pitchFamily="18" charset="0"/>
                <a:cs typeface="Times New Roman" pitchFamily="18" charset="0"/>
              </a:rPr>
              <a:t>, N(</a:t>
            </a:r>
            <a:r>
              <a:rPr lang="en-US" i="1"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3</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4</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5</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N(</a:t>
            </a:r>
            <a:r>
              <a:rPr lang="en-US" i="1"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3</a:t>
            </a:r>
            <a:r>
              <a:rPr lang="en-US"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N[</a:t>
            </a:r>
            <a:r>
              <a:rPr lang="en-US" i="1"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 {</a:t>
            </a:r>
            <a:r>
              <a:rPr lang="en-US" i="1"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3</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4</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5</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and N[v</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 N(</a:t>
            </a:r>
            <a:r>
              <a:rPr lang="en-US" i="1"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 U {</a:t>
            </a:r>
            <a:r>
              <a:rPr lang="en-US" i="1"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Further, </a:t>
            </a:r>
            <a:r>
              <a:rPr lang="en-US" i="1"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2 </a:t>
            </a:r>
            <a:r>
              <a:rPr lang="en-US" dirty="0" smtClean="0">
                <a:latin typeface="Times New Roman" pitchFamily="18" charset="0"/>
                <a:cs typeface="Times New Roman" pitchFamily="18" charset="0"/>
              </a:rPr>
              <a:t>and </a:t>
            </a:r>
            <a:r>
              <a:rPr lang="en-US" i="1"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5 </a:t>
            </a:r>
            <a:r>
              <a:rPr lang="en-US" dirty="0" smtClean="0">
                <a:latin typeface="Times New Roman" pitchFamily="18" charset="0"/>
                <a:cs typeface="Times New Roman" pitchFamily="18" charset="0"/>
              </a:rPr>
              <a:t>are adjacent vertices and e</a:t>
            </a:r>
            <a:r>
              <a:rPr lang="en-US" baseline="-25000" dirty="0" smtClean="0">
                <a:latin typeface="Times New Roman" pitchFamily="18" charset="0"/>
                <a:cs typeface="Times New Roman" pitchFamily="18" charset="0"/>
              </a:rPr>
              <a:t>3 </a:t>
            </a:r>
            <a:r>
              <a:rPr lang="en-US" dirty="0" smtClean="0">
                <a:latin typeface="Times New Roman" pitchFamily="18" charset="0"/>
                <a:cs typeface="Times New Roman" pitchFamily="18" charset="0"/>
              </a:rPr>
              <a:t>and e</a:t>
            </a:r>
            <a:r>
              <a:rPr lang="en-US" baseline="-25000" dirty="0" smtClean="0">
                <a:latin typeface="Times New Roman" pitchFamily="18" charset="0"/>
                <a:cs typeface="Times New Roman" pitchFamily="18" charset="0"/>
              </a:rPr>
              <a:t>4 </a:t>
            </a:r>
            <a:r>
              <a:rPr lang="en-US" dirty="0" smtClean="0">
                <a:latin typeface="Times New Roman" pitchFamily="18" charset="0"/>
                <a:cs typeface="Times New Roman" pitchFamily="18" charset="0"/>
              </a:rPr>
              <a:t>are adjacent edges.</a:t>
            </a:r>
          </a:p>
          <a:p>
            <a:endParaRPr lang="en-US"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Definition  3. </a:t>
            </a:r>
            <a:r>
              <a:rPr lang="en-US" dirty="0" smtClean="0">
                <a:latin typeface="Times New Roman" pitchFamily="18" charset="0"/>
                <a:cs typeface="Times New Roman" pitchFamily="18" charset="0"/>
              </a:rPr>
              <a:t>A graph is called </a:t>
            </a:r>
            <a:r>
              <a:rPr lang="en-US" b="1" i="1" dirty="0" smtClean="0">
                <a:latin typeface="Times New Roman" pitchFamily="18" charset="0"/>
                <a:cs typeface="Times New Roman" pitchFamily="18" charset="0"/>
              </a:rPr>
              <a:t>finite</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if both V(G) and E(G) are finite. A graph that is not finite is called an</a:t>
            </a:r>
            <a:r>
              <a:rPr lang="en-US" b="1" dirty="0" smtClean="0">
                <a:latin typeface="Times New Roman" pitchFamily="18" charset="0"/>
                <a:cs typeface="Times New Roman" pitchFamily="18" charset="0"/>
              </a:rPr>
              <a:t> </a:t>
            </a:r>
            <a:r>
              <a:rPr lang="en-US" b="1" i="1" dirty="0" smtClean="0">
                <a:latin typeface="Times New Roman" pitchFamily="18" charset="0"/>
                <a:cs typeface="Times New Roman" pitchFamily="18" charset="0"/>
              </a:rPr>
              <a:t>infinite </a:t>
            </a:r>
            <a:r>
              <a:rPr lang="en-US" b="1" dirty="0" smtClean="0">
                <a:latin typeface="Times New Roman" pitchFamily="18" charset="0"/>
                <a:cs typeface="Times New Roman" pitchFamily="18" charset="0"/>
              </a:rPr>
              <a:t>graph.</a:t>
            </a:r>
            <a:r>
              <a:rPr lang="en-US" dirty="0" smtClean="0">
                <a:latin typeface="Times New Roman" pitchFamily="18" charset="0"/>
                <a:cs typeface="Times New Roman" pitchFamily="18" charset="0"/>
              </a:rPr>
              <a:t> Unless otherwise stated, all graphs considered </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are finite. Throughout this course, we denote by n(G) and m(G) the number of vertices and edges of the graph G,  respectively. The number n(G) is called the </a:t>
            </a:r>
            <a:r>
              <a:rPr lang="en-US" i="1" dirty="0" smtClean="0">
                <a:latin typeface="Times New Roman" pitchFamily="18" charset="0"/>
                <a:cs typeface="Times New Roman" pitchFamily="18" charset="0"/>
              </a:rPr>
              <a:t>order </a:t>
            </a:r>
            <a:r>
              <a:rPr lang="en-US" dirty="0" smtClean="0">
                <a:latin typeface="Times New Roman" pitchFamily="18" charset="0"/>
                <a:cs typeface="Times New Roman" pitchFamily="18" charset="0"/>
              </a:rPr>
              <a:t>of G and m(G) is the </a:t>
            </a:r>
            <a:r>
              <a:rPr lang="en-US" i="1" dirty="0" smtClean="0">
                <a:latin typeface="Times New Roman" pitchFamily="18" charset="0"/>
                <a:cs typeface="Times New Roman" pitchFamily="18" charset="0"/>
              </a:rPr>
              <a:t>size </a:t>
            </a:r>
            <a:r>
              <a:rPr lang="en-US" dirty="0" smtClean="0">
                <a:latin typeface="Times New Roman" pitchFamily="18" charset="0"/>
                <a:cs typeface="Times New Roman" pitchFamily="18" charset="0"/>
              </a:rPr>
              <a:t>of G.  When explicit reference to the graph G is not needed, V(G), E(G), n(G), and m(G) will be denoted simply by V, E, n, and m, respectively.</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Figure (2) is a graph with loops and multiple edges, while Fig (3) represents a simple graph.</a:t>
            </a:r>
            <a:endParaRPr lang="en-IN"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Definition 4. </a:t>
            </a:r>
            <a:r>
              <a:rPr lang="en-US" dirty="0" smtClean="0">
                <a:latin typeface="Times New Roman" pitchFamily="18" charset="0"/>
                <a:cs typeface="Times New Roman" pitchFamily="18" charset="0"/>
              </a:rPr>
              <a:t>A graph is said to be </a:t>
            </a:r>
            <a:r>
              <a:rPr lang="en-US" b="1" i="1" dirty="0" smtClean="0">
                <a:latin typeface="Times New Roman" pitchFamily="18" charset="0"/>
                <a:cs typeface="Times New Roman" pitchFamily="18" charset="0"/>
              </a:rPr>
              <a:t>labeled </a:t>
            </a:r>
            <a:r>
              <a:rPr lang="en-US" dirty="0" smtClean="0">
                <a:latin typeface="Times New Roman" pitchFamily="18" charset="0"/>
                <a:cs typeface="Times New Roman" pitchFamily="18" charset="0"/>
              </a:rPr>
              <a:t>if its n vertices are distinguished from one another by labels such as </a:t>
            </a:r>
            <a:r>
              <a:rPr lang="en-US" i="1"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r>
              <a:rPr lang="en-US" i="1"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n</a:t>
            </a:r>
            <a:r>
              <a:rPr lang="en-US" baseline="-25000" dirty="0" smtClean="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In Fig(4) the graph G is labeled and the graph H is not labeled.</a:t>
            </a:r>
            <a:endParaRPr lang="en-IN" dirty="0" smtClean="0">
              <a:latin typeface="Times New Roman" pitchFamily="18" charset="0"/>
              <a:cs typeface="Times New Roman" pitchFamily="18" charset="0"/>
            </a:endParaRPr>
          </a:p>
          <a:p>
            <a:endParaRPr lang="en-US" dirty="0" smtClean="0"/>
          </a:p>
          <a:p>
            <a:endParaRPr lang="en-IN" dirty="0" smtClean="0"/>
          </a:p>
        </p:txBody>
      </p:sp>
    </p:spTree>
    <p:extLst>
      <p:ext uri="{BB962C8B-B14F-4D97-AF65-F5344CB8AC3E}">
        <p14:creationId xmlns:p14="http://schemas.microsoft.com/office/powerpoint/2010/main" val="2811541242"/>
      </p:ext>
    </p:extLst>
  </p:cSld>
  <p:clrMapOvr>
    <a:masterClrMapping/>
  </p:clrMapOvr>
  <p:transition spd="slow">
    <p:push dir="u"/>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63297" y="98363"/>
            <a:ext cx="3082254" cy="369332"/>
          </a:xfrm>
          <a:prstGeom prst="rect">
            <a:avLst/>
          </a:prstGeom>
        </p:spPr>
        <p:txBody>
          <a:bodyPr wrap="none">
            <a:spAutoFit/>
          </a:bodyPr>
          <a:lstStyle/>
          <a:p>
            <a:r>
              <a:rPr lang="en-US" dirty="0" smtClean="0">
                <a:solidFill>
                  <a:srgbClr val="FF0000"/>
                </a:solidFill>
              </a:rPr>
              <a:t>Minimum Cost Spanning Trees</a:t>
            </a:r>
            <a:endParaRPr lang="en-US" dirty="0">
              <a:solidFill>
                <a:srgbClr val="FF0000"/>
              </a:solidFill>
            </a:endParaRPr>
          </a:p>
        </p:txBody>
      </p:sp>
      <p:sp>
        <p:nvSpPr>
          <p:cNvPr id="3" name="Rectangle 2"/>
          <p:cNvSpPr/>
          <p:nvPr/>
        </p:nvSpPr>
        <p:spPr>
          <a:xfrm>
            <a:off x="348343" y="783495"/>
            <a:ext cx="11266714" cy="1908215"/>
          </a:xfrm>
          <a:prstGeom prst="rect">
            <a:avLst/>
          </a:prstGeom>
        </p:spPr>
        <p:txBody>
          <a:bodyPr wrap="square">
            <a:spAutoFit/>
          </a:bodyPr>
          <a:lstStyle/>
          <a:p>
            <a:r>
              <a:rPr lang="en-IN" sz="2800" i="1" dirty="0" err="1">
                <a:solidFill>
                  <a:srgbClr val="92D050"/>
                </a:solidFill>
              </a:rPr>
              <a:t>Kruskal's</a:t>
            </a:r>
            <a:r>
              <a:rPr lang="en-IN" sz="2800" i="1" dirty="0">
                <a:solidFill>
                  <a:srgbClr val="92D050"/>
                </a:solidFill>
              </a:rPr>
              <a:t> algorithm</a:t>
            </a:r>
            <a:r>
              <a:rPr lang="en-IN" dirty="0"/>
              <a:t> to find the minimum cost spanning tree uses the greedy approach</a:t>
            </a:r>
            <a:r>
              <a:rPr lang="en-IN" dirty="0" smtClean="0"/>
              <a:t>.</a:t>
            </a:r>
          </a:p>
          <a:p>
            <a:endParaRPr lang="en-IN" dirty="0"/>
          </a:p>
          <a:p>
            <a:r>
              <a:rPr lang="en-IN" dirty="0" smtClean="0"/>
              <a:t> </a:t>
            </a:r>
            <a:r>
              <a:rPr lang="en-IN" dirty="0"/>
              <a:t>This algorithm treats the graph as a forest and every node it has as an individual tree. A tree connects to another only and only if, it has the least cost among all available options and does not violate MST properties</a:t>
            </a:r>
            <a:r>
              <a:rPr lang="en-IN" dirty="0" smtClean="0"/>
              <a:t>.</a:t>
            </a:r>
          </a:p>
          <a:p>
            <a:endParaRPr lang="en-IN" dirty="0"/>
          </a:p>
          <a:p>
            <a:r>
              <a:rPr lang="en-IN" dirty="0"/>
              <a:t>To understand </a:t>
            </a:r>
            <a:r>
              <a:rPr lang="en-IN" dirty="0" err="1"/>
              <a:t>Kruskal's</a:t>
            </a:r>
            <a:r>
              <a:rPr lang="en-IN" dirty="0"/>
              <a:t> algorithm let us consider the following example −</a:t>
            </a:r>
          </a:p>
        </p:txBody>
      </p:sp>
      <p:pic>
        <p:nvPicPr>
          <p:cNvPr id="4" name="Picture 3" descr="MST Graph"/>
          <p:cNvPicPr/>
          <p:nvPr/>
        </p:nvPicPr>
        <p:blipFill>
          <a:blip r:embed="rId2">
            <a:extLst>
              <a:ext uri="{28A0092B-C50C-407E-A947-70E740481C1C}">
                <a14:useLocalDpi xmlns:a14="http://schemas.microsoft.com/office/drawing/2010/main" val="0"/>
              </a:ext>
            </a:extLst>
          </a:blip>
          <a:srcRect/>
          <a:stretch>
            <a:fillRect/>
          </a:stretch>
        </p:blipFill>
        <p:spPr bwMode="auto">
          <a:xfrm>
            <a:off x="2088696" y="3182030"/>
            <a:ext cx="3333750" cy="2257425"/>
          </a:xfrm>
          <a:prstGeom prst="rect">
            <a:avLst/>
          </a:prstGeom>
          <a:noFill/>
          <a:ln>
            <a:noFill/>
          </a:ln>
        </p:spPr>
      </p:pic>
    </p:spTree>
    <p:extLst>
      <p:ext uri="{BB962C8B-B14F-4D97-AF65-F5344CB8AC3E}">
        <p14:creationId xmlns:p14="http://schemas.microsoft.com/office/powerpoint/2010/main" val="176416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63297" y="98363"/>
            <a:ext cx="3082254" cy="369332"/>
          </a:xfrm>
          <a:prstGeom prst="rect">
            <a:avLst/>
          </a:prstGeom>
        </p:spPr>
        <p:txBody>
          <a:bodyPr wrap="none">
            <a:spAutoFit/>
          </a:bodyPr>
          <a:lstStyle/>
          <a:p>
            <a:r>
              <a:rPr lang="en-US" dirty="0" smtClean="0">
                <a:solidFill>
                  <a:srgbClr val="FF0000"/>
                </a:solidFill>
              </a:rPr>
              <a:t>Minimum Cost Spanning Trees</a:t>
            </a:r>
            <a:endParaRPr lang="en-US" dirty="0">
              <a:solidFill>
                <a:srgbClr val="FF0000"/>
              </a:solidFill>
            </a:endParaRPr>
          </a:p>
        </p:txBody>
      </p:sp>
      <p:sp>
        <p:nvSpPr>
          <p:cNvPr id="3" name="Rectangle 2"/>
          <p:cNvSpPr/>
          <p:nvPr/>
        </p:nvSpPr>
        <p:spPr>
          <a:xfrm>
            <a:off x="283029" y="852492"/>
            <a:ext cx="10646228" cy="369332"/>
          </a:xfrm>
          <a:prstGeom prst="rect">
            <a:avLst/>
          </a:prstGeom>
        </p:spPr>
        <p:txBody>
          <a:bodyPr wrap="square">
            <a:spAutoFit/>
          </a:bodyPr>
          <a:lstStyle/>
          <a:p>
            <a:r>
              <a:rPr lang="en-IN" dirty="0"/>
              <a:t>Step 1 - Remove all loops and Parallel </a:t>
            </a:r>
            <a:r>
              <a:rPr lang="en-IN" dirty="0" smtClean="0"/>
              <a:t>Edges Remove </a:t>
            </a:r>
            <a:r>
              <a:rPr lang="en-IN" dirty="0"/>
              <a:t>all loops and parallel edges from the given graph.</a:t>
            </a:r>
          </a:p>
        </p:txBody>
      </p:sp>
      <p:pic>
        <p:nvPicPr>
          <p:cNvPr id="4" name="Picture 3" descr="MST Graph with loops"/>
          <p:cNvPicPr/>
          <p:nvPr/>
        </p:nvPicPr>
        <p:blipFill>
          <a:blip r:embed="rId2">
            <a:extLst>
              <a:ext uri="{28A0092B-C50C-407E-A947-70E740481C1C}">
                <a14:useLocalDpi xmlns:a14="http://schemas.microsoft.com/office/drawing/2010/main" val="0"/>
              </a:ext>
            </a:extLst>
          </a:blip>
          <a:srcRect/>
          <a:stretch>
            <a:fillRect/>
          </a:stretch>
        </p:blipFill>
        <p:spPr bwMode="auto">
          <a:xfrm>
            <a:off x="412297" y="1581830"/>
            <a:ext cx="3333750" cy="2257425"/>
          </a:xfrm>
          <a:prstGeom prst="rect">
            <a:avLst/>
          </a:prstGeom>
          <a:noFill/>
          <a:ln>
            <a:noFill/>
          </a:ln>
        </p:spPr>
      </p:pic>
      <p:sp>
        <p:nvSpPr>
          <p:cNvPr id="5" name="Rectangle 4"/>
          <p:cNvSpPr/>
          <p:nvPr/>
        </p:nvSpPr>
        <p:spPr>
          <a:xfrm>
            <a:off x="62464" y="4031120"/>
            <a:ext cx="11900935" cy="369332"/>
          </a:xfrm>
          <a:prstGeom prst="rect">
            <a:avLst/>
          </a:prstGeom>
        </p:spPr>
        <p:txBody>
          <a:bodyPr wrap="square">
            <a:spAutoFit/>
          </a:bodyPr>
          <a:lstStyle/>
          <a:p>
            <a:r>
              <a:rPr lang="en-IN" dirty="0"/>
              <a:t>In case of parallel edges, keep the one which has the least cost associated and remove all others.</a:t>
            </a:r>
          </a:p>
        </p:txBody>
      </p:sp>
      <p:pic>
        <p:nvPicPr>
          <p:cNvPr id="6" name="Picture 5" descr="MST Graph without loops"/>
          <p:cNvPicPr/>
          <p:nvPr/>
        </p:nvPicPr>
        <p:blipFill>
          <a:blip r:embed="rId3">
            <a:extLst>
              <a:ext uri="{28A0092B-C50C-407E-A947-70E740481C1C}">
                <a14:useLocalDpi xmlns:a14="http://schemas.microsoft.com/office/drawing/2010/main" val="0"/>
              </a:ext>
            </a:extLst>
          </a:blip>
          <a:srcRect/>
          <a:stretch>
            <a:fillRect/>
          </a:stretch>
        </p:blipFill>
        <p:spPr bwMode="auto">
          <a:xfrm>
            <a:off x="412297" y="4623026"/>
            <a:ext cx="3333750" cy="1552575"/>
          </a:xfrm>
          <a:prstGeom prst="rect">
            <a:avLst/>
          </a:prstGeom>
          <a:noFill/>
          <a:ln>
            <a:noFill/>
          </a:ln>
        </p:spPr>
      </p:pic>
    </p:spTree>
    <p:extLst>
      <p:ext uri="{BB962C8B-B14F-4D97-AF65-F5344CB8AC3E}">
        <p14:creationId xmlns:p14="http://schemas.microsoft.com/office/powerpoint/2010/main" val="289577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12627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Step 2 - Arrange all edges in their increasing order of weight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The next step is to create a set of edges and weight, and arrange them in an ascending order of weightage (cost).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169" name="Picture 7" descr="Description: MST ascending weigh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342" y="2090057"/>
            <a:ext cx="4286250" cy="6762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1133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Rectangle 3"/>
          <p:cNvSpPr/>
          <p:nvPr/>
        </p:nvSpPr>
        <p:spPr>
          <a:xfrm>
            <a:off x="87086" y="2965494"/>
            <a:ext cx="11397343" cy="1200329"/>
          </a:xfrm>
          <a:prstGeom prst="rect">
            <a:avLst/>
          </a:prstGeom>
        </p:spPr>
        <p:txBody>
          <a:bodyPr wrap="square">
            <a:spAutoFit/>
          </a:bodyPr>
          <a:lstStyle/>
          <a:p>
            <a:r>
              <a:rPr lang="en-IN" b="1" dirty="0"/>
              <a:t>Step 3 - Add the edge which has the least weightage</a:t>
            </a:r>
          </a:p>
          <a:p>
            <a:r>
              <a:rPr lang="en-IN" dirty="0"/>
              <a:t>Now we start adding edges to the graph beginning from the one which has the least weight. Throughout, we shall keep checking that the spanning properties remain intact. In case, by adding one edge, the spanning tree property does not hold then we shall consider not to include the edge in the graph.</a:t>
            </a:r>
          </a:p>
        </p:txBody>
      </p:sp>
      <p:pic>
        <p:nvPicPr>
          <p:cNvPr id="6" name="Picture 5" descr="MST Graph step one"/>
          <p:cNvPicPr/>
          <p:nvPr/>
        </p:nvPicPr>
        <p:blipFill>
          <a:blip r:embed="rId3">
            <a:extLst>
              <a:ext uri="{28A0092B-C50C-407E-A947-70E740481C1C}">
                <a14:useLocalDpi xmlns:a14="http://schemas.microsoft.com/office/drawing/2010/main" val="0"/>
              </a:ext>
            </a:extLst>
          </a:blip>
          <a:srcRect/>
          <a:stretch>
            <a:fillRect/>
          </a:stretch>
        </p:blipFill>
        <p:spPr bwMode="auto">
          <a:xfrm>
            <a:off x="651782" y="4339998"/>
            <a:ext cx="3333750" cy="1552575"/>
          </a:xfrm>
          <a:prstGeom prst="rect">
            <a:avLst/>
          </a:prstGeom>
          <a:noFill/>
          <a:ln>
            <a:noFill/>
          </a:ln>
        </p:spPr>
      </p:pic>
      <p:sp>
        <p:nvSpPr>
          <p:cNvPr id="7" name="Rectangle 6"/>
          <p:cNvSpPr/>
          <p:nvPr/>
        </p:nvSpPr>
        <p:spPr>
          <a:xfrm>
            <a:off x="3163297" y="98363"/>
            <a:ext cx="3082254" cy="369332"/>
          </a:xfrm>
          <a:prstGeom prst="rect">
            <a:avLst/>
          </a:prstGeom>
        </p:spPr>
        <p:txBody>
          <a:bodyPr wrap="none">
            <a:spAutoFit/>
          </a:bodyPr>
          <a:lstStyle/>
          <a:p>
            <a:r>
              <a:rPr lang="en-US" dirty="0" smtClean="0">
                <a:solidFill>
                  <a:srgbClr val="FF0000"/>
                </a:solidFill>
              </a:rPr>
              <a:t>Minimum Cost Spanning Trees</a:t>
            </a:r>
            <a:endParaRPr lang="en-US" dirty="0">
              <a:solidFill>
                <a:srgbClr val="FF0000"/>
              </a:solidFill>
            </a:endParaRPr>
          </a:p>
        </p:txBody>
      </p:sp>
    </p:spTree>
    <p:extLst>
      <p:ext uri="{BB962C8B-B14F-4D97-AF65-F5344CB8AC3E}">
        <p14:creationId xmlns:p14="http://schemas.microsoft.com/office/powerpoint/2010/main" val="154883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69"/>
                                        </p:tgtEl>
                                        <p:attrNameLst>
                                          <p:attrName>style.visibility</p:attrName>
                                        </p:attrNameLst>
                                      </p:cBhvr>
                                      <p:to>
                                        <p:strVal val="visible"/>
                                      </p:to>
                                    </p:set>
                                    <p:anim calcmode="lin" valueType="num">
                                      <p:cBhvr additive="base">
                                        <p:cTn id="13" dur="500" fill="hold"/>
                                        <p:tgtEl>
                                          <p:spTgt spid="7169"/>
                                        </p:tgtEl>
                                        <p:attrNameLst>
                                          <p:attrName>ppt_x</p:attrName>
                                        </p:attrNameLst>
                                      </p:cBhvr>
                                      <p:tavLst>
                                        <p:tav tm="0">
                                          <p:val>
                                            <p:strVal val="#ppt_x"/>
                                          </p:val>
                                        </p:tav>
                                        <p:tav tm="100000">
                                          <p:val>
                                            <p:strVal val="#ppt_x"/>
                                          </p:val>
                                        </p:tav>
                                      </p:tavLst>
                                    </p:anim>
                                    <p:anim calcmode="lin" valueType="num">
                                      <p:cBhvr additive="base">
                                        <p:cTn id="14" dur="500" fill="hold"/>
                                        <p:tgtEl>
                                          <p:spTgt spid="71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942" y="850650"/>
            <a:ext cx="11996057" cy="923330"/>
          </a:xfrm>
          <a:prstGeom prst="rect">
            <a:avLst/>
          </a:prstGeom>
        </p:spPr>
        <p:txBody>
          <a:bodyPr wrap="square">
            <a:spAutoFit/>
          </a:bodyPr>
          <a:lstStyle/>
          <a:p>
            <a:r>
              <a:rPr lang="en-IN" dirty="0"/>
              <a:t>The least cost is 2 and edges involved are B,D and D,T. We add them. Adding them does not violate spanning tree properties, so we continue to our next edge selection.</a:t>
            </a:r>
          </a:p>
          <a:p>
            <a:r>
              <a:rPr lang="en-IN" dirty="0"/>
              <a:t>Next cost is 3, and associated edges are A,C and C,D. We add them again −</a:t>
            </a:r>
          </a:p>
        </p:txBody>
      </p:sp>
      <p:pic>
        <p:nvPicPr>
          <p:cNvPr id="3" name="Picture 2" descr="MST Graph step two"/>
          <p:cNvPicPr/>
          <p:nvPr/>
        </p:nvPicPr>
        <p:blipFill>
          <a:blip r:embed="rId2">
            <a:extLst>
              <a:ext uri="{28A0092B-C50C-407E-A947-70E740481C1C}">
                <a14:useLocalDpi xmlns:a14="http://schemas.microsoft.com/office/drawing/2010/main" val="0"/>
              </a:ext>
            </a:extLst>
          </a:blip>
          <a:srcRect/>
          <a:stretch>
            <a:fillRect/>
          </a:stretch>
        </p:blipFill>
        <p:spPr bwMode="auto">
          <a:xfrm>
            <a:off x="292553" y="2097540"/>
            <a:ext cx="3333750" cy="1552575"/>
          </a:xfrm>
          <a:prstGeom prst="rect">
            <a:avLst/>
          </a:prstGeom>
          <a:noFill/>
          <a:ln>
            <a:noFill/>
          </a:ln>
        </p:spPr>
      </p:pic>
      <p:sp>
        <p:nvSpPr>
          <p:cNvPr id="4" name="Rectangle 3"/>
          <p:cNvSpPr/>
          <p:nvPr/>
        </p:nvSpPr>
        <p:spPr>
          <a:xfrm>
            <a:off x="206826" y="3766458"/>
            <a:ext cx="6096000" cy="646331"/>
          </a:xfrm>
          <a:prstGeom prst="rect">
            <a:avLst/>
          </a:prstGeom>
        </p:spPr>
        <p:txBody>
          <a:bodyPr>
            <a:spAutoFit/>
          </a:bodyPr>
          <a:lstStyle/>
          <a:p>
            <a:r>
              <a:rPr lang="en-IN" dirty="0"/>
              <a:t>Next cost in the table is 4, and we observe that adding it will create a circuit in the graph. −</a:t>
            </a:r>
          </a:p>
        </p:txBody>
      </p:sp>
      <p:pic>
        <p:nvPicPr>
          <p:cNvPr id="5" name="Picture 4" descr="MST Graph step three"/>
          <p:cNvPicPr/>
          <p:nvPr/>
        </p:nvPicPr>
        <p:blipFill>
          <a:blip r:embed="rId3">
            <a:extLst>
              <a:ext uri="{28A0092B-C50C-407E-A947-70E740481C1C}">
                <a14:useLocalDpi xmlns:a14="http://schemas.microsoft.com/office/drawing/2010/main" val="0"/>
              </a:ext>
            </a:extLst>
          </a:blip>
          <a:srcRect/>
          <a:stretch>
            <a:fillRect/>
          </a:stretch>
        </p:blipFill>
        <p:spPr bwMode="auto">
          <a:xfrm>
            <a:off x="553811" y="4442044"/>
            <a:ext cx="3333750" cy="1552575"/>
          </a:xfrm>
          <a:prstGeom prst="rect">
            <a:avLst/>
          </a:prstGeom>
          <a:noFill/>
          <a:ln>
            <a:noFill/>
          </a:ln>
        </p:spPr>
      </p:pic>
      <p:sp>
        <p:nvSpPr>
          <p:cNvPr id="6" name="Rectangle 5"/>
          <p:cNvSpPr/>
          <p:nvPr/>
        </p:nvSpPr>
        <p:spPr>
          <a:xfrm>
            <a:off x="3163297" y="98363"/>
            <a:ext cx="3082254" cy="369332"/>
          </a:xfrm>
          <a:prstGeom prst="rect">
            <a:avLst/>
          </a:prstGeom>
        </p:spPr>
        <p:txBody>
          <a:bodyPr wrap="none">
            <a:spAutoFit/>
          </a:bodyPr>
          <a:lstStyle/>
          <a:p>
            <a:r>
              <a:rPr lang="en-US" dirty="0" smtClean="0">
                <a:solidFill>
                  <a:srgbClr val="FF0000"/>
                </a:solidFill>
              </a:rPr>
              <a:t>Minimum Cost Spanning Trees</a:t>
            </a:r>
            <a:endParaRPr lang="en-US" dirty="0">
              <a:solidFill>
                <a:srgbClr val="FF0000"/>
              </a:solidFill>
            </a:endParaRPr>
          </a:p>
        </p:txBody>
      </p:sp>
    </p:spTree>
    <p:extLst>
      <p:ext uri="{BB962C8B-B14F-4D97-AF65-F5344CB8AC3E}">
        <p14:creationId xmlns:p14="http://schemas.microsoft.com/office/powerpoint/2010/main" val="352682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descr="Description: MST Graph step fo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 y="2347232"/>
            <a:ext cx="3333750" cy="1215118"/>
          </a:xfrm>
          <a:prstGeom prst="rect">
            <a:avLst/>
          </a:prstGeom>
          <a:noFill/>
          <a:extLst>
            <a:ext uri="{909E8E84-426E-40DD-AFC4-6F175D3DCCD1}">
              <a14:hiddenFill xmlns:a14="http://schemas.microsoft.com/office/drawing/2010/main">
                <a:solidFill>
                  <a:srgbClr val="FFFFFF"/>
                </a:solidFill>
              </a14:hiddenFill>
            </a:ext>
          </a:extLst>
        </p:spPr>
      </p:pic>
      <p:pic>
        <p:nvPicPr>
          <p:cNvPr id="10241" name="Picture 2" descr="Description: MST Graph step f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28" y="4469947"/>
            <a:ext cx="3333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185057" y="396920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We ignore it. In the process we shall ignore/avoid all edges that create a circuit.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Rectangle 4"/>
          <p:cNvSpPr>
            <a:spLocks noChangeArrowheads="1"/>
          </p:cNvSpPr>
          <p:nvPr/>
        </p:nvSpPr>
        <p:spPr bwMode="auto">
          <a:xfrm>
            <a:off x="0" y="2009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We observe that edges with cost 5 and 6 also create circuits. We ignore them and move on.</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le 5"/>
          <p:cNvSpPr>
            <a:spLocks noChangeArrowheads="1"/>
          </p:cNvSpPr>
          <p:nvPr/>
        </p:nvSpPr>
        <p:spPr bwMode="auto">
          <a:xfrm>
            <a:off x="0" y="3562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6"/>
          <p:cNvSpPr/>
          <p:nvPr/>
        </p:nvSpPr>
        <p:spPr>
          <a:xfrm>
            <a:off x="3163297" y="98363"/>
            <a:ext cx="3082254" cy="369332"/>
          </a:xfrm>
          <a:prstGeom prst="rect">
            <a:avLst/>
          </a:prstGeom>
        </p:spPr>
        <p:txBody>
          <a:bodyPr wrap="none">
            <a:spAutoFit/>
          </a:bodyPr>
          <a:lstStyle/>
          <a:p>
            <a:r>
              <a:rPr lang="en-US" dirty="0" smtClean="0">
                <a:solidFill>
                  <a:srgbClr val="FF0000"/>
                </a:solidFill>
              </a:rPr>
              <a:t>Minimum Cost Spanning Trees</a:t>
            </a:r>
            <a:endParaRPr lang="en-US" dirty="0">
              <a:solidFill>
                <a:srgbClr val="FF0000"/>
              </a:solidFill>
            </a:endParaRPr>
          </a:p>
        </p:txBody>
      </p:sp>
    </p:spTree>
    <p:extLst>
      <p:ext uri="{BB962C8B-B14F-4D97-AF65-F5344CB8AC3E}">
        <p14:creationId xmlns:p14="http://schemas.microsoft.com/office/powerpoint/2010/main" val="406269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42"/>
                                        </p:tgtEl>
                                        <p:attrNameLst>
                                          <p:attrName>style.visibility</p:attrName>
                                        </p:attrNameLst>
                                      </p:cBhvr>
                                      <p:to>
                                        <p:strVal val="visible"/>
                                      </p:to>
                                    </p:set>
                                    <p:anim calcmode="lin" valueType="num">
                                      <p:cBhvr additive="base">
                                        <p:cTn id="13" dur="500" fill="hold"/>
                                        <p:tgtEl>
                                          <p:spTgt spid="10242"/>
                                        </p:tgtEl>
                                        <p:attrNameLst>
                                          <p:attrName>ppt_x</p:attrName>
                                        </p:attrNameLst>
                                      </p:cBhvr>
                                      <p:tavLst>
                                        <p:tav tm="0">
                                          <p:val>
                                            <p:strVal val="#ppt_x"/>
                                          </p:val>
                                        </p:tav>
                                        <p:tav tm="100000">
                                          <p:val>
                                            <p:strVal val="#ppt_x"/>
                                          </p:val>
                                        </p:tav>
                                      </p:tavLst>
                                    </p:anim>
                                    <p:anim calcmode="lin" valueType="num">
                                      <p:cBhvr additive="base">
                                        <p:cTn id="14"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41"/>
                                        </p:tgtEl>
                                        <p:attrNameLst>
                                          <p:attrName>style.visibility</p:attrName>
                                        </p:attrNameLst>
                                      </p:cBhvr>
                                      <p:to>
                                        <p:strVal val="visible"/>
                                      </p:to>
                                    </p:set>
                                    <p:anim calcmode="lin" valueType="num">
                                      <p:cBhvr additive="base">
                                        <p:cTn id="25" dur="500" fill="hold"/>
                                        <p:tgtEl>
                                          <p:spTgt spid="10241"/>
                                        </p:tgtEl>
                                        <p:attrNameLst>
                                          <p:attrName>ppt_x</p:attrName>
                                        </p:attrNameLst>
                                      </p:cBhvr>
                                      <p:tavLst>
                                        <p:tav tm="0">
                                          <p:val>
                                            <p:strVal val="#ppt_x"/>
                                          </p:val>
                                        </p:tav>
                                        <p:tav tm="100000">
                                          <p:val>
                                            <p:strVal val="#ppt_x"/>
                                          </p:val>
                                        </p:tav>
                                      </p:tavLst>
                                    </p:anim>
                                    <p:anim calcmode="lin" valueType="num">
                                      <p:cBhvr additive="base">
                                        <p:cTn id="26" dur="500" fill="hold"/>
                                        <p:tgtEl>
                                          <p:spTgt spid="102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81001" y="4343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Now we are left with only one node to be added. Between the two least cost edges available 7 and 8, we shall add the edge with cost 7.</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1265" name="Picture 1" descr="Description: MST Kruskals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057" y="2688771"/>
            <a:ext cx="3333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2009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By adding edge S,A we have included all the nodes of the graph and we now have minimum cost spanning tree.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Rectangle 4"/>
          <p:cNvSpPr/>
          <p:nvPr/>
        </p:nvSpPr>
        <p:spPr>
          <a:xfrm>
            <a:off x="3163297" y="98363"/>
            <a:ext cx="3082254" cy="369332"/>
          </a:xfrm>
          <a:prstGeom prst="rect">
            <a:avLst/>
          </a:prstGeom>
        </p:spPr>
        <p:txBody>
          <a:bodyPr wrap="none">
            <a:spAutoFit/>
          </a:bodyPr>
          <a:lstStyle/>
          <a:p>
            <a:r>
              <a:rPr lang="en-US" dirty="0" smtClean="0">
                <a:solidFill>
                  <a:srgbClr val="FF0000"/>
                </a:solidFill>
              </a:rPr>
              <a:t>Minimum Cost Spanning Trees</a:t>
            </a:r>
            <a:endParaRPr lang="en-US" dirty="0">
              <a:solidFill>
                <a:srgbClr val="FF0000"/>
              </a:solidFill>
            </a:endParaRPr>
          </a:p>
        </p:txBody>
      </p:sp>
    </p:spTree>
    <p:extLst>
      <p:ext uri="{BB962C8B-B14F-4D97-AF65-F5344CB8AC3E}">
        <p14:creationId xmlns:p14="http://schemas.microsoft.com/office/powerpoint/2010/main" val="302832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5"/>
                                        </p:tgtEl>
                                        <p:attrNameLst>
                                          <p:attrName>style.visibility</p:attrName>
                                        </p:attrNameLst>
                                      </p:cBhvr>
                                      <p:to>
                                        <p:strVal val="visible"/>
                                      </p:to>
                                    </p:set>
                                    <p:anim calcmode="lin" valueType="num">
                                      <p:cBhvr additive="base">
                                        <p:cTn id="13" dur="500" fill="hold"/>
                                        <p:tgtEl>
                                          <p:spTgt spid="11265"/>
                                        </p:tgtEl>
                                        <p:attrNameLst>
                                          <p:attrName>ppt_x</p:attrName>
                                        </p:attrNameLst>
                                      </p:cBhvr>
                                      <p:tavLst>
                                        <p:tav tm="0">
                                          <p:val>
                                            <p:strVal val="#ppt_x"/>
                                          </p:val>
                                        </p:tav>
                                        <p:tav tm="100000">
                                          <p:val>
                                            <p:strVal val="#ppt_x"/>
                                          </p:val>
                                        </p:tav>
                                      </p:tavLst>
                                    </p:anim>
                                    <p:anim calcmode="lin" valueType="num">
                                      <p:cBhvr additive="base">
                                        <p:cTn id="14" dur="500" fill="hold"/>
                                        <p:tgtEl>
                                          <p:spTgt spid="1126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908" y="1545771"/>
            <a:ext cx="10398578" cy="4565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163297" y="98363"/>
            <a:ext cx="3082254" cy="369332"/>
          </a:xfrm>
          <a:prstGeom prst="rect">
            <a:avLst/>
          </a:prstGeom>
        </p:spPr>
        <p:txBody>
          <a:bodyPr wrap="none">
            <a:spAutoFit/>
          </a:bodyPr>
          <a:lstStyle/>
          <a:p>
            <a:r>
              <a:rPr lang="en-US" dirty="0" smtClean="0">
                <a:solidFill>
                  <a:srgbClr val="FF0000"/>
                </a:solidFill>
              </a:rPr>
              <a:t>Minimum Cost Spanning Trees</a:t>
            </a:r>
            <a:endParaRPr lang="en-US" dirty="0">
              <a:solidFill>
                <a:srgbClr val="FF0000"/>
              </a:solidFill>
            </a:endParaRPr>
          </a:p>
        </p:txBody>
      </p:sp>
    </p:spTree>
    <p:extLst>
      <p:ext uri="{BB962C8B-B14F-4D97-AF65-F5344CB8AC3E}">
        <p14:creationId xmlns:p14="http://schemas.microsoft.com/office/powerpoint/2010/main" val="127344408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4171" y="822850"/>
            <a:ext cx="11919858" cy="800219"/>
          </a:xfrm>
          <a:prstGeom prst="rect">
            <a:avLst/>
          </a:prstGeom>
        </p:spPr>
        <p:txBody>
          <a:bodyPr wrap="square">
            <a:spAutoFit/>
          </a:bodyPr>
          <a:lstStyle/>
          <a:p>
            <a:r>
              <a:rPr lang="en-IN" sz="2800" b="1" dirty="0">
                <a:solidFill>
                  <a:srgbClr val="92D050"/>
                </a:solidFill>
              </a:rPr>
              <a:t>Prim's algorithm</a:t>
            </a:r>
            <a:r>
              <a:rPr lang="en-IN" dirty="0"/>
              <a:t> to find minimum cost spanning tree (as </a:t>
            </a:r>
            <a:r>
              <a:rPr lang="en-IN" dirty="0" err="1"/>
              <a:t>Kruskal's</a:t>
            </a:r>
            <a:r>
              <a:rPr lang="en-IN" dirty="0"/>
              <a:t> algorithm) uses the greedy approach. Prim's algorithm shares a similarity with the </a:t>
            </a:r>
            <a:r>
              <a:rPr lang="en-IN" b="1" dirty="0"/>
              <a:t>shortest path first</a:t>
            </a:r>
            <a:r>
              <a:rPr lang="en-IN" dirty="0"/>
              <a:t> algorithms.</a:t>
            </a:r>
          </a:p>
        </p:txBody>
      </p:sp>
      <p:sp>
        <p:nvSpPr>
          <p:cNvPr id="3" name="Rectangle 2"/>
          <p:cNvSpPr/>
          <p:nvPr/>
        </p:nvSpPr>
        <p:spPr>
          <a:xfrm>
            <a:off x="272143" y="1841251"/>
            <a:ext cx="11288486" cy="923330"/>
          </a:xfrm>
          <a:prstGeom prst="rect">
            <a:avLst/>
          </a:prstGeom>
        </p:spPr>
        <p:txBody>
          <a:bodyPr wrap="square">
            <a:spAutoFit/>
          </a:bodyPr>
          <a:lstStyle/>
          <a:p>
            <a:r>
              <a:rPr lang="en-IN" dirty="0"/>
              <a:t>Prim's algorithm, in contrast with </a:t>
            </a:r>
            <a:r>
              <a:rPr lang="en-IN" dirty="0" err="1"/>
              <a:t>Kruskal's</a:t>
            </a:r>
            <a:r>
              <a:rPr lang="en-IN" dirty="0"/>
              <a:t> algorithm, treats the nodes as a single tree and keeps on adding new nodes to the spanning tree from the given graph.</a:t>
            </a:r>
          </a:p>
          <a:p>
            <a:r>
              <a:rPr lang="en-IN" dirty="0"/>
              <a:t>To contrast with </a:t>
            </a:r>
            <a:r>
              <a:rPr lang="en-IN" dirty="0" err="1"/>
              <a:t>Kruskal's</a:t>
            </a:r>
            <a:r>
              <a:rPr lang="en-IN" dirty="0"/>
              <a:t> algorithm and to understand Prim's algorithm better, we shall use the same example −</a:t>
            </a:r>
          </a:p>
        </p:txBody>
      </p:sp>
      <p:pic>
        <p:nvPicPr>
          <p:cNvPr id="4" name="Picture 3" descr="MST Graph"/>
          <p:cNvPicPr/>
          <p:nvPr/>
        </p:nvPicPr>
        <p:blipFill>
          <a:blip r:embed="rId2">
            <a:extLst>
              <a:ext uri="{28A0092B-C50C-407E-A947-70E740481C1C}">
                <a14:useLocalDpi xmlns:a14="http://schemas.microsoft.com/office/drawing/2010/main" val="0"/>
              </a:ext>
            </a:extLst>
          </a:blip>
          <a:srcRect/>
          <a:stretch>
            <a:fillRect/>
          </a:stretch>
        </p:blipFill>
        <p:spPr bwMode="auto">
          <a:xfrm>
            <a:off x="1174297" y="2877230"/>
            <a:ext cx="3333750" cy="2257425"/>
          </a:xfrm>
          <a:prstGeom prst="rect">
            <a:avLst/>
          </a:prstGeom>
          <a:noFill/>
          <a:ln>
            <a:noFill/>
          </a:ln>
        </p:spPr>
      </p:pic>
      <p:sp>
        <p:nvSpPr>
          <p:cNvPr id="5" name="Rectangle 4"/>
          <p:cNvSpPr/>
          <p:nvPr/>
        </p:nvSpPr>
        <p:spPr>
          <a:xfrm>
            <a:off x="3163297" y="98363"/>
            <a:ext cx="3082254" cy="369332"/>
          </a:xfrm>
          <a:prstGeom prst="rect">
            <a:avLst/>
          </a:prstGeom>
        </p:spPr>
        <p:txBody>
          <a:bodyPr wrap="none">
            <a:spAutoFit/>
          </a:bodyPr>
          <a:lstStyle/>
          <a:p>
            <a:r>
              <a:rPr lang="en-US" dirty="0" smtClean="0">
                <a:solidFill>
                  <a:srgbClr val="FF0000"/>
                </a:solidFill>
              </a:rPr>
              <a:t>Minimum Cost Spanning Trees</a:t>
            </a:r>
            <a:endParaRPr lang="en-US" dirty="0">
              <a:solidFill>
                <a:srgbClr val="FF0000"/>
              </a:solidFill>
            </a:endParaRPr>
          </a:p>
        </p:txBody>
      </p:sp>
    </p:spTree>
    <p:extLst>
      <p:ext uri="{BB962C8B-B14F-4D97-AF65-F5344CB8AC3E}">
        <p14:creationId xmlns:p14="http://schemas.microsoft.com/office/powerpoint/2010/main" val="107692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877" y="816820"/>
            <a:ext cx="4291559" cy="369332"/>
          </a:xfrm>
          <a:prstGeom prst="rect">
            <a:avLst/>
          </a:prstGeom>
        </p:spPr>
        <p:txBody>
          <a:bodyPr wrap="none">
            <a:spAutoFit/>
          </a:bodyPr>
          <a:lstStyle/>
          <a:p>
            <a:r>
              <a:rPr lang="en-IN" dirty="0"/>
              <a:t>Step 1 - Remove all loops and parallel edges</a:t>
            </a:r>
            <a:endParaRPr lang="en-IN" b="1" dirty="0"/>
          </a:p>
        </p:txBody>
      </p:sp>
      <p:pic>
        <p:nvPicPr>
          <p:cNvPr id="3" name="Picture 2" descr="MST Graph with loops"/>
          <p:cNvPicPr/>
          <p:nvPr/>
        </p:nvPicPr>
        <p:blipFill>
          <a:blip r:embed="rId2">
            <a:extLst>
              <a:ext uri="{28A0092B-C50C-407E-A947-70E740481C1C}">
                <a14:useLocalDpi xmlns:a14="http://schemas.microsoft.com/office/drawing/2010/main" val="0"/>
              </a:ext>
            </a:extLst>
          </a:blip>
          <a:srcRect/>
          <a:stretch>
            <a:fillRect/>
          </a:stretch>
        </p:blipFill>
        <p:spPr bwMode="auto">
          <a:xfrm>
            <a:off x="172877" y="1418544"/>
            <a:ext cx="3333750" cy="2257425"/>
          </a:xfrm>
          <a:prstGeom prst="rect">
            <a:avLst/>
          </a:prstGeom>
          <a:noFill/>
          <a:ln>
            <a:noFill/>
          </a:ln>
        </p:spPr>
      </p:pic>
      <p:sp>
        <p:nvSpPr>
          <p:cNvPr id="4" name="Rectangle 3"/>
          <p:cNvSpPr/>
          <p:nvPr/>
        </p:nvSpPr>
        <p:spPr>
          <a:xfrm>
            <a:off x="172877" y="3693275"/>
            <a:ext cx="11376866" cy="646331"/>
          </a:xfrm>
          <a:prstGeom prst="rect">
            <a:avLst/>
          </a:prstGeom>
        </p:spPr>
        <p:txBody>
          <a:bodyPr wrap="square">
            <a:spAutoFit/>
          </a:bodyPr>
          <a:lstStyle/>
          <a:p>
            <a:r>
              <a:rPr lang="en-IN" dirty="0"/>
              <a:t>Remove all loops and parallel edges from the given graph. In case of parallel edges, keep the one which has the least cost associated and remove all others.</a:t>
            </a:r>
          </a:p>
        </p:txBody>
      </p:sp>
      <p:pic>
        <p:nvPicPr>
          <p:cNvPr id="5" name="Picture 4" descr="MST Graph without loops"/>
          <p:cNvPicPr/>
          <p:nvPr/>
        </p:nvPicPr>
        <p:blipFill>
          <a:blip r:embed="rId3">
            <a:extLst>
              <a:ext uri="{28A0092B-C50C-407E-A947-70E740481C1C}">
                <a14:useLocalDpi xmlns:a14="http://schemas.microsoft.com/office/drawing/2010/main" val="0"/>
              </a:ext>
            </a:extLst>
          </a:blip>
          <a:srcRect/>
          <a:stretch>
            <a:fillRect/>
          </a:stretch>
        </p:blipFill>
        <p:spPr bwMode="auto">
          <a:xfrm>
            <a:off x="499383" y="4568206"/>
            <a:ext cx="3333750" cy="1552575"/>
          </a:xfrm>
          <a:prstGeom prst="rect">
            <a:avLst/>
          </a:prstGeom>
          <a:noFill/>
          <a:ln>
            <a:noFill/>
          </a:ln>
        </p:spPr>
      </p:pic>
      <p:sp>
        <p:nvSpPr>
          <p:cNvPr id="6" name="Rectangle 5"/>
          <p:cNvSpPr/>
          <p:nvPr/>
        </p:nvSpPr>
        <p:spPr>
          <a:xfrm>
            <a:off x="3163297" y="98363"/>
            <a:ext cx="3082254" cy="369332"/>
          </a:xfrm>
          <a:prstGeom prst="rect">
            <a:avLst/>
          </a:prstGeom>
        </p:spPr>
        <p:txBody>
          <a:bodyPr wrap="none">
            <a:spAutoFit/>
          </a:bodyPr>
          <a:lstStyle/>
          <a:p>
            <a:r>
              <a:rPr lang="en-US" dirty="0" smtClean="0">
                <a:solidFill>
                  <a:srgbClr val="FF0000"/>
                </a:solidFill>
              </a:rPr>
              <a:t>Minimum Cost Spanning Trees</a:t>
            </a:r>
            <a:endParaRPr lang="en-US" dirty="0">
              <a:solidFill>
                <a:srgbClr val="FF0000"/>
              </a:solidFill>
            </a:endParaRPr>
          </a:p>
        </p:txBody>
      </p:sp>
    </p:spTree>
    <p:extLst>
      <p:ext uri="{BB962C8B-B14F-4D97-AF65-F5344CB8AC3E}">
        <p14:creationId xmlns:p14="http://schemas.microsoft.com/office/powerpoint/2010/main" val="357237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2100" y="788938"/>
            <a:ext cx="11734800" cy="1477328"/>
          </a:xfrm>
          <a:prstGeom prst="rect">
            <a:avLst/>
          </a:prstGeom>
        </p:spPr>
        <p:txBody>
          <a:bodyPr wrap="square">
            <a:spAutoFit/>
          </a:bodyPr>
          <a:lstStyle/>
          <a:p>
            <a:r>
              <a:rPr lang="en-IN" dirty="0"/>
              <a:t>Step 2 - Choose any arbitrary node as root node</a:t>
            </a:r>
            <a:endParaRPr lang="en-IN" b="1" dirty="0"/>
          </a:p>
          <a:p>
            <a:r>
              <a:rPr lang="en-IN" dirty="0"/>
              <a:t>In this case, we choose </a:t>
            </a:r>
            <a:r>
              <a:rPr lang="en-IN" b="1" dirty="0"/>
              <a:t>S</a:t>
            </a:r>
            <a:r>
              <a:rPr lang="en-IN" dirty="0"/>
              <a:t> node as the root node of Prim's spanning tree. This node is arbitrarily chosen, so any node can be the root node. One may wonder why any video can be a root node. So the answer is, in the spanning tree all the nodes of a graph are included and because it is connected then there must be at least one edge, which will join it to the rest of the tree.</a:t>
            </a:r>
          </a:p>
        </p:txBody>
      </p:sp>
      <p:sp>
        <p:nvSpPr>
          <p:cNvPr id="3" name="Rectangle 2"/>
          <p:cNvSpPr/>
          <p:nvPr/>
        </p:nvSpPr>
        <p:spPr>
          <a:xfrm>
            <a:off x="241300" y="2456934"/>
            <a:ext cx="6092437" cy="369332"/>
          </a:xfrm>
          <a:prstGeom prst="rect">
            <a:avLst/>
          </a:prstGeom>
        </p:spPr>
        <p:txBody>
          <a:bodyPr wrap="none">
            <a:spAutoFit/>
          </a:bodyPr>
          <a:lstStyle/>
          <a:p>
            <a:r>
              <a:rPr lang="en-IN" dirty="0"/>
              <a:t>Step 3 - Check outgoing edges and select the one with less cost</a:t>
            </a:r>
            <a:endParaRPr lang="en-IN" b="1" dirty="0"/>
          </a:p>
        </p:txBody>
      </p:sp>
      <p:pic>
        <p:nvPicPr>
          <p:cNvPr id="4" name="Picture 3" descr="MST Graph Step 1"/>
          <p:cNvPicPr/>
          <p:nvPr/>
        </p:nvPicPr>
        <p:blipFill>
          <a:blip r:embed="rId2">
            <a:extLst>
              <a:ext uri="{28A0092B-C50C-407E-A947-70E740481C1C}">
                <a14:useLocalDpi xmlns:a14="http://schemas.microsoft.com/office/drawing/2010/main" val="0"/>
              </a:ext>
            </a:extLst>
          </a:blip>
          <a:srcRect/>
          <a:stretch>
            <a:fillRect/>
          </a:stretch>
        </p:blipFill>
        <p:spPr bwMode="auto">
          <a:xfrm>
            <a:off x="203200" y="3033712"/>
            <a:ext cx="3333750" cy="1552575"/>
          </a:xfrm>
          <a:prstGeom prst="rect">
            <a:avLst/>
          </a:prstGeom>
          <a:noFill/>
          <a:ln>
            <a:noFill/>
          </a:ln>
        </p:spPr>
      </p:pic>
      <p:sp>
        <p:nvSpPr>
          <p:cNvPr id="5" name="Rectangle 4"/>
          <p:cNvSpPr/>
          <p:nvPr/>
        </p:nvSpPr>
        <p:spPr>
          <a:xfrm>
            <a:off x="203200" y="4885035"/>
            <a:ext cx="11823700" cy="646331"/>
          </a:xfrm>
          <a:prstGeom prst="rect">
            <a:avLst/>
          </a:prstGeom>
        </p:spPr>
        <p:txBody>
          <a:bodyPr wrap="square">
            <a:spAutoFit/>
          </a:bodyPr>
          <a:lstStyle/>
          <a:p>
            <a:r>
              <a:rPr lang="en-IN" dirty="0"/>
              <a:t>Now, the tree S-7-A is treated as one node and we check for all edges going out from it. We select the one which has the lowest cost and include it in the tree.</a:t>
            </a:r>
          </a:p>
        </p:txBody>
      </p:sp>
      <p:sp>
        <p:nvSpPr>
          <p:cNvPr id="6" name="Rectangle 5"/>
          <p:cNvSpPr/>
          <p:nvPr/>
        </p:nvSpPr>
        <p:spPr>
          <a:xfrm>
            <a:off x="3163297" y="98363"/>
            <a:ext cx="3082254" cy="369332"/>
          </a:xfrm>
          <a:prstGeom prst="rect">
            <a:avLst/>
          </a:prstGeom>
        </p:spPr>
        <p:txBody>
          <a:bodyPr wrap="none">
            <a:spAutoFit/>
          </a:bodyPr>
          <a:lstStyle/>
          <a:p>
            <a:r>
              <a:rPr lang="en-US" dirty="0" smtClean="0">
                <a:solidFill>
                  <a:srgbClr val="FF0000"/>
                </a:solidFill>
              </a:rPr>
              <a:t>Minimum Cost Spanning Trees</a:t>
            </a:r>
            <a:endParaRPr lang="en-US" dirty="0">
              <a:solidFill>
                <a:srgbClr val="FF0000"/>
              </a:solidFill>
            </a:endParaRPr>
          </a:p>
        </p:txBody>
      </p:sp>
    </p:spTree>
    <p:extLst>
      <p:ext uri="{BB962C8B-B14F-4D97-AF65-F5344CB8AC3E}">
        <p14:creationId xmlns:p14="http://schemas.microsoft.com/office/powerpoint/2010/main" val="34991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2501</TotalTime>
  <Words>9264</Words>
  <Application>Microsoft Office PowerPoint</Application>
  <PresentationFormat>Widescreen</PresentationFormat>
  <Paragraphs>1335</Paragraphs>
  <Slides>158</Slides>
  <Notes>2</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2</vt:i4>
      </vt:variant>
      <vt:variant>
        <vt:lpstr>Slide Titles</vt:lpstr>
      </vt:variant>
      <vt:variant>
        <vt:i4>158</vt:i4>
      </vt:variant>
    </vt:vector>
  </HeadingPairs>
  <TitlesOfParts>
    <vt:vector size="179" baseType="lpstr">
      <vt:lpstr>Arial Unicode MS</vt:lpstr>
      <vt:lpstr>ＭＳ Ｐゴシック</vt:lpstr>
      <vt:lpstr>Arial</vt:lpstr>
      <vt:lpstr>Arial Alternative</vt:lpstr>
      <vt:lpstr>Bookman Old Style</vt:lpstr>
      <vt:lpstr>Calibri</vt:lpstr>
      <vt:lpstr>Calibri Light</vt:lpstr>
      <vt:lpstr>Gill Sans MT</vt:lpstr>
      <vt:lpstr>Linux Libertine</vt:lpstr>
      <vt:lpstr>新細明體</vt:lpstr>
      <vt:lpstr>Symbol</vt:lpstr>
      <vt:lpstr>Tahoma</vt:lpstr>
      <vt:lpstr>Times New Roman</vt:lpstr>
      <vt:lpstr>Trebuchet MS</vt:lpstr>
      <vt:lpstr>Verdana</vt:lpstr>
      <vt:lpstr>Wingdings</vt:lpstr>
      <vt:lpstr>Wingdings 2</vt:lpstr>
      <vt:lpstr>Wingdings 3</vt:lpstr>
      <vt:lpstr>1_Office Theme</vt:lpstr>
      <vt:lpstr>Equation</vt:lpstr>
      <vt:lpstr>方程式</vt:lpstr>
      <vt:lpstr>PowerPoint Presentation</vt:lpstr>
      <vt:lpstr>PowerPoint Presentation</vt:lpstr>
      <vt:lpstr>Course Contents &amp; Availability of study material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Special Graphs</vt:lpstr>
      <vt:lpstr>Special Graphs</vt:lpstr>
      <vt:lpstr>Special Graphs</vt:lpstr>
      <vt:lpstr>Special Graphs</vt:lpstr>
      <vt:lpstr>Special Graphs</vt:lpstr>
      <vt:lpstr>Special Graphs</vt:lpstr>
      <vt:lpstr>Special Graphs</vt:lpstr>
      <vt:lpstr>Special Graphs</vt:lpstr>
      <vt:lpstr>Operations on Graphs</vt:lpstr>
      <vt:lpstr>Operations on 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Weighted graph</vt:lpstr>
      <vt:lpstr>Adjacency matrix for weighted undirected graph</vt:lpstr>
      <vt:lpstr>PowerPoint Presentation</vt:lpstr>
      <vt:lpstr>PowerPoint Presentation</vt:lpstr>
      <vt:lpstr>PowerPoint Presentation</vt:lpstr>
      <vt:lpstr>PowerPoint Presentation</vt:lpstr>
      <vt:lpstr>General tree example</vt:lpstr>
      <vt:lpstr>What is a tree?</vt:lpstr>
      <vt:lpstr>Some applications of Trees</vt:lpstr>
      <vt:lpstr>Terminology I</vt:lpstr>
      <vt:lpstr>Terminology II</vt:lpstr>
      <vt:lpstr>Terminology III</vt:lpstr>
      <vt:lpstr>Terminology IV</vt:lpstr>
      <vt:lpstr>Terminology V</vt:lpstr>
      <vt:lpstr>Binary Tree</vt:lpstr>
      <vt:lpstr>Full binary tree</vt:lpstr>
      <vt:lpstr>Property of binary tree (I)</vt:lpstr>
      <vt:lpstr>Tree Traversal</vt:lpstr>
      <vt:lpstr>Ways to traverse a tree</vt:lpstr>
      <vt:lpstr>Examples for expression tree</vt:lpstr>
      <vt:lpstr>PowerPoint Presentation</vt:lpstr>
      <vt:lpstr>PowerPoint Presentation</vt:lpstr>
      <vt:lpstr>PowerPoint Presentation</vt:lpstr>
      <vt:lpstr>PowerPoint Presentation</vt:lpstr>
      <vt:lpstr>PowerPoint Presentation</vt:lpstr>
      <vt:lpstr>PowerPoint Presentation</vt:lpstr>
      <vt:lpstr>How many spanning trees does the K3 have?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Euler Trails and Circuits</vt:lpstr>
      <vt:lpstr>PowerPoint Presentation</vt:lpstr>
      <vt:lpstr>PowerPoint Presentation</vt:lpstr>
      <vt:lpstr>Example</vt:lpstr>
      <vt:lpstr>Example</vt:lpstr>
      <vt:lpstr>Euler Circuit in Directed Graphs</vt:lpstr>
      <vt:lpstr>Euler Path in Directed Graphs</vt:lpstr>
      <vt:lpstr>Hamilton Paths and Cycles</vt:lpstr>
      <vt:lpstr>Hamilton Circuits</vt:lpstr>
      <vt:lpstr>Hamilton Circuits</vt:lpstr>
      <vt:lpstr>Finding Hamilton Circuits</vt:lpstr>
      <vt:lpstr>Finding Hamilton Circuits</vt:lpstr>
      <vt:lpstr>Finding Hamilton Circuits</vt:lpstr>
      <vt:lpstr>Properties to look for ...</vt:lpstr>
      <vt:lpstr>A Sufficient Condition</vt:lpstr>
      <vt:lpstr>Properties of Planar 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Theorem : Euler’s Formula</vt:lpstr>
      <vt:lpstr>Proof of Euler’s Formula</vt:lpstr>
      <vt:lpstr>Proof of Euler’s Formula (cont’d)</vt:lpstr>
      <vt:lpstr>Proof of Euler’s Formula (cont’d)</vt:lpstr>
      <vt:lpstr>Proof of Euler’s Formula (cont’d)</vt:lpstr>
      <vt:lpstr>Proof of Euler’s Formula (cont’d)</vt:lpstr>
      <vt:lpstr>Example of Euler’s Formula</vt:lpstr>
      <vt:lpstr>Corollary</vt:lpstr>
      <vt:lpstr>Proof of Corollary continued</vt:lpstr>
      <vt:lpstr>Proof of Corollary continued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HIGHER EDUCATION</dc:title>
  <dc:creator>svm</dc:creator>
  <cp:lastModifiedBy>HKK</cp:lastModifiedBy>
  <cp:revision>104</cp:revision>
  <dcterms:created xsi:type="dcterms:W3CDTF">2020-01-17T04:33:43Z</dcterms:created>
  <dcterms:modified xsi:type="dcterms:W3CDTF">2024-08-01T05:19:43Z</dcterms:modified>
</cp:coreProperties>
</file>